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68" r:id="rId3"/>
    <p:sldId id="267" r:id="rId4"/>
    <p:sldId id="266" r:id="rId5"/>
    <p:sldId id="258" r:id="rId6"/>
    <p:sldId id="261" r:id="rId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2433"/>
    <a:srgbClr val="314661"/>
    <a:srgbClr val="3A5272"/>
    <a:srgbClr val="4D6E99"/>
    <a:srgbClr val="F89827"/>
    <a:srgbClr val="003768"/>
    <a:srgbClr val="003767"/>
    <a:srgbClr val="D3A4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 autoAdjust="0"/>
    <p:restoredTop sz="94693" autoAdjust="0"/>
  </p:normalViewPr>
  <p:slideViewPr>
    <p:cSldViewPr>
      <p:cViewPr>
        <p:scale>
          <a:sx n="94" d="100"/>
          <a:sy n="94" d="100"/>
        </p:scale>
        <p:origin x="-600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5F88D0D-99C1-4762-AA69-A40DFB27BB8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464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Powerpoint_Template_Cover_11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27013" y="1260475"/>
            <a:ext cx="86233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 smtClean="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  <a:endParaRPr lang="en-US" sz="2000" dirty="0">
              <a:solidFill>
                <a:srgbClr val="B5C3D4"/>
              </a:solidFill>
              <a:latin typeface="Futura Md BT" pitchFamily="34" charset="0"/>
            </a:endParaRP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2416175"/>
            <a:ext cx="9144000" cy="1470025"/>
          </a:xfrm>
        </p:spPr>
        <p:txBody>
          <a:bodyPr anchor="t" anchorCtr="1"/>
          <a:lstStyle>
            <a:lvl1pPr algn="ctr">
              <a:defRPr>
                <a:solidFill>
                  <a:srgbClr val="003767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0" y="4114800"/>
            <a:ext cx="9144000" cy="1752600"/>
          </a:xfrm>
        </p:spPr>
        <p:txBody>
          <a:bodyPr anchorCtr="1"/>
          <a:lstStyle>
            <a:lvl1pPr marL="0" indent="0" algn="ctr">
              <a:buFontTx/>
              <a:buNone/>
              <a:defRPr>
                <a:solidFill>
                  <a:srgbClr val="D3A464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060939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3CB38F-89BD-4910-B413-DBF72E1ABF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5947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46FEC-B65F-4F59-84CB-32245BFB2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19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600200"/>
            <a:ext cx="41529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CB9C3-FC9E-4519-8AF2-1886854BED9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74662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4E989B-34B6-4DAE-AE08-03D8D220022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57377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D1DBB3-7097-48AF-AC60-9A3BA47F7E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60576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303BBD-891E-4386-A110-EF3BB09612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532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066E6-BFA9-4766-90FF-7322FFCCE9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4731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DDA78E-8C05-4239-BFB3-A288D5E17E9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5797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1EB3B7-1697-4007-98A1-B5D56FE0DA0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8378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8450" y="0"/>
            <a:ext cx="2114550" cy="6172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0"/>
            <a:ext cx="6191250" cy="6172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922D0A-BDC3-408A-8396-EFFB57CBB80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179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3" descr="Powerpoint_Template_Page2_11SM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25" descr="logotyp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6267450"/>
            <a:ext cx="2322513" cy="28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8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0"/>
            <a:ext cx="7772400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title</a:t>
            </a:r>
          </a:p>
        </p:txBody>
      </p:sp>
      <p:sp>
        <p:nvSpPr>
          <p:cNvPr id="103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00800"/>
            <a:ext cx="91440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Futura Bk BT" pitchFamily="34" charset="0"/>
              </a:defRPr>
            </a:lvl1pPr>
          </a:lstStyle>
          <a:p>
            <a:pPr>
              <a:defRPr/>
            </a:pPr>
            <a:fld id="{4B007A63-2352-4E8A-9A06-1E761243C8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0" name="Rectangle 14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600200"/>
            <a:ext cx="84582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body copy</a:t>
            </a:r>
          </a:p>
          <a:p>
            <a:pPr lvl="1"/>
            <a:r>
              <a:rPr lang="en-US" smtClean="0"/>
              <a:t>Click to edit bullet 1</a:t>
            </a:r>
          </a:p>
          <a:p>
            <a:pPr lvl="2"/>
            <a:r>
              <a:rPr lang="en-US" smtClean="0"/>
              <a:t>Click to edit bullet 2</a:t>
            </a:r>
          </a:p>
          <a:p>
            <a:pPr lvl="3"/>
            <a:r>
              <a:rPr lang="en-US" smtClean="0"/>
              <a:t>Click to edit bullet 3</a:t>
            </a:r>
          </a:p>
          <a:p>
            <a:pPr lvl="3"/>
            <a:endParaRPr lang="en-US" smtClean="0"/>
          </a:p>
          <a:p>
            <a:pPr lvl="0"/>
            <a:endParaRPr lang="en-US" smtClean="0"/>
          </a:p>
        </p:txBody>
      </p:sp>
      <p:sp>
        <p:nvSpPr>
          <p:cNvPr id="1031" name="Rectangle 26"/>
          <p:cNvSpPr>
            <a:spLocks noChangeArrowheads="1"/>
          </p:cNvSpPr>
          <p:nvPr/>
        </p:nvSpPr>
        <p:spPr bwMode="auto">
          <a:xfrm>
            <a:off x="227013" y="995363"/>
            <a:ext cx="84709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2000" dirty="0">
                <a:solidFill>
                  <a:srgbClr val="B5C3D4"/>
                </a:solidFill>
                <a:latin typeface="Futura Md BT" pitchFamily="34" charset="0"/>
              </a:rPr>
              <a:t>Fire Department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D3A464"/>
          </a:solidFill>
          <a:latin typeface="Futura Md BT" pitchFamily="34" charset="0"/>
          <a:cs typeface="Times New Roman" pitchFamily="18" charset="0"/>
        </a:defRPr>
      </a:lvl9pPr>
    </p:titleStyle>
    <p:bodyStyle>
      <a:lvl1pPr marL="342900" indent="-342900" algn="l" rtl="0" eaLnBrk="1" fontAlgn="base" hangingPunct="1">
        <a:lnSpc>
          <a:spcPct val="95000"/>
        </a:lnSpc>
        <a:spcBef>
          <a:spcPct val="20000"/>
        </a:spcBef>
        <a:spcAft>
          <a:spcPct val="0"/>
        </a:spcAft>
        <a:buClr>
          <a:srgbClr val="D3A464"/>
        </a:buClr>
        <a:buChar char="•"/>
        <a:defRPr sz="3000">
          <a:solidFill>
            <a:srgbClr val="00376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&gt;"/>
        <a:defRPr sz="2500">
          <a:solidFill>
            <a:srgbClr val="4D6E99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Wingdings" pitchFamily="2" charset="2"/>
        <a:buChar char="§"/>
        <a:defRPr sz="2500">
          <a:solidFill>
            <a:srgbClr val="4D6E99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D3A464"/>
        </a:buClr>
        <a:buFont typeface="Futura Hv BT" pitchFamily="34" charset="0"/>
        <a:buChar char="»"/>
        <a:defRPr sz="2500">
          <a:solidFill>
            <a:srgbClr val="4D6E99"/>
          </a:solidFill>
          <a:latin typeface="+mn-lt"/>
        </a:defRPr>
      </a:lvl4pPr>
      <a:lvl5pPr marL="20574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5pPr>
      <a:lvl6pPr marL="25146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6pPr>
      <a:lvl7pPr marL="29718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7pPr>
      <a:lvl8pPr marL="34290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8pPr>
      <a:lvl9pPr marL="3886200" indent="-228600" algn="ctr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EE962C"/>
          </a:solidFill>
          <a:latin typeface="Futura Bk BT" pitchFamily="34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0" y="1752600"/>
            <a:ext cx="9144000" cy="1470025"/>
          </a:xfrm>
        </p:spPr>
        <p:txBody>
          <a:bodyPr/>
          <a:lstStyle/>
          <a:p>
            <a:r>
              <a:rPr lang="en-US" sz="2800" b="1" dirty="0"/>
              <a:t>AMENDMENT TO THE FISCAL YEAR 2013 </a:t>
            </a:r>
            <a:r>
              <a:rPr lang="en-US" sz="2800" b="1" dirty="0" smtClean="0"/>
              <a:t>GENERAL </a:t>
            </a:r>
            <a:r>
              <a:rPr lang="en-US" sz="2800" b="1" dirty="0"/>
              <a:t>FEE SCHEDULE UPDATING RATES FOR PARAMEDIC </a:t>
            </a:r>
            <a:r>
              <a:rPr lang="en-US" sz="2800" b="1" dirty="0" smtClean="0"/>
              <a:t>BILLING</a:t>
            </a:r>
            <a:r>
              <a:rPr lang="en-US" sz="3200" dirty="0" smtClean="0"/>
              <a:t/>
            </a:r>
            <a:br>
              <a:rPr lang="en-US" sz="3200" dirty="0" smtClean="0"/>
            </a:br>
            <a:endParaRPr lang="en-US" sz="3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542" y="3886200"/>
            <a:ext cx="9144000" cy="1752600"/>
          </a:xfrm>
        </p:spPr>
        <p:txBody>
          <a:bodyPr/>
          <a:lstStyle/>
          <a:p>
            <a:pPr>
              <a:spcBef>
                <a:spcPct val="0"/>
              </a:spcBef>
            </a:pP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February 4, 2013</a:t>
            </a:r>
            <a:endParaRPr lang="en-US" sz="1800" dirty="0">
              <a:latin typeface="Arial" pitchFamily="34" charset="0"/>
              <a:cs typeface="Arial" pitchFamily="34" charset="0"/>
            </a:endParaRPr>
          </a:p>
          <a:p>
            <a:pPr>
              <a:spcBef>
                <a:spcPct val="0"/>
              </a:spcBef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City Council</a:t>
            </a:r>
          </a:p>
          <a:p>
            <a:pPr>
              <a:spcBef>
                <a:spcPct val="0"/>
              </a:spcBef>
            </a:pPr>
            <a:endParaRPr lang="en-US" sz="1800" dirty="0"/>
          </a:p>
          <a:p>
            <a:pPr eaLnBrk="1" hangingPunct="1"/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The City of Pasadena provides Advanced Life Support (ALS) emergency services and as of June 18, 2012,  began providing Basic Life Support (BLS) emergency services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Pasadena, along with other area cities, ties its fee for ALS &amp; BLS emergency services to Los </a:t>
            </a:r>
            <a:r>
              <a:rPr lang="en-US" sz="2800" dirty="0"/>
              <a:t>Angeles County, Department of Health Services (DHS</a:t>
            </a:r>
            <a:r>
              <a:rPr lang="en-US" sz="2800" dirty="0" smtClean="0"/>
              <a:t>) 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57530FF-49BC-49B8-977B-159F7AF113FD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71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/>
              <a:t>LA County fee is based on a “prevailing rate”</a:t>
            </a:r>
          </a:p>
          <a:p>
            <a:pPr lvl="1"/>
            <a:r>
              <a:rPr lang="en-US" sz="2300" dirty="0" smtClean="0"/>
              <a:t>Updated annually by change in CPI or changes in market rate</a:t>
            </a:r>
          </a:p>
          <a:p>
            <a:r>
              <a:rPr lang="en-US" sz="2800" dirty="0" smtClean="0"/>
              <a:t>Per Pasadena Municipal Code section 1.08.070 the City may not charge more than the cost of providing the service</a:t>
            </a:r>
          </a:p>
          <a:p>
            <a:r>
              <a:rPr lang="en-US" sz="2800" dirty="0" smtClean="0"/>
              <a:t>2005 Cost of Service study indicated that by adopting the County ALS rate Pasadena was charging less than full cost recovery ($844 v. $1,038)  </a:t>
            </a:r>
            <a:endParaRPr lang="en-US" sz="28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57530FF-49BC-49B8-977B-159F7AF113FD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71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Background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Given increases in salaries, benefits and overhead the City’s cost continues to exceed the LA County fee</a:t>
            </a:r>
          </a:p>
          <a:p>
            <a:pPr marL="0" indent="0">
              <a:buNone/>
            </a:pPr>
            <a:endParaRPr lang="en-US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Therefore adoption of the proposed fee adjustments is consistent with the Municipal Code</a:t>
            </a:r>
          </a:p>
        </p:txBody>
      </p:sp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757530FF-49BC-49B8-977B-159F7AF113FD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871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757530FF-49BC-49B8-977B-159F7AF113FD}" type="slidenum">
              <a:rPr lang="en-US">
                <a:latin typeface="Futura Bk BT" pitchFamily="34" charset="0"/>
              </a:rPr>
              <a:pPr eaLnBrk="1" hangingPunct="1"/>
              <a:t>5</a:t>
            </a:fld>
            <a:endParaRPr lang="en-US" dirty="0">
              <a:latin typeface="Futura Bk BT" pitchFamily="34" charset="0"/>
            </a:endParaRP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Recommendation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2400" dirty="0" smtClean="0"/>
              <a:t>Amend the </a:t>
            </a:r>
            <a:r>
              <a:rPr lang="en-US" sz="2400" dirty="0"/>
              <a:t>General Fee schedule adjusting the following billing rates for paramedic services.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 #120, Advanced Life Support transport, </a:t>
            </a:r>
            <a:r>
              <a:rPr lang="en-US" sz="2400" dirty="0" smtClean="0"/>
              <a:t>from </a:t>
            </a:r>
            <a:r>
              <a:rPr lang="en-US" sz="2400" dirty="0"/>
              <a:t>$1,169 to $1,412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 #121, Basic Life Support transport, from $819 to $1,010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 #122, Code 3 Transport, from $111 to $128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 #123, Mileage, from $17/mile to $18/mile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 #124, Basic Life Support Supplies, from $25 to $27</a:t>
            </a:r>
          </a:p>
          <a:p>
            <a:pPr marL="0" lv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lvl="0" indent="0">
              <a:buNone/>
            </a:pPr>
            <a:endParaRPr lang="en-US" sz="2400" dirty="0">
              <a:latin typeface="Arial" pitchFamily="34" charset="0"/>
              <a:cs typeface="Arial" pitchFamily="34" charset="0"/>
            </a:endParaRP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72428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Change </a:t>
            </a:r>
            <a:r>
              <a:rPr lang="en-US" sz="2400" dirty="0"/>
              <a:t>fee #125, Advanced Life Support Supplies, from $25 to $27</a:t>
            </a:r>
          </a:p>
          <a:p>
            <a:r>
              <a:rPr lang="en-US" sz="2400" dirty="0" smtClean="0"/>
              <a:t>Change </a:t>
            </a:r>
            <a:r>
              <a:rPr lang="en-US" sz="2400" dirty="0"/>
              <a:t>fee#129, Oxygen, from $57 to $64</a:t>
            </a:r>
          </a:p>
          <a:p>
            <a:r>
              <a:rPr lang="en-US" sz="2400" dirty="0"/>
              <a:t>Add the following new fees:</a:t>
            </a:r>
          </a:p>
          <a:p>
            <a:pPr lvl="0"/>
            <a:r>
              <a:rPr lang="en-US" sz="2400" dirty="0"/>
              <a:t>Code 2 Transport $50</a:t>
            </a:r>
          </a:p>
          <a:p>
            <a:pPr lvl="0"/>
            <a:r>
              <a:rPr lang="en-US" sz="2400" dirty="0"/>
              <a:t>Backboard, splints, KED $50</a:t>
            </a:r>
          </a:p>
          <a:p>
            <a:pPr lvl="0"/>
            <a:r>
              <a:rPr lang="en-US" sz="2400" dirty="0"/>
              <a:t>Traction splints $91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23CB38F-89BD-4910-B413-DBF72E1ABFD5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7919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ire Dept PP">
  <a:themeElements>
    <a:clrScheme name="Presentation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resentation1">
      <a:majorFont>
        <a:latin typeface="Futura Md BT"/>
        <a:ea typeface=""/>
        <a:cs typeface="Times New Roman"/>
      </a:majorFont>
      <a:minorFont>
        <a:latin typeface="Futura Md B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 Dept PP</Template>
  <TotalTime>284</TotalTime>
  <Words>329</Words>
  <Application>Microsoft Office PowerPoint</Application>
  <PresentationFormat>On-screen Show (4:3)</PresentationFormat>
  <Paragraphs>37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Fire Dept PP</vt:lpstr>
      <vt:lpstr>AMENDMENT TO THE FISCAL YEAR 2013 GENERAL FEE SCHEDULE UPDATING RATES FOR PARAMEDIC BILLING </vt:lpstr>
      <vt:lpstr>Background</vt:lpstr>
      <vt:lpstr>Background</vt:lpstr>
      <vt:lpstr>Background</vt:lpstr>
      <vt:lpstr>Recommendation</vt:lpstr>
      <vt:lpstr>Recommendation</vt:lpstr>
    </vt:vector>
  </TitlesOfParts>
  <Company>City of Pasadena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Authorization to Purchase Software and Hardware to Enhance the Los Angeles Regional Interoperability Communication System (RICS) Using SHSGP Grant Funds</dc:title>
  <dc:creator>Gates, Gary</dc:creator>
  <cp:lastModifiedBy>Novelo, Lilia</cp:lastModifiedBy>
  <cp:revision>30</cp:revision>
  <dcterms:created xsi:type="dcterms:W3CDTF">2012-01-09T17:09:16Z</dcterms:created>
  <dcterms:modified xsi:type="dcterms:W3CDTF">2013-02-05T17:42:30Z</dcterms:modified>
</cp:coreProperties>
</file>