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81" r:id="rId21"/>
    <p:sldId id="28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9827"/>
    <a:srgbClr val="192433"/>
    <a:srgbClr val="314661"/>
    <a:srgbClr val="3A5272"/>
    <a:srgbClr val="4D6E99"/>
    <a:srgbClr val="003768"/>
    <a:srgbClr val="003767"/>
    <a:srgbClr val="D3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3" autoAdjust="0"/>
  </p:normalViewPr>
  <p:slideViewPr>
    <p:cSldViewPr snapToGrid="0">
      <p:cViewPr varScale="1">
        <p:scale>
          <a:sx n="100" d="100"/>
          <a:sy n="10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E7D0-0C7D-4198-A27A-7F0C82EF569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4797-CE11-4DFA-AC7D-FF1DD7BD2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CA23B6-6234-4DFE-B230-A692B692E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A23B6-6234-4DFE-B230-A692B692EA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32" descr="Powerpoint_Template_Cover_1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16175"/>
            <a:ext cx="9144000" cy="1470025"/>
          </a:xfrm>
        </p:spPr>
        <p:txBody>
          <a:bodyPr anchor="t" anchorCtr="1"/>
          <a:lstStyle>
            <a:lvl1pPr algn="ctr">
              <a:defRPr>
                <a:solidFill>
                  <a:srgbClr val="00376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 anchorCtr="1"/>
          <a:lstStyle>
            <a:lvl1pPr marL="0" indent="0" algn="ctr">
              <a:buFontTx/>
              <a:buNone/>
              <a:defRPr>
                <a:solidFill>
                  <a:srgbClr val="D3A46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27013" y="1260475"/>
            <a:ext cx="8623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Planning &amp; Community Development Department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77E6DF-AF25-4D74-AF83-7E6D7C23A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DDAC0F-2B35-400E-9455-866EBD1A6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2A89E7-CC61-4042-B494-C9BCBFB21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3C01DB-9AFC-4B26-814C-776791643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35D87D-B8A9-4998-96EF-90EFD15E5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11D458-0DD3-46DD-825C-A335FD626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49CF9F-D99C-4E27-9C53-87CB666EB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8F7F7-3E25-41F3-A82A-78165B3F9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64FF59-0B19-4C89-B0A1-14FF48EC9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F8A58-6395-44FC-AA27-059638ACF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Powerpoint_Template_Page2_11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ty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67450"/>
            <a:ext cx="232251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914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Futura Bk BT" pitchFamily="34" charset="0"/>
              </a:defRPr>
            </a:lvl1pPr>
          </a:lstStyle>
          <a:p>
            <a:fld id="{A9B9EC4F-1756-453B-A6F9-501E6125F5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body copy</a:t>
            </a:r>
          </a:p>
          <a:p>
            <a:pPr lvl="1"/>
            <a:r>
              <a:rPr lang="en-US" dirty="0" smtClean="0"/>
              <a:t>Click to edit bullet 1</a:t>
            </a:r>
          </a:p>
          <a:p>
            <a:pPr lvl="2"/>
            <a:r>
              <a:rPr lang="en-US" dirty="0" smtClean="0"/>
              <a:t>Click to edit bullet 2</a:t>
            </a:r>
          </a:p>
          <a:p>
            <a:pPr lvl="3"/>
            <a:r>
              <a:rPr lang="en-US" dirty="0" smtClean="0"/>
              <a:t>Click to edit bullet 3</a:t>
            </a:r>
          </a:p>
          <a:p>
            <a:pPr lvl="3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7013" y="995363"/>
            <a:ext cx="8470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Planning &amp; Community Development Department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D3A46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rgbClr val="D3A464"/>
        </a:buClr>
        <a:buChar char="•"/>
        <a:defRPr sz="2800">
          <a:solidFill>
            <a:srgbClr val="0037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A464"/>
        </a:buClr>
        <a:buFont typeface="Futura Hv BT" pitchFamily="34" charset="0"/>
        <a:buChar char="&gt;"/>
        <a:defRPr sz="2500">
          <a:solidFill>
            <a:srgbClr val="4D6E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14661"/>
        </a:buClr>
        <a:buFont typeface="Wingdings" pitchFamily="2" charset="2"/>
        <a:buChar char="§"/>
        <a:defRPr sz="2400">
          <a:solidFill>
            <a:schemeClr val="bg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85000"/>
            <a:lumOff val="15000"/>
          </a:schemeClr>
        </a:buClr>
        <a:buFont typeface="Futura Hv BT" pitchFamily="34" charset="0"/>
        <a:buChar char="»"/>
        <a:defRPr sz="2000">
          <a:solidFill>
            <a:schemeClr val="accent1">
              <a:lumMod val="50000"/>
            </a:schemeClr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1727-1787 East Walnut Avenue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235 </a:t>
            </a:r>
            <a:r>
              <a:rPr lang="en-US" dirty="0"/>
              <a:t>North Allen Avenue</a:t>
            </a:r>
            <a:br>
              <a:rPr lang="en-US" dirty="0"/>
            </a:br>
            <a:r>
              <a:rPr lang="en-US" dirty="0"/>
              <a:t>Predevelopment Plan Review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Council Meeting</a:t>
            </a:r>
          </a:p>
          <a:p>
            <a:r>
              <a:rPr lang="en-US" dirty="0"/>
              <a:t>May 20,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Division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Topics </a:t>
            </a:r>
            <a:r>
              <a:rPr lang="en-US" dirty="0" smtClean="0"/>
              <a:t>related to Zoning Code compliance: </a:t>
            </a:r>
            <a:endParaRPr lang="en-US" dirty="0"/>
          </a:p>
          <a:p>
            <a:pPr lvl="1"/>
            <a:r>
              <a:rPr lang="en-US" u="sng" dirty="0"/>
              <a:t>Residential Density/Density Bonus</a:t>
            </a:r>
            <a:r>
              <a:rPr lang="en-US" dirty="0"/>
              <a:t>:  </a:t>
            </a:r>
            <a:r>
              <a:rPr lang="en-US" dirty="0" smtClean="0"/>
              <a:t>21% Density </a:t>
            </a:r>
            <a:r>
              <a:rPr lang="en-US" dirty="0"/>
              <a:t>Bonus </a:t>
            </a:r>
            <a:r>
              <a:rPr lang="en-US" dirty="0" smtClean="0"/>
              <a:t>to </a:t>
            </a:r>
            <a:r>
              <a:rPr lang="en-US" dirty="0"/>
              <a:t>exceed 106 unit maximum up to 128 units;</a:t>
            </a:r>
          </a:p>
          <a:p>
            <a:pPr lvl="1"/>
            <a:r>
              <a:rPr lang="en-US" u="sng" dirty="0"/>
              <a:t>Setbacks</a:t>
            </a:r>
            <a:r>
              <a:rPr lang="en-US" dirty="0"/>
              <a:t>:  </a:t>
            </a:r>
            <a:r>
              <a:rPr lang="en-US" dirty="0" smtClean="0"/>
              <a:t>setback </a:t>
            </a:r>
            <a:r>
              <a:rPr lang="en-US" dirty="0"/>
              <a:t>of at least 15 feet </a:t>
            </a:r>
            <a:r>
              <a:rPr lang="en-US" dirty="0" smtClean="0"/>
              <a:t>along </a:t>
            </a:r>
            <a:r>
              <a:rPr lang="en-US" dirty="0"/>
              <a:t>north side of western building;</a:t>
            </a:r>
          </a:p>
          <a:p>
            <a:pPr lvl="1"/>
            <a:r>
              <a:rPr lang="en-US" u="sng" dirty="0"/>
              <a:t>Height</a:t>
            </a:r>
            <a:r>
              <a:rPr lang="en-US" dirty="0"/>
              <a:t>: height maximum differs between CG (</a:t>
            </a:r>
            <a:r>
              <a:rPr lang="en-US" dirty="0" smtClean="0"/>
              <a:t>45 feet</a:t>
            </a:r>
            <a:r>
              <a:rPr lang="en-US" dirty="0"/>
              <a:t>) and ECSP (60 feet) districts;</a:t>
            </a:r>
          </a:p>
          <a:p>
            <a:pPr lvl="1"/>
            <a:r>
              <a:rPr lang="en-US" u="sng" dirty="0"/>
              <a:t>Parking</a:t>
            </a:r>
            <a:r>
              <a:rPr lang="en-US" dirty="0"/>
              <a:t>: subject to mandatory parking reductions for Transit-Oriented Development projects; and</a:t>
            </a:r>
          </a:p>
          <a:p>
            <a:pPr lvl="1"/>
            <a:r>
              <a:rPr lang="en-US" u="sng" dirty="0"/>
              <a:t>Size</a:t>
            </a:r>
            <a:r>
              <a:rPr lang="en-US" dirty="0"/>
              <a:t>:  building on CG portion exceeds 0.80 FAR (at 1.09; </a:t>
            </a:r>
            <a:r>
              <a:rPr lang="en-US" dirty="0" smtClean="0"/>
              <a:t>redesigned </a:t>
            </a:r>
            <a:r>
              <a:rPr lang="en-US" dirty="0"/>
              <a:t>to comply).</a:t>
            </a:r>
          </a:p>
          <a:p>
            <a:pPr lvl="4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Division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Topics related to </a:t>
            </a:r>
            <a:r>
              <a:rPr lang="en-US" dirty="0" smtClean="0"/>
              <a:t>Design &amp; Historic Preservation: </a:t>
            </a:r>
            <a:endParaRPr lang="en-US" dirty="0"/>
          </a:p>
          <a:p>
            <a:pPr lvl="1"/>
            <a:r>
              <a:rPr lang="en-US" u="sng" dirty="0"/>
              <a:t>Massing</a:t>
            </a:r>
            <a:r>
              <a:rPr lang="en-US" dirty="0"/>
              <a:t>:  relate contextually to urban site;</a:t>
            </a:r>
          </a:p>
          <a:p>
            <a:pPr lvl="1"/>
            <a:r>
              <a:rPr lang="en-US" u="sng" dirty="0"/>
              <a:t>Siting</a:t>
            </a:r>
            <a:r>
              <a:rPr lang="en-US" dirty="0"/>
              <a:t>:  well-sited at Walnut/Allen intersection with emphasis on the corner design element;</a:t>
            </a:r>
          </a:p>
          <a:p>
            <a:pPr lvl="1"/>
            <a:r>
              <a:rPr lang="en-US" u="sng" dirty="0"/>
              <a:t>Compatibility</a:t>
            </a:r>
            <a:r>
              <a:rPr lang="en-US" dirty="0"/>
              <a:t>: new building must be example for projects in future;</a:t>
            </a:r>
          </a:p>
          <a:p>
            <a:pPr lvl="1"/>
            <a:r>
              <a:rPr lang="en-US" u="sng" dirty="0"/>
              <a:t>Landscaping</a:t>
            </a:r>
            <a:r>
              <a:rPr lang="en-US" dirty="0"/>
              <a:t>: interconnected landscaped and hardscaped areas that encourage pedestrian activity; and</a:t>
            </a:r>
          </a:p>
          <a:p>
            <a:pPr lvl="1"/>
            <a:r>
              <a:rPr lang="en-US" u="sng" dirty="0"/>
              <a:t>Materials</a:t>
            </a:r>
            <a:r>
              <a:rPr lang="en-US" dirty="0"/>
              <a:t>: durable, high-quality materials. </a:t>
            </a:r>
            <a:endParaRPr lang="en-US" dirty="0" smtClean="0"/>
          </a:p>
          <a:p>
            <a:pPr lvl="4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Division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Colorado Specific Plan:</a:t>
            </a:r>
          </a:p>
          <a:p>
            <a:pPr lvl="1"/>
            <a:r>
              <a:rPr lang="en-US" dirty="0"/>
              <a:t>Project should create </a:t>
            </a:r>
            <a:r>
              <a:rPr lang="en-US" dirty="0" smtClean="0"/>
              <a:t>a </a:t>
            </a:r>
            <a:r>
              <a:rPr lang="en-US" dirty="0"/>
              <a:t>strong urban edge; </a:t>
            </a:r>
          </a:p>
          <a:p>
            <a:pPr lvl="1"/>
            <a:r>
              <a:rPr lang="en-US" dirty="0"/>
              <a:t>Project should create opportunities for a pedestrian oriented streetscape; </a:t>
            </a:r>
          </a:p>
          <a:p>
            <a:pPr lvl="1"/>
            <a:r>
              <a:rPr lang="en-US" dirty="0"/>
              <a:t>Improve key intersections and establish gateways that help </a:t>
            </a:r>
            <a:r>
              <a:rPr lang="en-US" dirty="0" smtClean="0"/>
              <a:t>establish </a:t>
            </a:r>
            <a:r>
              <a:rPr lang="en-US" dirty="0"/>
              <a:t>a sense of place; and</a:t>
            </a:r>
          </a:p>
          <a:p>
            <a:pPr lvl="1"/>
            <a:r>
              <a:rPr lang="en-US" dirty="0"/>
              <a:t>Include higher density residential with a mix of commercial development with retail on the ground floor and residential and/or office above. </a:t>
            </a:r>
          </a:p>
          <a:p>
            <a:pPr lvl="4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General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598" r="2856" b="20212"/>
          <a:stretch>
            <a:fillRect/>
          </a:stretch>
        </p:blipFill>
        <p:spPr bwMode="auto">
          <a:xfrm>
            <a:off x="612775" y="1500188"/>
            <a:ext cx="7874000" cy="475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290888" y="4527550"/>
            <a:ext cx="1358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Colorado Blvd.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-5400000">
            <a:off x="7252494" y="5374481"/>
            <a:ext cx="960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Madre St.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 rot="-5400000">
            <a:off x="3870724" y="5270201"/>
            <a:ext cx="1793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Sierra </a:t>
            </a:r>
            <a:r>
              <a:rPr lang="en-US" sz="1400" dirty="0" smtClean="0"/>
              <a:t>Madre Blvd</a:t>
            </a:r>
            <a:r>
              <a:rPr lang="en-US" sz="1400" dirty="0"/>
              <a:t>.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 rot="-5400000">
            <a:off x="2587625" y="5478463"/>
            <a:ext cx="97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Allen Ave.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 rot="-5400000">
            <a:off x="1458120" y="5593556"/>
            <a:ext cx="830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Hill Ave.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 rot="-5400000">
            <a:off x="82551" y="5375275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Catalina Ave.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952626" y="3920919"/>
            <a:ext cx="100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Walnut St.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843588" y="5213350"/>
            <a:ext cx="120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Del Mar Ave.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085975" y="4941888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PCC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2931193" y="4036818"/>
            <a:ext cx="228600" cy="95228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762400" y="2762250"/>
            <a:ext cx="1574750" cy="342900"/>
          </a:xfrm>
          <a:prstGeom prst="wedgeRoundRectCallout">
            <a:avLst>
              <a:gd name="adj1" fmla="val -94736"/>
              <a:gd name="adj2" fmla="val 33489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Site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General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caps from the 1994 General Plan for the East Colorado Specific Plan: </a:t>
            </a:r>
          </a:p>
          <a:p>
            <a:pPr lvl="1"/>
            <a:r>
              <a:rPr lang="en-US" dirty="0"/>
              <a:t>736 Housing </a:t>
            </a:r>
            <a:r>
              <a:rPr lang="en-US" dirty="0" smtClean="0"/>
              <a:t>Units.</a:t>
            </a:r>
          </a:p>
          <a:p>
            <a:pPr lvl="2"/>
            <a:r>
              <a:rPr lang="en-US" dirty="0"/>
              <a:t>General Plan allows housing units to be converted to non-residential square feet utilizing a conversion factor</a:t>
            </a:r>
          </a:p>
          <a:p>
            <a:pPr lvl="2"/>
            <a:r>
              <a:rPr lang="en-US" dirty="0"/>
              <a:t>Each residential unit may be converted to commercial floor area at a rate of 1,000 square feet per unit.</a:t>
            </a:r>
          </a:p>
          <a:p>
            <a:pPr lvl="1"/>
            <a:r>
              <a:rPr lang="en-US" dirty="0"/>
              <a:t>143,322 square feet of commercial </a:t>
            </a:r>
            <a:r>
              <a:rPr lang="en-US" dirty="0" smtClean="0"/>
              <a:t>development.</a:t>
            </a:r>
            <a:endParaRPr lang="en-US" dirty="0"/>
          </a:p>
          <a:p>
            <a:pPr lvl="1"/>
            <a:r>
              <a:rPr lang="en-US" dirty="0"/>
              <a:t>100,000 square feet of institutional </a:t>
            </a:r>
            <a:r>
              <a:rPr lang="en-US" dirty="0" smtClean="0"/>
              <a:t>development.</a:t>
            </a:r>
            <a:endParaRPr lang="en-US" dirty="0"/>
          </a:p>
          <a:p>
            <a:r>
              <a:rPr lang="en-US" dirty="0"/>
              <a:t>Project is within these allocations.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General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Plan Vision, East Colorado Specific Plan: </a:t>
            </a:r>
          </a:p>
          <a:p>
            <a:pPr lvl="1"/>
            <a:r>
              <a:rPr lang="en-US" dirty="0"/>
              <a:t>Mixed-use housing with office/neighborhood-serving retail located south of the Allen Gold Line Station.</a:t>
            </a:r>
          </a:p>
          <a:p>
            <a:pPr lvl="1"/>
            <a:r>
              <a:rPr lang="en-US" dirty="0"/>
              <a:t>Proposed designation for site is “Medium Mixed Use</a:t>
            </a:r>
            <a:r>
              <a:rPr lang="en-US" dirty="0" smtClean="0"/>
              <a:t>”.</a:t>
            </a:r>
          </a:p>
          <a:p>
            <a:r>
              <a:rPr lang="en-US" dirty="0"/>
              <a:t>Proposed General Plan FAR </a:t>
            </a:r>
          </a:p>
          <a:p>
            <a:pPr lvl="1"/>
            <a:r>
              <a:rPr lang="en-US" dirty="0"/>
              <a:t>East Colorado Specific Plan</a:t>
            </a:r>
          </a:p>
          <a:p>
            <a:pPr lvl="2"/>
            <a:r>
              <a:rPr lang="en-US" dirty="0"/>
              <a:t>0.0 to 2.25 FAR (project: </a:t>
            </a:r>
            <a:r>
              <a:rPr lang="en-US" dirty="0" smtClean="0"/>
              <a:t>1.30)</a:t>
            </a:r>
            <a:endParaRPr lang="en-US" dirty="0"/>
          </a:p>
          <a:p>
            <a:pPr lvl="1"/>
            <a:r>
              <a:rPr lang="en-US" dirty="0"/>
              <a:t>CG</a:t>
            </a:r>
          </a:p>
          <a:p>
            <a:pPr lvl="2"/>
            <a:r>
              <a:rPr lang="en-US" dirty="0"/>
              <a:t>0.0 to 0.80 FAR (project: 1.10; redesigned to comply)</a:t>
            </a:r>
          </a:p>
          <a:p>
            <a:pPr lvl="1"/>
            <a:r>
              <a:rPr lang="en-US" dirty="0"/>
              <a:t>Overall FAR is 1.89</a:t>
            </a:r>
          </a:p>
          <a:p>
            <a:pPr lvl="4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California Environmental Quality Act (CEQA), an Initial Environmental Study will be prepared.</a:t>
            </a:r>
          </a:p>
          <a:p>
            <a:pPr lvl="1"/>
            <a:r>
              <a:rPr lang="en-US" dirty="0"/>
              <a:t>Analyze project’s potential to result in significant impacts, as identified by State and local environmental guidelines.</a:t>
            </a:r>
          </a:p>
          <a:p>
            <a:pPr lvl="1"/>
            <a:r>
              <a:rPr lang="en-US" dirty="0"/>
              <a:t>Traffic Impact Study has been completed.</a:t>
            </a:r>
          </a:p>
          <a:p>
            <a:pPr lvl="2"/>
            <a:r>
              <a:rPr lang="en-US" dirty="0"/>
              <a:t>No significant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u="sng" dirty="0"/>
              <a:t>Preliminary Consultation</a:t>
            </a:r>
            <a:r>
              <a:rPr lang="en-US" dirty="0"/>
              <a:t> Design Commission (March 11);</a:t>
            </a:r>
          </a:p>
          <a:p>
            <a:pPr marL="514350" indent="-514350">
              <a:buFont typeface="+mj-lt"/>
              <a:buAutoNum type="arabicParenR"/>
            </a:pPr>
            <a:r>
              <a:rPr lang="en-US" u="sng" dirty="0"/>
              <a:t>Conditional Use </a:t>
            </a:r>
            <a:r>
              <a:rPr lang="en-US" u="sng" dirty="0" smtClean="0"/>
              <a:t>Permit</a:t>
            </a:r>
            <a:r>
              <a:rPr lang="en-US" dirty="0" smtClean="0"/>
              <a:t> (submitted April 18);</a:t>
            </a:r>
            <a:endParaRPr lang="en-US" dirty="0"/>
          </a:p>
          <a:p>
            <a:pPr lvl="1"/>
            <a:r>
              <a:rPr lang="en-US" dirty="0"/>
              <a:t>Street Vacation application previously </a:t>
            </a:r>
            <a:r>
              <a:rPr lang="en-US" dirty="0" smtClean="0"/>
              <a:t>submitted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u="sng" dirty="0"/>
              <a:t>Environmental Review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u="sng" dirty="0"/>
              <a:t>Planning Commission</a:t>
            </a:r>
            <a:r>
              <a:rPr lang="en-US" dirty="0"/>
              <a:t> to recommend action on the Street Vacation, Conditional Use Permit, and environmental review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en-US" u="sng" dirty="0" smtClean="0"/>
              <a:t>City </a:t>
            </a:r>
            <a:r>
              <a:rPr lang="en-US" u="sng" dirty="0"/>
              <a:t>Council </a:t>
            </a:r>
            <a:r>
              <a:rPr lang="en-US" dirty="0"/>
              <a:t>for final action on the Street Vacation, Conditional Use Permit, and environmental review; and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u="sng" dirty="0"/>
              <a:t>Design Commission </a:t>
            </a:r>
            <a:r>
              <a:rPr lang="en-US" dirty="0"/>
              <a:t>reviews (Concept, 50% Advisory Review, and Final).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Use Permit Submittal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 Use Permit submitted April 18, 2013.</a:t>
            </a:r>
          </a:p>
          <a:p>
            <a:pPr lvl="1"/>
            <a:r>
              <a:rPr lang="en-US" dirty="0"/>
              <a:t>Western building reduced </a:t>
            </a:r>
            <a:r>
              <a:rPr lang="en-US" dirty="0" smtClean="0"/>
              <a:t>from 25 </a:t>
            </a:r>
            <a:r>
              <a:rPr lang="en-US" dirty="0"/>
              <a:t>units to 15 units.</a:t>
            </a:r>
          </a:p>
          <a:p>
            <a:pPr lvl="2"/>
            <a:r>
              <a:rPr lang="en-US" dirty="0"/>
              <a:t>Height lowered from 45’-0” to 39’-8</a:t>
            </a:r>
            <a:r>
              <a:rPr lang="en-US" dirty="0" smtClean="0"/>
              <a:t>” (remains 3 stories).</a:t>
            </a:r>
            <a:endParaRPr lang="en-US" dirty="0"/>
          </a:p>
          <a:p>
            <a:pPr lvl="2"/>
            <a:r>
              <a:rPr lang="en-US" dirty="0"/>
              <a:t>FAR reduced from 1.10 to 0.80.</a:t>
            </a:r>
          </a:p>
          <a:p>
            <a:pPr lvl="1"/>
            <a:r>
              <a:rPr lang="en-US" dirty="0"/>
              <a:t>Eastern building increased from 103 units to 113 units.</a:t>
            </a:r>
          </a:p>
          <a:p>
            <a:pPr lvl="2"/>
            <a:r>
              <a:rPr lang="en-US" dirty="0"/>
              <a:t>Height lowered from 51’-2” feet to 49’-9” </a:t>
            </a:r>
            <a:r>
              <a:rPr lang="en-US" dirty="0" smtClean="0"/>
              <a:t>feet                   (remains 4 stories).</a:t>
            </a:r>
            <a:endParaRPr lang="en-US" dirty="0"/>
          </a:p>
          <a:p>
            <a:pPr lvl="1"/>
            <a:r>
              <a:rPr lang="en-US" dirty="0"/>
              <a:t>Parking reduced from 217 spaces to 203.</a:t>
            </a:r>
          </a:p>
          <a:p>
            <a:pPr lvl="2"/>
            <a:r>
              <a:rPr lang="en-US" dirty="0"/>
              <a:t>Increase in the number of smaller-sized units.</a:t>
            </a:r>
          </a:p>
          <a:p>
            <a:pPr lvl="2"/>
            <a:r>
              <a:rPr lang="en-US" dirty="0"/>
              <a:t>Change from retail to office and restaurant.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Vicinity Map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64" y="1600389"/>
            <a:ext cx="6400271" cy="45716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498710" y="3022646"/>
            <a:ext cx="2734908" cy="2564357"/>
            <a:chOff x="2498710" y="3022646"/>
            <a:chExt cx="2734908" cy="2564357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498710" y="5417726"/>
              <a:ext cx="11388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FFFF00"/>
                  </a:solidFill>
                  <a:effectLst/>
                  <a:latin typeface="Arial Narrow"/>
                  <a:ea typeface="Times New Roman"/>
                  <a:cs typeface="Times New Roman"/>
                </a:rPr>
                <a:t>E Walnut St</a:t>
              </a:r>
              <a:endParaRPr lang="en-US" sz="1100" dirty="0">
                <a:solidFill>
                  <a:srgbClr val="FFFF00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 rot="16200000">
              <a:off x="4847615" y="4231907"/>
              <a:ext cx="60272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FFFF00"/>
                  </a:solidFill>
                  <a:effectLst/>
                  <a:latin typeface="Arial Narrow"/>
                  <a:ea typeface="Times New Roman"/>
                  <a:cs typeface="Times New Roman"/>
                </a:rPr>
                <a:t>N Allen Ave</a:t>
              </a: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498710" y="4231907"/>
              <a:ext cx="11388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FFFF00"/>
                  </a:solidFill>
                  <a:effectLst/>
                  <a:latin typeface="Arial Narrow"/>
                  <a:ea typeface="Times New Roman"/>
                  <a:cs typeface="Times New Roman"/>
                </a:rPr>
                <a:t>Locust St</a:t>
              </a:r>
              <a:endParaRPr lang="en-US" sz="1100" dirty="0">
                <a:solidFill>
                  <a:srgbClr val="FFFF00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498710" y="3022646"/>
              <a:ext cx="113887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FFFF00"/>
                  </a:solidFill>
                  <a:effectLst/>
                  <a:latin typeface="Arial Narrow"/>
                  <a:ea typeface="Times New Roman"/>
                  <a:cs typeface="Times New Roman"/>
                </a:rPr>
                <a:t>E Corson St</a:t>
              </a:r>
              <a:endParaRPr lang="en-US" sz="1100" dirty="0">
                <a:solidFill>
                  <a:srgbClr val="FFFF00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88604" y="2055117"/>
            <a:ext cx="3291510" cy="738664"/>
            <a:chOff x="1588604" y="2055117"/>
            <a:chExt cx="3291510" cy="738664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588604" y="2055117"/>
              <a:ext cx="124239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n w="15875">
                    <a:noFill/>
                  </a:ln>
                  <a:solidFill>
                    <a:srgbClr val="F89827"/>
                  </a:solidFill>
                  <a:effectLst>
                    <a:outerShdw blurRad="101600" dist="101600" sx="102000" sy="102000" algn="ctr" rotWithShape="0">
                      <a:srgbClr val="192433">
                        <a:alpha val="40000"/>
                      </a:srgbClr>
                    </a:outerShdw>
                  </a:effectLst>
                  <a:latin typeface="Arial Black" pitchFamily="34" charset="0"/>
                  <a:ea typeface="Times New Roman"/>
                  <a:cs typeface="Arial" pitchFamily="34" charset="0"/>
                </a:rPr>
                <a:t>Allen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n w="15875">
                    <a:noFill/>
                  </a:ln>
                  <a:solidFill>
                    <a:srgbClr val="F89827"/>
                  </a:solidFill>
                  <a:effectLst>
                    <a:outerShdw blurRad="101600" dist="101600" sx="102000" sy="102000" algn="ctr" rotWithShape="0">
                      <a:srgbClr val="192433">
                        <a:alpha val="40000"/>
                      </a:srgbClr>
                    </a:outerShdw>
                  </a:effectLst>
                  <a:latin typeface="Arial Black" pitchFamily="34" charset="0"/>
                  <a:ea typeface="Times New Roman"/>
                  <a:cs typeface="Arial" pitchFamily="34" charset="0"/>
                </a:rPr>
                <a:t>Gold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n w="15875">
                    <a:noFill/>
                  </a:ln>
                  <a:solidFill>
                    <a:srgbClr val="F89827"/>
                  </a:solidFill>
                  <a:effectLst>
                    <a:outerShdw blurRad="101600" dist="101600" sx="102000" sy="102000" algn="ctr" rotWithShape="0">
                      <a:srgbClr val="192433">
                        <a:alpha val="40000"/>
                      </a:srgbClr>
                    </a:outerShdw>
                  </a:effectLst>
                  <a:latin typeface="Arial Black" pitchFamily="34" charset="0"/>
                  <a:ea typeface="Times New Roman"/>
                  <a:cs typeface="Arial" pitchFamily="34" charset="0"/>
                </a:rPr>
                <a:t>Station</a:t>
              </a:r>
              <a:endParaRPr lang="en-US" sz="1600" dirty="0">
                <a:ln w="15875">
                  <a:noFill/>
                </a:ln>
                <a:solidFill>
                  <a:srgbClr val="F89827"/>
                </a:solidFill>
                <a:effectLst>
                  <a:outerShdw blurRad="101600" dist="101600" sx="102000" sy="102000" algn="ctr" rotWithShape="0">
                    <a:srgbClr val="192433">
                      <a:alpha val="40000"/>
                    </a:srgbClr>
                  </a:outerShdw>
                </a:effectLst>
                <a:latin typeface="Arial Black" pitchFamily="34" charset="0"/>
                <a:ea typeface="Times New Roman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2771361" y="2345635"/>
              <a:ext cx="866222" cy="78814"/>
            </a:xfrm>
            <a:prstGeom prst="straightConnector1">
              <a:avLst/>
            </a:prstGeom>
            <a:ln w="50800" cmpd="sng">
              <a:solidFill>
                <a:srgbClr val="F89827"/>
              </a:solidFill>
              <a:headEnd type="triangle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725518" y="2385042"/>
              <a:ext cx="1154596" cy="129558"/>
            </a:xfrm>
            <a:prstGeom prst="rect">
              <a:avLst/>
            </a:prstGeom>
            <a:solidFill>
              <a:srgbClr val="F89827">
                <a:alpha val="30000"/>
              </a:srgbClr>
            </a:solidFill>
            <a:ln>
              <a:solidFill>
                <a:srgbClr val="F89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95700" y="4863097"/>
            <a:ext cx="1331129" cy="542342"/>
            <a:chOff x="3695700" y="4863097"/>
            <a:chExt cx="1331129" cy="542342"/>
          </a:xfrm>
        </p:grpSpPr>
        <p:sp>
          <p:nvSpPr>
            <p:cNvPr id="10" name="Rectangle 9"/>
            <p:cNvSpPr/>
            <p:nvPr/>
          </p:nvSpPr>
          <p:spPr>
            <a:xfrm>
              <a:off x="3695700" y="4863097"/>
              <a:ext cx="1331129" cy="542342"/>
            </a:xfrm>
            <a:prstGeom prst="rect">
              <a:avLst/>
            </a:prstGeom>
            <a:solidFill>
              <a:srgbClr val="0000FF">
                <a:alpha val="29804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740068" y="4888046"/>
              <a:ext cx="124239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ln w="15875">
                    <a:noFill/>
                  </a:ln>
                  <a:solidFill>
                    <a:schemeClr val="bg1"/>
                  </a:solidFill>
                  <a:effectLst>
                    <a:outerShdw blurRad="101600" dist="101600" sx="102000" sy="102000" algn="ctr" rotWithShape="0">
                      <a:srgbClr val="192433">
                        <a:alpha val="40000"/>
                      </a:srgbClr>
                    </a:outerShdw>
                  </a:effectLst>
                  <a:latin typeface="Arial Black" pitchFamily="34" charset="0"/>
                  <a:ea typeface="Times New Roman"/>
                  <a:cs typeface="Arial" pitchFamily="34" charset="0"/>
                </a:rPr>
                <a:t>Project Site</a:t>
              </a:r>
              <a:endParaRPr lang="en-US" sz="1600" dirty="0">
                <a:ln w="15875">
                  <a:noFill/>
                </a:ln>
                <a:solidFill>
                  <a:schemeClr val="bg1"/>
                </a:solidFill>
                <a:effectLst>
                  <a:outerShdw blurRad="101600" dist="101600" sx="102000" sy="102000" algn="ctr" rotWithShape="0">
                    <a:srgbClr val="192433">
                      <a:alpha val="40000"/>
                    </a:srgbClr>
                  </a:outerShdw>
                </a:effectLst>
                <a:latin typeface="Arial Black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3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826"/>
            <a:ext cx="8686800" cy="13375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4868"/>
            <a:ext cx="8686800" cy="12831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33531"/>
            <a:ext cx="8686800" cy="13386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2819400"/>
            <a:ext cx="8458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D3A464"/>
              </a:buClr>
              <a:buChar char="•"/>
              <a:defRPr sz="2800">
                <a:solidFill>
                  <a:srgbClr val="0037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A464"/>
              </a:buClr>
              <a:buFont typeface="Futura Hv BT" pitchFamily="34" charset="0"/>
              <a:buChar char="&gt;"/>
              <a:defRPr sz="2400">
                <a:solidFill>
                  <a:srgbClr val="4D6E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466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85000"/>
                  <a:lumOff val="15000"/>
                </a:schemeClr>
              </a:buClr>
              <a:buFont typeface="Futura Hv BT" pitchFamily="34" charset="0"/>
              <a:buChar char="»"/>
              <a:defRPr sz="1800"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9pPr>
          </a:lstStyle>
          <a:p>
            <a:pPr marL="119063" indent="-119063">
              <a:buFont typeface="Arial" pitchFamily="34" charset="0"/>
              <a:buChar char="•"/>
            </a:pPr>
            <a:r>
              <a:rPr lang="en-US" sz="1600" b="1" dirty="0"/>
              <a:t>PPR / Preliminary Consultation Submittal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18052" y="4468063"/>
            <a:ext cx="8458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D3A464"/>
              </a:buClr>
              <a:buChar char="•"/>
              <a:defRPr sz="2800">
                <a:solidFill>
                  <a:srgbClr val="0037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A464"/>
              </a:buClr>
              <a:buFont typeface="Futura Hv BT" pitchFamily="34" charset="0"/>
              <a:buChar char="&gt;"/>
              <a:defRPr sz="2400">
                <a:solidFill>
                  <a:srgbClr val="4D6E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466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85000"/>
                  <a:lumOff val="15000"/>
                </a:schemeClr>
              </a:buClr>
              <a:buFont typeface="Futura Hv BT" pitchFamily="34" charset="0"/>
              <a:buChar char="»"/>
              <a:defRPr sz="1800"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9pPr>
          </a:lstStyle>
          <a:p>
            <a:pPr marL="119063" indent="-119063">
              <a:buFont typeface="Arial" pitchFamily="34" charset="0"/>
              <a:buChar char="•"/>
            </a:pPr>
            <a:r>
              <a:rPr lang="en-US" sz="1600" b="1" dirty="0" smtClean="0"/>
              <a:t>Conditional Use Permit Submittal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18052" y="6179250"/>
            <a:ext cx="8458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D3A464"/>
              </a:buClr>
              <a:buChar char="•"/>
              <a:defRPr sz="2800">
                <a:solidFill>
                  <a:srgbClr val="0037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A464"/>
              </a:buClr>
              <a:buFont typeface="Futura Hv BT" pitchFamily="34" charset="0"/>
              <a:buChar char="&gt;"/>
              <a:defRPr sz="2400">
                <a:solidFill>
                  <a:srgbClr val="4D6E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466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85000"/>
                  <a:lumOff val="15000"/>
                </a:schemeClr>
              </a:buClr>
              <a:buFont typeface="Futura Hv BT" pitchFamily="34" charset="0"/>
              <a:buChar char="»"/>
              <a:defRPr sz="1800"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E962C"/>
                </a:solidFill>
                <a:latin typeface="Futura Bk BT" pitchFamily="34" charset="0"/>
              </a:defRPr>
            </a:lvl9pPr>
          </a:lstStyle>
          <a:p>
            <a:pPr marL="119063" indent="-119063">
              <a:buFont typeface="Arial" pitchFamily="34" charset="0"/>
              <a:buChar char="•"/>
            </a:pPr>
            <a:r>
              <a:rPr lang="en-US" sz="1600" b="1" dirty="0"/>
              <a:t>Latest Design Iteration</a:t>
            </a:r>
          </a:p>
        </p:txBody>
      </p:sp>
    </p:spTree>
    <p:extLst>
      <p:ext uri="{BB962C8B-B14F-4D97-AF65-F5344CB8AC3E}">
        <p14:creationId xmlns:p14="http://schemas.microsoft.com/office/powerpoint/2010/main" val="23867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1727-1787 East Walnut Avenue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235 </a:t>
            </a:r>
            <a:r>
              <a:rPr lang="en-US" dirty="0"/>
              <a:t>North Allen Avenue</a:t>
            </a:r>
            <a:br>
              <a:rPr lang="en-US" dirty="0"/>
            </a:br>
            <a:r>
              <a:rPr lang="en-US" dirty="0"/>
              <a:t>Predevelopment Plan Review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Council Meeting</a:t>
            </a:r>
          </a:p>
          <a:p>
            <a:r>
              <a:rPr lang="en-US" dirty="0"/>
              <a:t>May 20,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88" y="1524000"/>
            <a:ext cx="6367824" cy="45571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5000" y="4897863"/>
            <a:ext cx="1138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Arial Narrow"/>
                <a:ea typeface="Times New Roman"/>
                <a:cs typeface="Times New Roman"/>
              </a:rPr>
              <a:t>E Walnut St</a:t>
            </a:r>
            <a:endParaRPr lang="en-US" sz="1600" dirty="0">
              <a:solidFill>
                <a:srgbClr val="FFFF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 rot="16200000">
            <a:off x="3153409" y="3991609"/>
            <a:ext cx="8207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Arial Narrow"/>
                <a:ea typeface="Times New Roman"/>
                <a:cs typeface="Times New Roman"/>
              </a:rPr>
              <a:t>N Meridith</a:t>
            </a:r>
            <a:endParaRPr lang="en-US" sz="1600" b="1" dirty="0">
              <a:solidFill>
                <a:srgbClr val="FFFF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Arial Narrow"/>
                <a:ea typeface="Times New Roman"/>
                <a:cs typeface="Times New Roman"/>
              </a:rPr>
              <a:t>Ave</a:t>
            </a:r>
            <a:endParaRPr lang="en-US" sz="1600" b="1" dirty="0">
              <a:solidFill>
                <a:srgbClr val="FFFF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16200000">
            <a:off x="6439406" y="3269097"/>
            <a:ext cx="9146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Arial Narrow"/>
                <a:ea typeface="Times New Roman"/>
                <a:cs typeface="Times New Roman"/>
              </a:rPr>
              <a:t>N Allen Ave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45833" y="1537019"/>
            <a:ext cx="1138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ctr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Arial Narrow"/>
                <a:ea typeface="Times New Roman"/>
                <a:cs typeface="Times New Roman"/>
              </a:rPr>
              <a:t>Locust St</a:t>
            </a:r>
            <a:endParaRPr lang="en-US" sz="1600" dirty="0">
              <a:solidFill>
                <a:srgbClr val="FFFF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5736" y="3154795"/>
            <a:ext cx="3859376" cy="1607705"/>
          </a:xfrm>
          <a:prstGeom prst="rect">
            <a:avLst/>
          </a:prstGeom>
          <a:solidFill>
            <a:srgbClr val="0000FF">
              <a:alpha val="2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88087" y="1524000"/>
            <a:ext cx="6178587" cy="4544455"/>
            <a:chOff x="1388087" y="1524000"/>
            <a:chExt cx="6178587" cy="4544455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5661344" y="4821944"/>
              <a:ext cx="1905330" cy="4616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76200" dir="2700000" algn="tl" rotWithShape="0">
                <a:schemeClr val="tx1">
                  <a:alpha val="80000"/>
                </a:schemeClr>
              </a:outerShdw>
            </a:effectLst>
          </p:spPr>
          <p:txBody>
            <a:bodyPr rot="0" vert="horz" wrap="none" lIns="45720" tIns="45720" rIns="45720" bIns="4572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Arial Black"/>
                  <a:ea typeface="Times New Roman"/>
                  <a:cs typeface="Times New Roman"/>
                </a:rPr>
                <a:t>ECSP-CG-3</a:t>
              </a:r>
              <a:endParaRPr lang="en-US" sz="2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153819" y="2154386"/>
              <a:ext cx="1134286" cy="4616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76200" dir="2700000" algn="tl" rotWithShape="0">
                <a:schemeClr val="tx1">
                  <a:alpha val="80000"/>
                </a:schemeClr>
              </a:outerShdw>
            </a:effectLst>
          </p:spPr>
          <p:txBody>
            <a:bodyPr rot="0" vert="horz" wrap="none" lIns="45720" tIns="45720" rIns="45720" bIns="4572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effectLst/>
                  <a:latin typeface="Arial Black"/>
                  <a:ea typeface="Times New Roman"/>
                  <a:cs typeface="Times New Roman"/>
                </a:rPr>
                <a:t>RM-16</a:t>
              </a:r>
              <a:endParaRPr lang="en-US" sz="2400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690972" y="3841593"/>
              <a:ext cx="587661" cy="4616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76200" dir="2700000" algn="tl" rotWithShape="0">
                <a:schemeClr val="tx1">
                  <a:alpha val="80000"/>
                </a:schemeClr>
              </a:outerShdw>
            </a:effectLst>
          </p:spPr>
          <p:txBody>
            <a:bodyPr rot="0" vert="horz" wrap="none" lIns="45720" tIns="45720" rIns="45720" bIns="4572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Arial Black"/>
                  <a:ea typeface="Times New Roman"/>
                  <a:cs typeface="Times New Roman"/>
                </a:rPr>
                <a:t>CG</a:t>
              </a:r>
              <a:endParaRPr lang="en-US" sz="2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88087" y="1524000"/>
              <a:ext cx="4024457" cy="4544455"/>
              <a:chOff x="1388087" y="1524000"/>
              <a:chExt cx="4024457" cy="4544455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581400" y="3172153"/>
                <a:ext cx="1676400" cy="2896302"/>
              </a:xfrm>
              <a:custGeom>
                <a:avLst/>
                <a:gdLst>
                  <a:gd name="connsiteX0" fmla="*/ 0 w 1233377"/>
                  <a:gd name="connsiteY0" fmla="*/ 0 h 2147777"/>
                  <a:gd name="connsiteX1" fmla="*/ 0 w 1233377"/>
                  <a:gd name="connsiteY1" fmla="*/ 1382233 h 2147777"/>
                  <a:gd name="connsiteX2" fmla="*/ 1222745 w 1233377"/>
                  <a:gd name="connsiteY2" fmla="*/ 1382233 h 2147777"/>
                  <a:gd name="connsiteX3" fmla="*/ 1233377 w 1233377"/>
                  <a:gd name="connsiteY3" fmla="*/ 2147777 h 214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3377" h="2147777">
                    <a:moveTo>
                      <a:pt x="0" y="0"/>
                    </a:moveTo>
                    <a:lnTo>
                      <a:pt x="0" y="1382233"/>
                    </a:lnTo>
                    <a:lnTo>
                      <a:pt x="1222745" y="1382233"/>
                    </a:lnTo>
                    <a:lnTo>
                      <a:pt x="1233377" y="2147777"/>
                    </a:lnTo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388087" y="1524000"/>
                <a:ext cx="4024457" cy="1630795"/>
              </a:xfrm>
              <a:custGeom>
                <a:avLst/>
                <a:gdLst>
                  <a:gd name="connsiteX0" fmla="*/ 0 w 3753293"/>
                  <a:gd name="connsiteY0" fmla="*/ 361507 h 361507"/>
                  <a:gd name="connsiteX1" fmla="*/ 3030279 w 3753293"/>
                  <a:gd name="connsiteY1" fmla="*/ 361507 h 361507"/>
                  <a:gd name="connsiteX2" fmla="*/ 3030279 w 3753293"/>
                  <a:gd name="connsiteY2" fmla="*/ 0 h 361507"/>
                  <a:gd name="connsiteX3" fmla="*/ 3753293 w 3753293"/>
                  <a:gd name="connsiteY3" fmla="*/ 10633 h 361507"/>
                  <a:gd name="connsiteX0" fmla="*/ 0 w 3753293"/>
                  <a:gd name="connsiteY0" fmla="*/ 361507 h 361507"/>
                  <a:gd name="connsiteX1" fmla="*/ 3030279 w 3753293"/>
                  <a:gd name="connsiteY1" fmla="*/ 361507 h 361507"/>
                  <a:gd name="connsiteX2" fmla="*/ 3030279 w 3753293"/>
                  <a:gd name="connsiteY2" fmla="*/ 0 h 361507"/>
                  <a:gd name="connsiteX3" fmla="*/ 3593805 w 3753293"/>
                  <a:gd name="connsiteY3" fmla="*/ 0 h 361507"/>
                  <a:gd name="connsiteX4" fmla="*/ 3753293 w 3753293"/>
                  <a:gd name="connsiteY4" fmla="*/ 10633 h 361507"/>
                  <a:gd name="connsiteX0" fmla="*/ 0 w 3753293"/>
                  <a:gd name="connsiteY0" fmla="*/ 1510433 h 1510433"/>
                  <a:gd name="connsiteX1" fmla="*/ 3030279 w 3753293"/>
                  <a:gd name="connsiteY1" fmla="*/ 1510433 h 1510433"/>
                  <a:gd name="connsiteX2" fmla="*/ 3030279 w 3753293"/>
                  <a:gd name="connsiteY2" fmla="*/ 1148926 h 1510433"/>
                  <a:gd name="connsiteX3" fmla="*/ 3593805 w 3753293"/>
                  <a:gd name="connsiteY3" fmla="*/ 1148926 h 1510433"/>
                  <a:gd name="connsiteX4" fmla="*/ 3753293 w 3753293"/>
                  <a:gd name="connsiteY4" fmla="*/ 0 h 1510433"/>
                  <a:gd name="connsiteX0" fmla="*/ 0 w 3753293"/>
                  <a:gd name="connsiteY0" fmla="*/ 1510433 h 1510433"/>
                  <a:gd name="connsiteX1" fmla="*/ 3030279 w 3753293"/>
                  <a:gd name="connsiteY1" fmla="*/ 1510433 h 1510433"/>
                  <a:gd name="connsiteX2" fmla="*/ 3030279 w 3753293"/>
                  <a:gd name="connsiteY2" fmla="*/ 1148926 h 1510433"/>
                  <a:gd name="connsiteX3" fmla="*/ 3753293 w 3753293"/>
                  <a:gd name="connsiteY3" fmla="*/ 1149233 h 1510433"/>
                  <a:gd name="connsiteX4" fmla="*/ 3753293 w 3753293"/>
                  <a:gd name="connsiteY4" fmla="*/ 0 h 1510433"/>
                  <a:gd name="connsiteX0" fmla="*/ 0 w 3339764"/>
                  <a:gd name="connsiteY0" fmla="*/ 1510433 h 1510433"/>
                  <a:gd name="connsiteX1" fmla="*/ 2616750 w 3339764"/>
                  <a:gd name="connsiteY1" fmla="*/ 1510433 h 1510433"/>
                  <a:gd name="connsiteX2" fmla="*/ 2616750 w 3339764"/>
                  <a:gd name="connsiteY2" fmla="*/ 1148926 h 1510433"/>
                  <a:gd name="connsiteX3" fmla="*/ 3339764 w 3339764"/>
                  <a:gd name="connsiteY3" fmla="*/ 1149233 h 1510433"/>
                  <a:gd name="connsiteX4" fmla="*/ 3339764 w 3339764"/>
                  <a:gd name="connsiteY4" fmla="*/ 0 h 1510433"/>
                  <a:gd name="connsiteX0" fmla="*/ 0 w 3339764"/>
                  <a:gd name="connsiteY0" fmla="*/ 1510433 h 1510433"/>
                  <a:gd name="connsiteX1" fmla="*/ 2337511 w 3339764"/>
                  <a:gd name="connsiteY1" fmla="*/ 1510433 h 1510433"/>
                  <a:gd name="connsiteX2" fmla="*/ 2616750 w 3339764"/>
                  <a:gd name="connsiteY2" fmla="*/ 1148926 h 1510433"/>
                  <a:gd name="connsiteX3" fmla="*/ 3339764 w 3339764"/>
                  <a:gd name="connsiteY3" fmla="*/ 1149233 h 1510433"/>
                  <a:gd name="connsiteX4" fmla="*/ 3339764 w 3339764"/>
                  <a:gd name="connsiteY4" fmla="*/ 0 h 1510433"/>
                  <a:gd name="connsiteX0" fmla="*/ 0 w 3339764"/>
                  <a:gd name="connsiteY0" fmla="*/ 1510433 h 1510433"/>
                  <a:gd name="connsiteX1" fmla="*/ 2337511 w 3339764"/>
                  <a:gd name="connsiteY1" fmla="*/ 1510433 h 1510433"/>
                  <a:gd name="connsiteX2" fmla="*/ 2337511 w 3339764"/>
                  <a:gd name="connsiteY2" fmla="*/ 1148926 h 1510433"/>
                  <a:gd name="connsiteX3" fmla="*/ 3339764 w 3339764"/>
                  <a:gd name="connsiteY3" fmla="*/ 1149233 h 1510433"/>
                  <a:gd name="connsiteX4" fmla="*/ 3339764 w 3339764"/>
                  <a:gd name="connsiteY4" fmla="*/ 0 h 1510433"/>
                  <a:gd name="connsiteX0" fmla="*/ 0 w 3339764"/>
                  <a:gd name="connsiteY0" fmla="*/ 1510433 h 1510433"/>
                  <a:gd name="connsiteX1" fmla="*/ 2337511 w 3339764"/>
                  <a:gd name="connsiteY1" fmla="*/ 1510433 h 1510433"/>
                  <a:gd name="connsiteX2" fmla="*/ 2337511 w 3339764"/>
                  <a:gd name="connsiteY2" fmla="*/ 1148926 h 1510433"/>
                  <a:gd name="connsiteX3" fmla="*/ 3140307 w 3339764"/>
                  <a:gd name="connsiteY3" fmla="*/ 1149233 h 1510433"/>
                  <a:gd name="connsiteX4" fmla="*/ 3339764 w 3339764"/>
                  <a:gd name="connsiteY4" fmla="*/ 0 h 1510433"/>
                  <a:gd name="connsiteX0" fmla="*/ 0 w 3140307"/>
                  <a:gd name="connsiteY0" fmla="*/ 1218533 h 1218533"/>
                  <a:gd name="connsiteX1" fmla="*/ 2337511 w 3140307"/>
                  <a:gd name="connsiteY1" fmla="*/ 1218533 h 1218533"/>
                  <a:gd name="connsiteX2" fmla="*/ 2337511 w 3140307"/>
                  <a:gd name="connsiteY2" fmla="*/ 857026 h 1218533"/>
                  <a:gd name="connsiteX3" fmla="*/ 3140307 w 3140307"/>
                  <a:gd name="connsiteY3" fmla="*/ 857333 h 1218533"/>
                  <a:gd name="connsiteX4" fmla="*/ 3130335 w 3140307"/>
                  <a:gd name="connsiteY4" fmla="*/ 0 h 1218533"/>
                  <a:gd name="connsiteX0" fmla="*/ 0 w 4127618"/>
                  <a:gd name="connsiteY0" fmla="*/ 361507 h 508313"/>
                  <a:gd name="connsiteX1" fmla="*/ 2337511 w 4127618"/>
                  <a:gd name="connsiteY1" fmla="*/ 361507 h 508313"/>
                  <a:gd name="connsiteX2" fmla="*/ 2337511 w 4127618"/>
                  <a:gd name="connsiteY2" fmla="*/ 0 h 508313"/>
                  <a:gd name="connsiteX3" fmla="*/ 3140307 w 4127618"/>
                  <a:gd name="connsiteY3" fmla="*/ 307 h 508313"/>
                  <a:gd name="connsiteX4" fmla="*/ 4127618 w 4127618"/>
                  <a:gd name="connsiteY4" fmla="*/ 508313 h 508313"/>
                  <a:gd name="connsiteX0" fmla="*/ 0 w 3140307"/>
                  <a:gd name="connsiteY0" fmla="*/ 1256199 h 1256199"/>
                  <a:gd name="connsiteX1" fmla="*/ 2337511 w 3140307"/>
                  <a:gd name="connsiteY1" fmla="*/ 1256199 h 1256199"/>
                  <a:gd name="connsiteX2" fmla="*/ 2337511 w 3140307"/>
                  <a:gd name="connsiteY2" fmla="*/ 894692 h 1256199"/>
                  <a:gd name="connsiteX3" fmla="*/ 3140307 w 3140307"/>
                  <a:gd name="connsiteY3" fmla="*/ 894999 h 1256199"/>
                  <a:gd name="connsiteX4" fmla="*/ 3120362 w 3140307"/>
                  <a:gd name="connsiteY4" fmla="*/ 0 h 1256199"/>
                  <a:gd name="connsiteX0" fmla="*/ 0 w 3120362"/>
                  <a:gd name="connsiteY0" fmla="*/ 1256199 h 1256199"/>
                  <a:gd name="connsiteX1" fmla="*/ 2337511 w 3120362"/>
                  <a:gd name="connsiteY1" fmla="*/ 1256199 h 1256199"/>
                  <a:gd name="connsiteX2" fmla="*/ 2337511 w 3120362"/>
                  <a:gd name="connsiteY2" fmla="*/ 894692 h 1256199"/>
                  <a:gd name="connsiteX3" fmla="*/ 3120362 w 3120362"/>
                  <a:gd name="connsiteY3" fmla="*/ 0 h 1256199"/>
                  <a:gd name="connsiteX0" fmla="*/ 0 w 3120362"/>
                  <a:gd name="connsiteY0" fmla="*/ 1256199 h 1256199"/>
                  <a:gd name="connsiteX1" fmla="*/ 2337511 w 3120362"/>
                  <a:gd name="connsiteY1" fmla="*/ 1256199 h 1256199"/>
                  <a:gd name="connsiteX2" fmla="*/ 2337511 w 3120362"/>
                  <a:gd name="connsiteY2" fmla="*/ 894692 h 1256199"/>
                  <a:gd name="connsiteX3" fmla="*/ 2599934 w 3120362"/>
                  <a:gd name="connsiteY3" fmla="*/ 593217 h 1256199"/>
                  <a:gd name="connsiteX4" fmla="*/ 3120362 w 3120362"/>
                  <a:gd name="connsiteY4" fmla="*/ 0 h 1256199"/>
                  <a:gd name="connsiteX0" fmla="*/ 0 w 3138467"/>
                  <a:gd name="connsiteY0" fmla="*/ 1256199 h 1256199"/>
                  <a:gd name="connsiteX1" fmla="*/ 2337511 w 3138467"/>
                  <a:gd name="connsiteY1" fmla="*/ 1256199 h 1256199"/>
                  <a:gd name="connsiteX2" fmla="*/ 2337511 w 3138467"/>
                  <a:gd name="connsiteY2" fmla="*/ 894692 h 1256199"/>
                  <a:gd name="connsiteX3" fmla="*/ 3138467 w 3138467"/>
                  <a:gd name="connsiteY3" fmla="*/ 903949 h 1256199"/>
                  <a:gd name="connsiteX4" fmla="*/ 3120362 w 3138467"/>
                  <a:gd name="connsiteY4" fmla="*/ 0 h 1256199"/>
                  <a:gd name="connsiteX0" fmla="*/ 0 w 4075913"/>
                  <a:gd name="connsiteY0" fmla="*/ 1256199 h 1826731"/>
                  <a:gd name="connsiteX1" fmla="*/ 2337511 w 4075913"/>
                  <a:gd name="connsiteY1" fmla="*/ 1256199 h 1826731"/>
                  <a:gd name="connsiteX2" fmla="*/ 2337511 w 4075913"/>
                  <a:gd name="connsiteY2" fmla="*/ 894692 h 1826731"/>
                  <a:gd name="connsiteX3" fmla="*/ 4075913 w 4075913"/>
                  <a:gd name="connsiteY3" fmla="*/ 1826731 h 1826731"/>
                  <a:gd name="connsiteX4" fmla="*/ 3120362 w 4075913"/>
                  <a:gd name="connsiteY4" fmla="*/ 0 h 1826731"/>
                  <a:gd name="connsiteX0" fmla="*/ 0 w 3138467"/>
                  <a:gd name="connsiteY0" fmla="*/ 1256199 h 1256199"/>
                  <a:gd name="connsiteX1" fmla="*/ 2337511 w 3138467"/>
                  <a:gd name="connsiteY1" fmla="*/ 1256199 h 1256199"/>
                  <a:gd name="connsiteX2" fmla="*/ 2337511 w 3138467"/>
                  <a:gd name="connsiteY2" fmla="*/ 894692 h 1256199"/>
                  <a:gd name="connsiteX3" fmla="*/ 3138467 w 3138467"/>
                  <a:gd name="connsiteY3" fmla="*/ 903949 h 1256199"/>
                  <a:gd name="connsiteX4" fmla="*/ 3120362 w 3138467"/>
                  <a:gd name="connsiteY4" fmla="*/ 0 h 1256199"/>
                  <a:gd name="connsiteX0" fmla="*/ 0 w 3138467"/>
                  <a:gd name="connsiteY0" fmla="*/ 1209118 h 1209118"/>
                  <a:gd name="connsiteX1" fmla="*/ 2337511 w 3138467"/>
                  <a:gd name="connsiteY1" fmla="*/ 1209118 h 1209118"/>
                  <a:gd name="connsiteX2" fmla="*/ 2337511 w 3138467"/>
                  <a:gd name="connsiteY2" fmla="*/ 847611 h 1209118"/>
                  <a:gd name="connsiteX3" fmla="*/ 3138467 w 3138467"/>
                  <a:gd name="connsiteY3" fmla="*/ 856868 h 1209118"/>
                  <a:gd name="connsiteX4" fmla="*/ 3120362 w 3138467"/>
                  <a:gd name="connsiteY4" fmla="*/ 0 h 1209118"/>
                  <a:gd name="connsiteX0" fmla="*/ 0 w 4037862"/>
                  <a:gd name="connsiteY0" fmla="*/ 361507 h 361507"/>
                  <a:gd name="connsiteX1" fmla="*/ 2337511 w 4037862"/>
                  <a:gd name="connsiteY1" fmla="*/ 361507 h 361507"/>
                  <a:gd name="connsiteX2" fmla="*/ 2337511 w 4037862"/>
                  <a:gd name="connsiteY2" fmla="*/ 0 h 361507"/>
                  <a:gd name="connsiteX3" fmla="*/ 3138467 w 4037862"/>
                  <a:gd name="connsiteY3" fmla="*/ 9257 h 361507"/>
                  <a:gd name="connsiteX4" fmla="*/ 4037862 w 4037862"/>
                  <a:gd name="connsiteY4" fmla="*/ 18674 h 361507"/>
                  <a:gd name="connsiteX0" fmla="*/ 0 w 3160253"/>
                  <a:gd name="connsiteY0" fmla="*/ 1209117 h 1209117"/>
                  <a:gd name="connsiteX1" fmla="*/ 2337511 w 3160253"/>
                  <a:gd name="connsiteY1" fmla="*/ 1209117 h 1209117"/>
                  <a:gd name="connsiteX2" fmla="*/ 2337511 w 3160253"/>
                  <a:gd name="connsiteY2" fmla="*/ 847610 h 1209117"/>
                  <a:gd name="connsiteX3" fmla="*/ 3138467 w 3160253"/>
                  <a:gd name="connsiteY3" fmla="*/ 856867 h 1209117"/>
                  <a:gd name="connsiteX4" fmla="*/ 3160253 w 3160253"/>
                  <a:gd name="connsiteY4" fmla="*/ 0 h 120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0253" h="1209117">
                    <a:moveTo>
                      <a:pt x="0" y="1209117"/>
                    </a:moveTo>
                    <a:lnTo>
                      <a:pt x="2337511" y="1209117"/>
                    </a:lnTo>
                    <a:lnTo>
                      <a:pt x="2337511" y="847610"/>
                    </a:lnTo>
                    <a:lnTo>
                      <a:pt x="3138467" y="856867"/>
                    </a:lnTo>
                    <a:lnTo>
                      <a:pt x="3160253" y="0"/>
                    </a:lnTo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8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Zoning: CG (Commercial General) and ECSP-CG-3 (East Colorado Specific Plan, Sub-area 3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Eastern part of site </a:t>
            </a:r>
            <a:r>
              <a:rPr lang="en-US" dirty="0"/>
              <a:t>located in the Gold Line area of the East Colorado Specific </a:t>
            </a:r>
            <a:r>
              <a:rPr lang="en-US" dirty="0" smtClean="0"/>
              <a:t>Plan</a:t>
            </a:r>
          </a:p>
          <a:p>
            <a:r>
              <a:rPr lang="en-US" dirty="0"/>
              <a:t>E</a:t>
            </a:r>
            <a:r>
              <a:rPr lang="en-US" dirty="0" smtClean="0"/>
              <a:t>ntire site within a Transit Oriented District (TOD)</a:t>
            </a:r>
            <a:endParaRPr lang="en-US" dirty="0"/>
          </a:p>
          <a:p>
            <a:r>
              <a:rPr lang="en-US" dirty="0" smtClean="0"/>
              <a:t>Davis Lumber (closed </a:t>
            </a:r>
            <a:r>
              <a:rPr lang="en-US" dirty="0"/>
              <a:t>June </a:t>
            </a:r>
            <a:r>
              <a:rPr lang="en-US" dirty="0" smtClean="0"/>
              <a:t>2012)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auto </a:t>
            </a:r>
            <a:r>
              <a:rPr lang="en-US" dirty="0" smtClean="0"/>
              <a:t>repair.</a:t>
            </a:r>
            <a:endParaRPr lang="en-US" dirty="0"/>
          </a:p>
          <a:p>
            <a:r>
              <a:rPr lang="en-US" dirty="0"/>
              <a:t>Five parcels (and vacated Meridith Ave.) comprise site: </a:t>
            </a:r>
          </a:p>
          <a:p>
            <a:pPr lvl="1"/>
            <a:r>
              <a:rPr lang="en-US" dirty="0"/>
              <a:t>CG (west) portion – 0.44 acres</a:t>
            </a:r>
          </a:p>
          <a:p>
            <a:pPr lvl="1"/>
            <a:r>
              <a:rPr lang="en-US" dirty="0"/>
              <a:t>ECSP-CG-3 (east) portion – 1.42 acres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Mixed-Use Project</a:t>
            </a:r>
          </a:p>
          <a:p>
            <a:pPr lvl="1"/>
            <a:r>
              <a:rPr lang="en-US" dirty="0"/>
              <a:t>128 Rental Apartments.</a:t>
            </a:r>
          </a:p>
          <a:p>
            <a:pPr lvl="1"/>
            <a:r>
              <a:rPr lang="en-US" dirty="0"/>
              <a:t>5,000 square feet of commercial space.</a:t>
            </a:r>
          </a:p>
          <a:p>
            <a:pPr lvl="1"/>
            <a:r>
              <a:rPr lang="en-US" dirty="0"/>
              <a:t>217 parking spaces, including one level of subterranean parking.</a:t>
            </a:r>
          </a:p>
          <a:p>
            <a:pPr lvl="1"/>
            <a:r>
              <a:rPr lang="en-US" dirty="0"/>
              <a:t>Two buildings:</a:t>
            </a:r>
          </a:p>
          <a:p>
            <a:pPr lvl="2"/>
            <a:r>
              <a:rPr lang="en-US" dirty="0"/>
              <a:t>West: 25 units in three stories</a:t>
            </a:r>
          </a:p>
          <a:p>
            <a:pPr lvl="2"/>
            <a:r>
              <a:rPr lang="en-US" dirty="0"/>
              <a:t>East: 103 units in four stories</a:t>
            </a:r>
          </a:p>
          <a:p>
            <a:pPr lvl="1"/>
            <a:r>
              <a:rPr lang="en-US" dirty="0"/>
              <a:t>Meridith Avenue is proposed to be vacated.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676418" cy="4283202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38600" y="5704202"/>
            <a:ext cx="2514600" cy="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26668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E. Walnut St.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309366" y="4655936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N. Allen Ave.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792189" y="4151412"/>
            <a:ext cx="1752600" cy="307777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N. Meridith Ave.</a:t>
            </a:r>
          </a:p>
        </p:txBody>
      </p:sp>
    </p:spTree>
    <p:extLst>
      <p:ext uri="{BB962C8B-B14F-4D97-AF65-F5344CB8AC3E}">
        <p14:creationId xmlns:p14="http://schemas.microsoft.com/office/powerpoint/2010/main" val="4100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409700"/>
            <a:ext cx="10334775" cy="48006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58987" y="3457575"/>
            <a:ext cx="1945879" cy="508158"/>
            <a:chOff x="158987" y="3457575"/>
            <a:chExt cx="1945879" cy="508158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1462008" y="3457575"/>
              <a:ext cx="642858" cy="261937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triangle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58987" y="3473290"/>
              <a:ext cx="130302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FF"/>
                  </a:solidFill>
                  <a:latin typeface="Arial Narrow"/>
                  <a:ea typeface="Times New Roman"/>
                  <a:cs typeface="Times New Roman"/>
                </a:rPr>
                <a:t>Meridith Ave.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FF"/>
                  </a:solidFill>
                  <a:effectLst/>
                  <a:latin typeface="Arial Narrow"/>
                  <a:ea typeface="Times New Roman"/>
                  <a:cs typeface="Times New Roman"/>
                </a:rPr>
                <a:t>Street Vacation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2423" y="1716722"/>
            <a:ext cx="4233108" cy="1542574"/>
            <a:chOff x="1602423" y="1716722"/>
            <a:chExt cx="4233108" cy="1542574"/>
          </a:xfrm>
        </p:grpSpPr>
        <p:grpSp>
          <p:nvGrpSpPr>
            <p:cNvPr id="37" name="Group 36"/>
            <p:cNvGrpSpPr/>
            <p:nvPr/>
          </p:nvGrpSpPr>
          <p:grpSpPr>
            <a:xfrm>
              <a:off x="1602423" y="1971040"/>
              <a:ext cx="1747837" cy="1288256"/>
              <a:chOff x="1602423" y="1971040"/>
              <a:chExt cx="1747837" cy="128825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971800" y="1971040"/>
                <a:ext cx="0" cy="23876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1602423" y="1971040"/>
                <a:ext cx="1747837" cy="1288256"/>
                <a:chOff x="1604963" y="1971675"/>
                <a:chExt cx="1747837" cy="1288256"/>
              </a:xfrm>
              <a:solidFill>
                <a:srgbClr val="FF0000">
                  <a:alpha val="20000"/>
                </a:srgbClr>
              </a:solidFill>
            </p:grpSpPr>
            <p:sp>
              <p:nvSpPr>
                <p:cNvPr id="32" name="Freeform 31"/>
                <p:cNvSpPr/>
                <p:nvPr/>
              </p:nvSpPr>
              <p:spPr>
                <a:xfrm>
                  <a:off x="1612106" y="1971675"/>
                  <a:ext cx="1735932" cy="695325"/>
                </a:xfrm>
                <a:custGeom>
                  <a:avLst/>
                  <a:gdLst>
                    <a:gd name="connsiteX0" fmla="*/ 0 w 1735932"/>
                    <a:gd name="connsiteY0" fmla="*/ 409575 h 695325"/>
                    <a:gd name="connsiteX1" fmla="*/ 1364457 w 1735932"/>
                    <a:gd name="connsiteY1" fmla="*/ 0 h 695325"/>
                    <a:gd name="connsiteX2" fmla="*/ 1735932 w 1735932"/>
                    <a:gd name="connsiteY2" fmla="*/ 240506 h 695325"/>
                    <a:gd name="connsiteX3" fmla="*/ 371475 w 1735932"/>
                    <a:gd name="connsiteY3" fmla="*/ 695325 h 695325"/>
                    <a:gd name="connsiteX4" fmla="*/ 0 w 1735932"/>
                    <a:gd name="connsiteY4" fmla="*/ 409575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5932" h="695325">
                      <a:moveTo>
                        <a:pt x="0" y="409575"/>
                      </a:moveTo>
                      <a:lnTo>
                        <a:pt x="1364457" y="0"/>
                      </a:lnTo>
                      <a:lnTo>
                        <a:pt x="1735932" y="240506"/>
                      </a:lnTo>
                      <a:lnTo>
                        <a:pt x="371475" y="695325"/>
                      </a:lnTo>
                      <a:lnTo>
                        <a:pt x="0" y="409575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983581" y="2209800"/>
                  <a:ext cx="1369219" cy="1050131"/>
                </a:xfrm>
                <a:custGeom>
                  <a:avLst/>
                  <a:gdLst>
                    <a:gd name="connsiteX0" fmla="*/ 66675 w 1369219"/>
                    <a:gd name="connsiteY0" fmla="*/ 1050131 h 1050131"/>
                    <a:gd name="connsiteX1" fmla="*/ 0 w 1369219"/>
                    <a:gd name="connsiteY1" fmla="*/ 457200 h 1050131"/>
                    <a:gd name="connsiteX2" fmla="*/ 1369219 w 1369219"/>
                    <a:gd name="connsiteY2" fmla="*/ 0 h 1050131"/>
                    <a:gd name="connsiteX3" fmla="*/ 1364457 w 1369219"/>
                    <a:gd name="connsiteY3" fmla="*/ 590550 h 1050131"/>
                    <a:gd name="connsiteX4" fmla="*/ 66675 w 1369219"/>
                    <a:gd name="connsiteY4" fmla="*/ 1050131 h 1050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9219" h="1050131">
                      <a:moveTo>
                        <a:pt x="66675" y="1050131"/>
                      </a:moveTo>
                      <a:lnTo>
                        <a:pt x="0" y="457200"/>
                      </a:lnTo>
                      <a:lnTo>
                        <a:pt x="1369219" y="0"/>
                      </a:lnTo>
                      <a:cubicBezTo>
                        <a:pt x="1367632" y="196850"/>
                        <a:pt x="1366044" y="393700"/>
                        <a:pt x="1364457" y="590550"/>
                      </a:cubicBezTo>
                      <a:lnTo>
                        <a:pt x="66675" y="1050131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604963" y="2381250"/>
                  <a:ext cx="442912" cy="878681"/>
                </a:xfrm>
                <a:custGeom>
                  <a:avLst/>
                  <a:gdLst>
                    <a:gd name="connsiteX0" fmla="*/ 69056 w 442912"/>
                    <a:gd name="connsiteY0" fmla="*/ 592931 h 878681"/>
                    <a:gd name="connsiteX1" fmla="*/ 0 w 442912"/>
                    <a:gd name="connsiteY1" fmla="*/ 0 h 878681"/>
                    <a:gd name="connsiteX2" fmla="*/ 390525 w 442912"/>
                    <a:gd name="connsiteY2" fmla="*/ 290513 h 878681"/>
                    <a:gd name="connsiteX3" fmla="*/ 442912 w 442912"/>
                    <a:gd name="connsiteY3" fmla="*/ 878681 h 878681"/>
                    <a:gd name="connsiteX4" fmla="*/ 69056 w 442912"/>
                    <a:gd name="connsiteY4" fmla="*/ 592931 h 87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12" h="878681">
                      <a:moveTo>
                        <a:pt x="69056" y="592931"/>
                      </a:moveTo>
                      <a:lnTo>
                        <a:pt x="0" y="0"/>
                      </a:lnTo>
                      <a:lnTo>
                        <a:pt x="390525" y="290513"/>
                      </a:lnTo>
                      <a:lnTo>
                        <a:pt x="442912" y="878681"/>
                      </a:lnTo>
                      <a:lnTo>
                        <a:pt x="69056" y="592931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4127618" y="1716722"/>
              <a:ext cx="170791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FF0000"/>
                  </a:solidFill>
                  <a:latin typeface="Arial Narrow"/>
                  <a:ea typeface="Times New Roman"/>
                  <a:cs typeface="Times New Roman"/>
                </a:rPr>
                <a:t>Conditional Use Permit For Housing</a:t>
              </a:r>
              <a:endParaRPr lang="en-US" sz="1600" b="1" dirty="0" smtClean="0">
                <a:solidFill>
                  <a:srgbClr val="FF0000"/>
                </a:solidFill>
                <a:effectLst/>
                <a:latin typeface="Arial Narrow"/>
                <a:ea typeface="Times New Roman"/>
                <a:cs typeface="Times New Roman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345498" y="1971276"/>
              <a:ext cx="690642" cy="131605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triangle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8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416367"/>
            <a:ext cx="10402443" cy="48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Entitlements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Entitlements:</a:t>
            </a:r>
          </a:p>
          <a:p>
            <a:pPr lvl="1"/>
            <a:r>
              <a:rPr lang="en-US" u="sng" dirty="0"/>
              <a:t>Street Vacation</a:t>
            </a:r>
            <a:r>
              <a:rPr lang="en-US" dirty="0"/>
              <a:t> of Meridith Avenue.</a:t>
            </a:r>
          </a:p>
          <a:p>
            <a:pPr lvl="1"/>
            <a:r>
              <a:rPr lang="en-US" u="sng" dirty="0"/>
              <a:t>Conditional Use Permit</a:t>
            </a:r>
            <a:r>
              <a:rPr lang="en-US" dirty="0"/>
              <a:t> to construct housing on the CG-zoned portion of the site; and</a:t>
            </a:r>
          </a:p>
          <a:p>
            <a:pPr lvl="1"/>
            <a:r>
              <a:rPr lang="en-US" u="sng" dirty="0"/>
              <a:t>Design Review</a:t>
            </a:r>
            <a:r>
              <a:rPr lang="en-US" dirty="0"/>
              <a:t>.</a:t>
            </a:r>
          </a:p>
          <a:p>
            <a:r>
              <a:rPr lang="en-US" dirty="0"/>
              <a:t>Review Authorities:</a:t>
            </a:r>
          </a:p>
          <a:p>
            <a:pPr lvl="1"/>
            <a:r>
              <a:rPr lang="en-US" u="sng" dirty="0"/>
              <a:t>Planning Commission</a:t>
            </a:r>
            <a:r>
              <a:rPr lang="en-US" dirty="0"/>
              <a:t> makes recommendation on Street Vacation, Conditional Use Permit, and environmental review to City </a:t>
            </a:r>
            <a:r>
              <a:rPr lang="en-US" dirty="0" smtClean="0"/>
              <a:t>Council;</a:t>
            </a:r>
            <a:endParaRPr lang="en-US" dirty="0"/>
          </a:p>
          <a:p>
            <a:pPr lvl="1"/>
            <a:r>
              <a:rPr lang="en-US" u="sng" dirty="0"/>
              <a:t>City Council</a:t>
            </a:r>
            <a:r>
              <a:rPr lang="en-US" dirty="0"/>
              <a:t> to make final </a:t>
            </a:r>
            <a:r>
              <a:rPr lang="en-US" dirty="0" smtClean="0"/>
              <a:t>decision; and</a:t>
            </a:r>
            <a:endParaRPr lang="en-US" dirty="0"/>
          </a:p>
          <a:p>
            <a:pPr lvl="1"/>
            <a:r>
              <a:rPr lang="en-US" u="sng" dirty="0"/>
              <a:t>Design Commission</a:t>
            </a:r>
            <a:r>
              <a:rPr lang="en-US" dirty="0"/>
              <a:t> to conduct design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89E7-CC61-4042-B494-C9BCBFB212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adena PP Template Revised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Futura Md BT"/>
        <a:ea typeface=""/>
        <a:cs typeface="Times New Roman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Pasadena PP Template Revised</Template>
  <TotalTime>172</TotalTime>
  <Words>947</Words>
  <Application>Microsoft Office PowerPoint</Application>
  <PresentationFormat>On-screen Show (4:3)</PresentationFormat>
  <Paragraphs>156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Pasadena PP Template Revised</vt:lpstr>
      <vt:lpstr>1727-1787 East Walnut Avenue and  235 North Allen Avenue Predevelopment Plan Review</vt:lpstr>
      <vt:lpstr>Vicinity Map</vt:lpstr>
      <vt:lpstr>Subject Site</vt:lpstr>
      <vt:lpstr>Background</vt:lpstr>
      <vt:lpstr>Project Description</vt:lpstr>
      <vt:lpstr>Project Description</vt:lpstr>
      <vt:lpstr>Perspective</vt:lpstr>
      <vt:lpstr>Perspective</vt:lpstr>
      <vt:lpstr>Discretionary Entitlements</vt:lpstr>
      <vt:lpstr>Planning Division Comments</vt:lpstr>
      <vt:lpstr>Planning Division Comments</vt:lpstr>
      <vt:lpstr>Planning Division Comments</vt:lpstr>
      <vt:lpstr>Existing General Plan</vt:lpstr>
      <vt:lpstr>Existing General Plan</vt:lpstr>
      <vt:lpstr>Proposed General Plan</vt:lpstr>
      <vt:lpstr>Environmental Review</vt:lpstr>
      <vt:lpstr>Next Steps</vt:lpstr>
      <vt:lpstr>Next Steps</vt:lpstr>
      <vt:lpstr>Conditional Use Permit Submittal</vt:lpstr>
      <vt:lpstr>Design Iterations</vt:lpstr>
      <vt:lpstr>1727-1787 East Walnut Avenue and  235 North Allen Avenue Predevelopment Plan Review</vt:lpstr>
    </vt:vector>
  </TitlesOfParts>
  <Company>City of Pasadena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Sinclair</dc:creator>
  <cp:lastModifiedBy>Novelo, Lilia</cp:lastModifiedBy>
  <cp:revision>18</cp:revision>
  <cp:lastPrinted>2013-05-20T19:37:58Z</cp:lastPrinted>
  <dcterms:created xsi:type="dcterms:W3CDTF">2013-05-17T17:00:25Z</dcterms:created>
  <dcterms:modified xsi:type="dcterms:W3CDTF">2013-05-21T16:30:39Z</dcterms:modified>
</cp:coreProperties>
</file>