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335" r:id="rId2"/>
    <p:sldId id="315" r:id="rId3"/>
    <p:sldId id="326" r:id="rId4"/>
    <p:sldId id="342" r:id="rId5"/>
    <p:sldId id="331" r:id="rId6"/>
    <p:sldId id="332" r:id="rId7"/>
    <p:sldId id="333" r:id="rId8"/>
    <p:sldId id="336" r:id="rId9"/>
    <p:sldId id="343" r:id="rId10"/>
    <p:sldId id="334" r:id="rId11"/>
    <p:sldId id="337" r:id="rId12"/>
    <p:sldId id="338" r:id="rId13"/>
    <p:sldId id="339" r:id="rId14"/>
    <p:sldId id="312" r:id="rId15"/>
    <p:sldId id="344" r:id="rId16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C8C5B"/>
    <a:srgbClr val="7A262A"/>
    <a:srgbClr val="BF2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4" autoAdjust="0"/>
    <p:restoredTop sz="94660"/>
  </p:normalViewPr>
  <p:slideViewPr>
    <p:cSldViewPr>
      <p:cViewPr>
        <p:scale>
          <a:sx n="100" d="100"/>
          <a:sy n="100" d="100"/>
        </p:scale>
        <p:origin x="-324" y="-3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70439-9920-4DC6-98AC-52656AEA0DD3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6D18-A326-4F2C-A996-3E94613D5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097C46-6B8D-411A-A03B-F2107E487E5B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E091DA-6BE2-4C80-969F-9BF0A4673F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91DA-6BE2-4C80-969F-9BF0A4673F9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4964" y="0"/>
            <a:ext cx="8298180" cy="345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27120"/>
            <a:ext cx="8298180" cy="1727200"/>
          </a:xfrm>
        </p:spPr>
        <p:txBody>
          <a:bodyPr>
            <a:noAutofit/>
          </a:bodyPr>
          <a:lstStyle>
            <a:lvl1pPr>
              <a:defRPr sz="8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54320"/>
            <a:ext cx="7543800" cy="112268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E77-EE51-483E-A4F3-F0A4B1A7A568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4964" y="6995160"/>
            <a:ext cx="8298180" cy="31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777240"/>
            <a:ext cx="7962900" cy="440436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F427-E7DB-4703-98D7-9B16CD2318FF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" y="777242"/>
            <a:ext cx="2011680" cy="6131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9880" y="777241"/>
            <a:ext cx="6286500" cy="552704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762-2C89-4141-81C5-EA3E5D8CA399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45-0CC8-4C23-904C-D37E054CDCEF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4964" y="0"/>
            <a:ext cx="8298180" cy="345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3480"/>
            <a:ext cx="8298180" cy="1899920"/>
          </a:xfrm>
        </p:spPr>
        <p:txBody>
          <a:bodyPr anchor="b" anchorCtr="0"/>
          <a:lstStyle>
            <a:lvl1pPr algn="l">
              <a:defRPr sz="6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613400"/>
            <a:ext cx="7543800" cy="103632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68E1-62D5-4660-A0CE-4BEB92AD152E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4964" y="6995160"/>
            <a:ext cx="8298180" cy="31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90881"/>
            <a:ext cx="4023360" cy="426963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690881"/>
            <a:ext cx="4023360" cy="426963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03E8-4885-48DC-B326-DA7DDAF4CD1B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847" y="690880"/>
            <a:ext cx="4023360" cy="725064"/>
          </a:xfrm>
        </p:spPr>
        <p:txBody>
          <a:bodyPr anchor="b">
            <a:noAutofit/>
          </a:bodyPr>
          <a:lstStyle>
            <a:lvl1pPr marL="0" indent="0">
              <a:buNone/>
              <a:defRPr sz="3100" b="0">
                <a:latin typeface="+mj-lt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847" y="1506499"/>
            <a:ext cx="4023360" cy="3454400"/>
          </a:xfrm>
        </p:spPr>
        <p:txBody>
          <a:bodyPr anchor="t" anchorCtr="0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67" y="690880"/>
            <a:ext cx="4023360" cy="725064"/>
          </a:xfrm>
        </p:spPr>
        <p:txBody>
          <a:bodyPr anchor="b">
            <a:noAutofit/>
          </a:bodyPr>
          <a:lstStyle>
            <a:lvl1pPr marL="0" indent="0">
              <a:buNone/>
              <a:defRPr sz="3100" b="0">
                <a:latin typeface="+mj-lt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67" y="1506499"/>
            <a:ext cx="4023360" cy="3454400"/>
          </a:xfrm>
        </p:spPr>
        <p:txBody>
          <a:bodyPr anchor="t" anchorCtr="0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2AAA-CE1E-48D5-B431-705D648C5E9D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4847" y="1415943"/>
            <a:ext cx="4023360" cy="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9667" y="1415943"/>
            <a:ext cx="4023360" cy="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274B-A616-4A84-870D-101EC24C4E14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47FD-CEAD-4BA8-8405-F5FA35500334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463333" cy="1813560"/>
          </a:xfrm>
        </p:spPr>
        <p:txBody>
          <a:bodyPr anchor="b">
            <a:normAutofit/>
          </a:bodyPr>
          <a:lstStyle>
            <a:lvl1pPr algn="l"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953" y="518161"/>
            <a:ext cx="5054427" cy="466343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2" y="518160"/>
            <a:ext cx="2941023" cy="4663440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B4C7-A90A-4E41-B9C7-48C65BD9851B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781413" y="2849906"/>
            <a:ext cx="4318000" cy="174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47" y="5181600"/>
            <a:ext cx="7463333" cy="1813560"/>
          </a:xfrm>
        </p:spPr>
        <p:txBody>
          <a:bodyPr anchor="b">
            <a:normAutofit/>
          </a:bodyPr>
          <a:lstStyle>
            <a:lvl1pPr algn="l"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964" y="518160"/>
            <a:ext cx="8298180" cy="328168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5431" y="3972560"/>
            <a:ext cx="8130540" cy="91217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262-DD3C-4D83-8E7B-AF6DBE9B745D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459980" cy="181356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777240"/>
            <a:ext cx="8298180" cy="4404360"/>
          </a:xfrm>
          <a:prstGeom prst="rect">
            <a:avLst/>
          </a:prstGeom>
        </p:spPr>
        <p:txBody>
          <a:bodyPr vert="horz" lIns="101882" tIns="50941" rIns="101882" bIns="50941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3240" y="703661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5594D2D-A134-4B30-A066-816AAD1E65F4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7036614"/>
            <a:ext cx="5361256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rosebowlstadium.com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45911"/>
            <a:ext cx="83820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6983BCC-2C21-4D12-897A-597F19EFB3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4964" y="0"/>
            <a:ext cx="829818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4964" y="6995160"/>
            <a:ext cx="8298180" cy="31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dt="0"/>
  <p:txStyles>
    <p:titleStyle>
      <a:lvl1pPr algn="l" defTabSz="1018824" rtl="0" eaLnBrk="1" latinLnBrk="0" hangingPunct="1">
        <a:spcBef>
          <a:spcPct val="0"/>
        </a:spcBef>
        <a:buNone/>
        <a:defRPr sz="6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647" indent="-305647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62236" indent="-305647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67883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73531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28237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33884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19155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445179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750826" indent="-254706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sebowlstadium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85800"/>
            <a:ext cx="4495800" cy="2231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218402"/>
            <a:ext cx="10058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ROSE BOWL RENOVATION AND IMPROVEMENT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16967"/>
            <a:ext cx="10058400" cy="2036034"/>
          </a:xfrm>
        </p:spPr>
        <p:txBody>
          <a:bodyPr/>
          <a:lstStyle/>
          <a:p>
            <a:pPr algn="ctr"/>
            <a:r>
              <a:rPr lang="en-US" dirty="0" smtClean="0"/>
              <a:t>Project Update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125521"/>
            <a:ext cx="830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r"/>
            <a:r>
              <a:rPr lang="en-US" sz="3200" dirty="0" smtClean="0"/>
              <a:t>City Council Meeting</a:t>
            </a:r>
          </a:p>
          <a:p>
            <a:pPr algn="r"/>
            <a:r>
              <a:rPr lang="en-US" sz="2400" dirty="0" smtClean="0"/>
              <a:t>May 20, 2013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10</a:t>
            </a:fld>
            <a:endParaRPr lang="en-US" sz="1800" b="1" dirty="0">
              <a:latin typeface="Gotham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59" y="457200"/>
            <a:ext cx="10058400" cy="761999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Legacy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0"/>
            <a:ext cx="9829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6571"/>
            <a:ext cx="9906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Primary purpose to raise funds for Rose Bowl renovation project</a:t>
            </a:r>
          </a:p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Operating agreement with City &amp; RBOC; Delegates to RBOC the authority to manage the naming rights</a:t>
            </a:r>
          </a:p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Tonight RBOC is requesting: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000" dirty="0" smtClean="0"/>
              <a:t>Overall approval to name all inventory within fence line</a:t>
            </a:r>
          </a:p>
          <a:p>
            <a:pPr marL="1528412" lvl="2" indent="-509588">
              <a:buFont typeface="Wingdings" pitchFamily="2" charset="2"/>
              <a:buChar char="§"/>
            </a:pPr>
            <a:r>
              <a:rPr lang="en-US" sz="2800" dirty="0" smtClean="0"/>
              <a:t>Will return to Council if field naming is seriously considered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000" dirty="0" smtClean="0"/>
              <a:t>Provide Legacy opportunity to name Parkway &amp; Area H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000" dirty="0" smtClean="0"/>
              <a:t>Conceptual approval for Donor Plaza and Court of Champions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537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11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47800"/>
            <a:ext cx="9601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15 Current Board members</a:t>
            </a:r>
          </a:p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Legacy pledges approx. $10 million to date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7 year pledge period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$2 million for project by the end of 2013</a:t>
            </a:r>
          </a:p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Legacy goal: $20 million (net)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Terry Donahue pavilion 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Stadium Naming opportunities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Court of Champions </a:t>
            </a:r>
            <a:endParaRPr lang="en-US" sz="3000" dirty="0"/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Public Campaign–Donor Plaza </a:t>
            </a:r>
          </a:p>
          <a:p>
            <a:pPr marL="1019000" lvl="1" indent="-509588">
              <a:buFont typeface="Wingdings" pitchFamily="2" charset="2"/>
              <a:buChar char="§"/>
            </a:pPr>
            <a:r>
              <a:rPr lang="en-US" sz="3200" dirty="0" smtClean="0"/>
              <a:t>Areas leading into stadium – Parkway &amp; Area H</a:t>
            </a:r>
            <a:endParaRPr lang="en-US" sz="3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59" y="457200"/>
            <a:ext cx="10058400" cy="761999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Legacy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3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05" y="457200"/>
            <a:ext cx="9187954" cy="952500"/>
          </a:xfrm>
        </p:spPr>
        <p:txBody>
          <a:bodyPr anchor="t">
            <a:norm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Public Campaign – Donor Plaza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12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pic>
        <p:nvPicPr>
          <p:cNvPr id="7" name="Picture 6" descr="Macintosh HD:Users:lpmirson:Desktop:Screen shot 2013-05-07 at 2.30.21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"/>
          <a:stretch>
            <a:fillRect/>
          </a:stretch>
        </p:blipFill>
        <p:spPr bwMode="auto">
          <a:xfrm>
            <a:off x="2209800" y="1219200"/>
            <a:ext cx="69342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05" y="457200"/>
            <a:ext cx="9187954" cy="952500"/>
          </a:xfrm>
        </p:spPr>
        <p:txBody>
          <a:bodyPr anchor="t">
            <a:norm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Court of Champions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13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pic>
        <p:nvPicPr>
          <p:cNvPr id="8" name="Picture 7" descr="Macintosh HD:Users:lpmirson:Dropbox:Legacy (1):Court of Champions:WA 12_19_12:121203Elevati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7722" r="20407" b="22673"/>
          <a:stretch/>
        </p:blipFill>
        <p:spPr bwMode="auto">
          <a:xfrm>
            <a:off x="880547" y="1219200"/>
            <a:ext cx="8263453" cy="5658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4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sebowlstadium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85800"/>
            <a:ext cx="4495800" cy="2231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125521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6869" y="4512771"/>
            <a:ext cx="8505755" cy="102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12902" r="5956" b="1922"/>
          <a:stretch/>
        </p:blipFill>
        <p:spPr>
          <a:xfrm>
            <a:off x="-76200" y="615016"/>
            <a:ext cx="10134600" cy="6252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7069" y="4882101"/>
            <a:ext cx="1794793" cy="34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AREA H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069" y="2444656"/>
            <a:ext cx="702311" cy="15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444" y="2350417"/>
            <a:ext cx="1794793" cy="34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PARKWAY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Level D-Center_April 19-20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74116"/>
            <a:ext cx="6424828" cy="46061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9" y="457200"/>
            <a:ext cx="10058400" cy="7619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2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5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19199"/>
            <a:ext cx="91821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Pavilion Substantial Completion; April 15</a:t>
            </a:r>
          </a:p>
          <a:p>
            <a:pPr marL="509588" indent="-509588">
              <a:buFont typeface="Wingdings" pitchFamily="2" charset="2"/>
              <a:buChar char="§"/>
            </a:pPr>
            <a:r>
              <a:rPr lang="en-US" sz="3600" dirty="0"/>
              <a:t>Premium seating sales: $</a:t>
            </a:r>
            <a:r>
              <a:rPr lang="en-US" sz="3600" dirty="0" smtClean="0"/>
              <a:t>5.3 </a:t>
            </a:r>
            <a:r>
              <a:rPr lang="en-US" sz="3600" dirty="0"/>
              <a:t>million</a:t>
            </a:r>
          </a:p>
          <a:p>
            <a:pPr marL="509588" indent="-509588">
              <a:buFont typeface="Wingdings" pitchFamily="2" charset="2"/>
              <a:buChar char="§"/>
            </a:pPr>
            <a:endParaRPr lang="en-US" sz="3600" dirty="0" smtClean="0"/>
          </a:p>
          <a:p>
            <a:pPr lvl="2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17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3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19199"/>
            <a:ext cx="9182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889" lvl="1" indent="-509588">
              <a:buFont typeface="Wingdings" pitchFamily="2" charset="2"/>
              <a:buChar char="§"/>
              <a:defRPr/>
            </a:pPr>
            <a:r>
              <a:rPr lang="en-US" sz="3600" dirty="0" smtClean="0"/>
              <a:t>Work in progress</a:t>
            </a:r>
            <a:endParaRPr lang="en-US" sz="3600" dirty="0"/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West side restrooms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North electrical substation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Broadcast building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Permanent broadcast cabling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Pavilion signage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59" y="457200"/>
            <a:ext cx="10058400" cy="761999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9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4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19199"/>
            <a:ext cx="9182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889" lvl="1" indent="-509588">
              <a:buFont typeface="Wingdings" pitchFamily="2" charset="2"/>
              <a:buChar char="§"/>
              <a:defRPr/>
            </a:pPr>
            <a:r>
              <a:rPr lang="en-US" sz="3600" dirty="0" smtClean="0"/>
              <a:t>Local </a:t>
            </a:r>
            <a:r>
              <a:rPr lang="en-US" sz="3600" dirty="0"/>
              <a:t>Hire </a:t>
            </a:r>
            <a:r>
              <a:rPr lang="en-US" sz="3600" dirty="0" smtClean="0"/>
              <a:t>Efforts</a:t>
            </a:r>
            <a:endParaRPr lang="en-US" sz="3600" dirty="0"/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b="1" dirty="0" smtClean="0"/>
              <a:t>226 </a:t>
            </a:r>
            <a:r>
              <a:rPr lang="en-US" sz="3000" b="1" dirty="0"/>
              <a:t>Pasadena Residents </a:t>
            </a:r>
            <a:r>
              <a:rPr lang="en-US" sz="3000" dirty="0" smtClean="0"/>
              <a:t>hired on the project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b="1" dirty="0" smtClean="0"/>
              <a:t>$2,182,827 </a:t>
            </a:r>
            <a:r>
              <a:rPr lang="en-US" sz="3000" dirty="0"/>
              <a:t>has been paid </a:t>
            </a:r>
            <a:r>
              <a:rPr lang="en-US" sz="3000" dirty="0" smtClean="0"/>
              <a:t>to residents (10.4%)</a:t>
            </a:r>
          </a:p>
          <a:p>
            <a:pPr marL="950913" lvl="2" indent="-457200">
              <a:buFont typeface="Wingdings" pitchFamily="2" charset="2"/>
              <a:buChar char="§"/>
              <a:defRPr/>
            </a:pPr>
            <a:r>
              <a:rPr lang="en-US" sz="3000" b="1" dirty="0" smtClean="0"/>
              <a:t>$9,808,499 </a:t>
            </a:r>
            <a:r>
              <a:rPr lang="en-US" sz="3000" dirty="0"/>
              <a:t>has been paid </a:t>
            </a:r>
            <a:r>
              <a:rPr lang="en-US" sz="3000" dirty="0" smtClean="0"/>
              <a:t>to </a:t>
            </a:r>
            <a:r>
              <a:rPr lang="en-US" sz="3000" dirty="0"/>
              <a:t>local vendors </a:t>
            </a:r>
            <a:r>
              <a:rPr lang="en-US" sz="3000" dirty="0" smtClean="0"/>
              <a:t>through </a:t>
            </a:r>
          </a:p>
          <a:p>
            <a:pPr marL="493713" lvl="2">
              <a:defRPr/>
            </a:pPr>
            <a:r>
              <a:rPr lang="en-US" sz="3000" dirty="0"/>
              <a:t>	</a:t>
            </a:r>
            <a:r>
              <a:rPr lang="en-US" sz="3000" dirty="0" smtClean="0"/>
              <a:t>local subcontracting, local vendors, and local 	procurement</a:t>
            </a:r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159" y="457200"/>
            <a:ext cx="10058400" cy="761999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9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5</a:t>
            </a:fld>
            <a:endParaRPr lang="en-US" sz="1800" b="1" dirty="0">
              <a:latin typeface="Gotham" pitchFamily="2" charset="0"/>
            </a:endParaRP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760603"/>
              </p:ext>
            </p:extLst>
          </p:nvPr>
        </p:nvGraphicFramePr>
        <p:xfrm>
          <a:off x="481445" y="609600"/>
          <a:ext cx="9157855" cy="65606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9555"/>
                <a:gridCol w="1752600"/>
                <a:gridCol w="1828800"/>
                <a:gridCol w="1866900"/>
              </a:tblGrid>
              <a:tr h="618995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Description of Sources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Funds Available</a:t>
                      </a:r>
                      <a:r>
                        <a:rPr lang="en-US" sz="2100" baseline="0" dirty="0" smtClean="0">
                          <a:solidFill>
                            <a:schemeClr val="bg1"/>
                          </a:solidFill>
                        </a:rPr>
                        <a:t> as of 4/24/13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Anticipated Funds through 2013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Anticipated Funds through 2018</a:t>
                      </a:r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2010 Bond</a:t>
                      </a:r>
                      <a:r>
                        <a:rPr lang="en-US" sz="2200" baseline="0" dirty="0" smtClean="0"/>
                        <a:t> Proceeds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126.1 M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2010 BCS Revenue</a:t>
                      </a:r>
                      <a:r>
                        <a:rPr lang="en-US" sz="2200" baseline="0" dirty="0" smtClean="0"/>
                        <a:t> (RBOC)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2.0 M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2006/2010 BCS (TOR)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4.0 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RBOC/IMG Retained</a:t>
                      </a:r>
                      <a:r>
                        <a:rPr lang="en-US" sz="2200" baseline="0" dirty="0" smtClean="0"/>
                        <a:t> Earnings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1.1 M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Capital</a:t>
                      </a:r>
                      <a:r>
                        <a:rPr lang="en-US" sz="2200" baseline="0" dirty="0" smtClean="0"/>
                        <a:t> User Fee (TOR)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1.6 M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2013 Bond Restructure</a:t>
                      </a:r>
                      <a:r>
                        <a:rPr lang="en-US" sz="2200" baseline="0" dirty="0" smtClean="0"/>
                        <a:t> Proceeds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30.0 M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2010 Bond Interest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0.4 M 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Concessionaire Investment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2.0 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2014 BCS Revenue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3.4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Brick Campaign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2.0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Legacy Contribution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2.0 M</a:t>
                      </a:r>
                      <a:endParaRPr lang="en-US" sz="2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7.0 M</a:t>
                      </a:r>
                      <a:endParaRPr lang="en-US" sz="2200" dirty="0"/>
                    </a:p>
                  </a:txBody>
                  <a:tcPr marT="45734" marB="45734"/>
                </a:tc>
              </a:tr>
              <a:tr h="47957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Totals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$164.8 M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$169.2 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$181.6 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</a:tr>
            </a:tbl>
          </a:graphicData>
        </a:graphic>
      </p:graphicFrame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6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253"/>
              </p:ext>
            </p:extLst>
          </p:nvPr>
        </p:nvGraphicFramePr>
        <p:xfrm>
          <a:off x="507175" y="2203495"/>
          <a:ext cx="9132125" cy="4883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56663"/>
                <a:gridCol w="3575462"/>
              </a:tblGrid>
              <a:tr h="618995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Awarded/Committed  Costs + Estimated Costs 2014</a:t>
                      </a:r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Awarded/Committed Cost</a:t>
                      </a:r>
                      <a:r>
                        <a:rPr lang="en-US" sz="2200" b="1" baseline="0" dirty="0" smtClean="0"/>
                        <a:t> through Dec 2013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156.6 M</a:t>
                      </a:r>
                      <a:endParaRPr lang="en-US" sz="2200" b="1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Estimated </a:t>
                      </a:r>
                      <a:r>
                        <a:rPr lang="en-US" sz="2200" baseline="0" dirty="0" smtClean="0"/>
                        <a:t>Direct Construction Cost</a:t>
                      </a:r>
                    </a:p>
                    <a:p>
                      <a:r>
                        <a:rPr lang="en-US" sz="2200" i="1" baseline="0" dirty="0" smtClean="0"/>
                        <a:t>(estimated to occur in 2014)</a:t>
                      </a:r>
                      <a:endParaRPr lang="en-US" sz="2200" i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9.02 M</a:t>
                      </a:r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Estimated Indirect Construction Costs </a:t>
                      </a:r>
                      <a:r>
                        <a:rPr lang="en-US" sz="2200" i="1" baseline="0" dirty="0" smtClean="0"/>
                        <a:t>(estimated to occur in 2014)</a:t>
                      </a:r>
                      <a:endParaRPr lang="en-US" sz="2200" i="1" dirty="0" smtClean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1.1 M</a:t>
                      </a:r>
                      <a:endParaRPr lang="en-US" sz="2200" dirty="0"/>
                    </a:p>
                  </a:txBody>
                  <a:tcPr marT="45734" marB="45734"/>
                </a:tc>
              </a:tr>
              <a:tr h="353723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Estimated Soft Costs, including FFE 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baseline="0" dirty="0" smtClean="0"/>
                        <a:t>(estimated to occur in 2014)</a:t>
                      </a:r>
                      <a:endParaRPr lang="en-US" sz="2200" i="1" dirty="0" smtClean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1.47 M</a:t>
                      </a:r>
                    </a:p>
                  </a:txBody>
                  <a:tcPr marT="45734" marB="45734"/>
                </a:tc>
              </a:tr>
              <a:tr h="47957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Sub-total through</a:t>
                      </a:r>
                      <a:r>
                        <a:rPr lang="en-US" sz="2200" b="1" baseline="0" dirty="0" smtClean="0"/>
                        <a:t> Dec 2014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$168.8 M</a:t>
                      </a:r>
                      <a:endParaRPr lang="en-US" sz="2200" b="1" dirty="0"/>
                    </a:p>
                  </a:txBody>
                  <a:tcPr marT="45734" marB="45734"/>
                </a:tc>
              </a:tr>
              <a:tr h="479575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/>
                        <a:t>Estimated Future</a:t>
                      </a:r>
                      <a:r>
                        <a:rPr lang="en-US" sz="2200" b="0" baseline="0" dirty="0" smtClean="0"/>
                        <a:t> Work (pending funding)</a:t>
                      </a:r>
                      <a:endParaRPr lang="en-US" sz="22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 smtClean="0"/>
                        <a:t>$12.7 M    </a:t>
                      </a:r>
                      <a:endParaRPr lang="en-US" sz="2200" b="0" dirty="0"/>
                    </a:p>
                  </a:txBody>
                  <a:tcPr marT="45734" marB="45734"/>
                </a:tc>
              </a:tr>
              <a:tr h="47957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Estimated Project</a:t>
                      </a:r>
                      <a:r>
                        <a:rPr lang="en-US" sz="2200" b="1" baseline="0" dirty="0" smtClean="0"/>
                        <a:t> Total through Dec 2018</a:t>
                      </a:r>
                      <a:endParaRPr lang="en-US" sz="22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$181.5 M</a:t>
                      </a:r>
                      <a:endParaRPr lang="en-US" sz="2200" b="1" dirty="0"/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0058400" cy="609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+mn-lt"/>
              </a:rPr>
              <a:t>Updated Estimated Project Costs through </a:t>
            </a:r>
            <a:r>
              <a:rPr lang="en-US" sz="3000" b="1" dirty="0" smtClean="0">
                <a:latin typeface="+mn-lt"/>
              </a:rPr>
              <a:t>2014 </a:t>
            </a:r>
            <a:r>
              <a:rPr lang="en-US" sz="3000" b="1" dirty="0">
                <a:latin typeface="+mn-lt"/>
              </a:rPr>
              <a:t>(in millions</a:t>
            </a:r>
            <a:r>
              <a:rPr lang="en-US" sz="3000" b="1" dirty="0" smtClean="0">
                <a:latin typeface="+mn-lt"/>
              </a:rPr>
              <a:t>)</a:t>
            </a:r>
            <a:endParaRPr lang="en-US" sz="3000" dirty="0">
              <a:effectLst/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1371600"/>
            <a:ext cx="10058400" cy="800100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 smtClean="0">
                <a:latin typeface="+mn-lt"/>
              </a:rPr>
              <a:t>Refer Project Uses of Funds dated 4/24/13;  </a:t>
            </a:r>
          </a:p>
          <a:p>
            <a:pPr algn="ctr"/>
            <a:r>
              <a:rPr lang="en-US" sz="2000" dirty="0" smtClean="0">
                <a:latin typeface="+mn-lt"/>
              </a:rPr>
              <a:t>(Prior Attachment C- Project Sources dated 12/31/12 has been included for reference</a:t>
            </a:r>
            <a:r>
              <a:rPr lang="en-US" sz="2800" dirty="0" smtClean="0">
                <a:latin typeface="Gotham"/>
              </a:rPr>
              <a:t>)</a:t>
            </a:r>
            <a:endParaRPr lang="en-US" sz="2800" dirty="0"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7618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7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19199"/>
            <a:ext cx="9182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2014 Work and Implementation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Field work for exiting purposes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Restrooms field level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Gate A improvements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Bio-swale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South end electrical substation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Meter consolidation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59" y="457200"/>
            <a:ext cx="10058400" cy="761999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73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5B13E3-FF36-4EBA-8BE3-068DBA9A28DB}" type="slidenum">
              <a:rPr lang="en-US" sz="1800" b="1" smtClean="0">
                <a:latin typeface="Gotham" pitchFamily="2" charset="0"/>
              </a:rPr>
              <a:pPr algn="ctr"/>
              <a:t>8</a:t>
            </a:fld>
            <a:endParaRPr lang="en-US" sz="1800" b="1" dirty="0">
              <a:latin typeface="Gotham" pitchFamily="2" charset="0"/>
            </a:endParaRPr>
          </a:p>
        </p:txBody>
      </p:sp>
      <p:pic>
        <p:nvPicPr>
          <p:cNvPr id="12" name="Content Placeholder 3" descr="rosebowlstadium_transparent.png"/>
          <p:cNvPicPr>
            <a:picLocks noChangeAspect="1"/>
          </p:cNvPicPr>
          <p:nvPr/>
        </p:nvPicPr>
        <p:blipFill rotWithShape="1">
          <a:blip r:embed="rId3" cstate="print"/>
          <a:srcRect b="25861"/>
          <a:stretch/>
        </p:blipFill>
        <p:spPr>
          <a:xfrm>
            <a:off x="76200" y="7086600"/>
            <a:ext cx="165681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19199"/>
            <a:ext cx="9182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>
              <a:buFont typeface="Wingdings" pitchFamily="2" charset="2"/>
              <a:buChar char="§"/>
            </a:pPr>
            <a:r>
              <a:rPr lang="en-US" sz="3600" dirty="0" smtClean="0"/>
              <a:t>Remaining project elements (2015-2018)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Upgrade 7 remaining gates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Expand course area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Increase concessions points of sale</a:t>
            </a:r>
          </a:p>
          <a:p>
            <a:pPr marL="1003301" lvl="2" indent="-509588">
              <a:buFont typeface="Wingdings" pitchFamily="2" charset="2"/>
              <a:buChar char="§"/>
              <a:defRPr/>
            </a:pPr>
            <a:r>
              <a:rPr lang="en-US" sz="3000" dirty="0" smtClean="0"/>
              <a:t>Transfer 17KV electrical service to existing structures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59" y="457200"/>
            <a:ext cx="10058400" cy="761999"/>
          </a:xfrm>
          <a:prstGeom prst="rect">
            <a:avLst/>
          </a:prstGeom>
        </p:spPr>
        <p:txBody>
          <a:bodyPr vert="horz" lIns="101882" tIns="50941" rIns="101882" bIns="50941" rtlCol="0" anchor="b" anchorCtr="0">
            <a:norm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Update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8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sebowlstadium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85800"/>
            <a:ext cx="4495800" cy="22311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16967"/>
            <a:ext cx="10058400" cy="2036034"/>
          </a:xfrm>
        </p:spPr>
        <p:txBody>
          <a:bodyPr/>
          <a:lstStyle/>
          <a:p>
            <a:pPr algn="ctr"/>
            <a:r>
              <a:rPr lang="en-US" dirty="0" smtClean="0"/>
              <a:t>Legacy Update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125521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218402"/>
            <a:ext cx="10058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ROSE BOWL RENOVATION AND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31516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9694</TotalTime>
  <Words>510</Words>
  <Application>Microsoft Office PowerPoint</Application>
  <PresentationFormat>Custom</PresentationFormat>
  <Paragraphs>138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Project Update</vt:lpstr>
      <vt:lpstr>Project Update</vt:lpstr>
      <vt:lpstr>PowerPoint Presentation</vt:lpstr>
      <vt:lpstr>PowerPoint Presentation</vt:lpstr>
      <vt:lpstr>PowerPoint Presentation</vt:lpstr>
      <vt:lpstr>Updated Estimated Project Costs through 2014 (in millions)</vt:lpstr>
      <vt:lpstr>PowerPoint Presentation</vt:lpstr>
      <vt:lpstr>PowerPoint Presentation</vt:lpstr>
      <vt:lpstr>Legacy Update</vt:lpstr>
      <vt:lpstr>PowerPoint Presentation</vt:lpstr>
      <vt:lpstr>PowerPoint Presentation</vt:lpstr>
      <vt:lpstr>Public Campaign – Donor Plaza</vt:lpstr>
      <vt:lpstr>Court of Champions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Novelo, Lilia</cp:lastModifiedBy>
  <cp:revision>236</cp:revision>
  <cp:lastPrinted>2013-05-21T00:55:33Z</cp:lastPrinted>
  <dcterms:created xsi:type="dcterms:W3CDTF">2013-01-14T18:16:22Z</dcterms:created>
  <dcterms:modified xsi:type="dcterms:W3CDTF">2013-05-21T16:29:40Z</dcterms:modified>
</cp:coreProperties>
</file>