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1" r:id="rId4"/>
    <p:sldId id="262" r:id="rId5"/>
    <p:sldId id="263" r:id="rId6"/>
    <p:sldId id="260" r:id="rId7"/>
    <p:sldId id="265" r:id="rId8"/>
    <p:sldId id="272" r:id="rId9"/>
    <p:sldId id="273" r:id="rId10"/>
    <p:sldId id="274" r:id="rId11"/>
    <p:sldId id="275" r:id="rId12"/>
    <p:sldId id="276" r:id="rId13"/>
    <p:sldId id="277" r:id="rId14"/>
    <p:sldId id="278" r:id="rId15"/>
    <p:sldId id="279" r:id="rId16"/>
    <p:sldId id="271" r:id="rId1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6E99"/>
    <a:srgbClr val="192433"/>
    <a:srgbClr val="314661"/>
    <a:srgbClr val="3A5272"/>
    <a:srgbClr val="F89827"/>
    <a:srgbClr val="003768"/>
    <a:srgbClr val="003767"/>
    <a:srgbClr val="D3A4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9" autoAdjust="0"/>
    <p:restoredTop sz="93113" autoAdjust="0"/>
  </p:normalViewPr>
  <p:slideViewPr>
    <p:cSldViewPr>
      <p:cViewPr>
        <p:scale>
          <a:sx n="107" d="100"/>
          <a:sy n="107" d="100"/>
        </p:scale>
        <p:origin x="-30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200"/>
            </a:pPr>
            <a:r>
              <a:rPr lang="en-US" sz="2500" b="0" dirty="0" smtClean="0"/>
              <a:t> Recommended FY 2014 - $94.8 million </a:t>
            </a:r>
            <a:endParaRPr lang="en-US" sz="2500" b="0" dirty="0"/>
          </a:p>
        </c:rich>
      </c:tx>
      <c:layout>
        <c:manualLayout>
          <c:xMode val="edge"/>
          <c:yMode val="edge"/>
          <c:x val="0.19519337656322375"/>
          <c:y val="0"/>
        </c:manualLayout>
      </c:layout>
      <c:overlay val="0"/>
    </c:title>
    <c:autoTitleDeleted val="0"/>
    <c:view3D>
      <c:rotX val="20"/>
      <c:rotY val="130"/>
      <c:rAngAx val="0"/>
      <c:perspective val="10"/>
    </c:view3D>
    <c:floor>
      <c:thickness val="0"/>
    </c:floor>
    <c:sideWall>
      <c:thickness val="0"/>
    </c:sideWall>
    <c:backWall>
      <c:thickness val="0"/>
    </c:backWall>
    <c:plotArea>
      <c:layout>
        <c:manualLayout>
          <c:layoutTarget val="inner"/>
          <c:xMode val="edge"/>
          <c:yMode val="edge"/>
          <c:x val="7.134949945416115E-2"/>
          <c:y val="0.13011176022352042"/>
          <c:w val="0.84255173855480459"/>
          <c:h val="0.73519325205317076"/>
        </c:manualLayout>
      </c:layout>
      <c:pie3DChart>
        <c:varyColors val="1"/>
        <c:ser>
          <c:idx val="0"/>
          <c:order val="0"/>
          <c:tx>
            <c:strRef>
              <c:f>Sheet1!$B$1</c:f>
              <c:strCache>
                <c:ptCount val="1"/>
                <c:pt idx="0">
                  <c:v>Recommended 2014 </c:v>
                </c:pt>
              </c:strCache>
            </c:strRef>
          </c:tx>
          <c:dPt>
            <c:idx val="0"/>
            <c:bubble3D val="0"/>
            <c:spPr>
              <a:solidFill>
                <a:schemeClr val="tx1"/>
              </a:solidFill>
            </c:spPr>
          </c:dPt>
          <c:dPt>
            <c:idx val="1"/>
            <c:bubble3D val="0"/>
            <c:spPr>
              <a:solidFill>
                <a:schemeClr val="accent3">
                  <a:lumMod val="50000"/>
                </a:schemeClr>
              </a:solidFill>
            </c:spPr>
          </c:dPt>
          <c:dPt>
            <c:idx val="2"/>
            <c:bubble3D val="0"/>
            <c:spPr>
              <a:solidFill>
                <a:srgbClr val="00FF00"/>
              </a:solidFill>
            </c:spPr>
          </c:dPt>
          <c:dPt>
            <c:idx val="3"/>
            <c:bubble3D val="0"/>
            <c:spPr>
              <a:solidFill>
                <a:srgbClr val="FF0000"/>
              </a:solidFill>
            </c:spPr>
          </c:dPt>
          <c:dPt>
            <c:idx val="4"/>
            <c:bubble3D val="0"/>
            <c:spPr>
              <a:solidFill>
                <a:srgbClr val="FF9900"/>
              </a:solidFill>
            </c:spPr>
          </c:dPt>
          <c:dPt>
            <c:idx val="5"/>
            <c:bubble3D val="0"/>
            <c:spPr>
              <a:solidFill>
                <a:srgbClr val="0000FF"/>
              </a:solidFill>
            </c:spPr>
          </c:dPt>
          <c:dPt>
            <c:idx val="6"/>
            <c:bubble3D val="0"/>
            <c:spPr>
              <a:solidFill>
                <a:srgbClr val="FF0066"/>
              </a:solidFill>
            </c:spPr>
          </c:dPt>
          <c:dPt>
            <c:idx val="7"/>
            <c:bubble3D val="0"/>
            <c:spPr>
              <a:solidFill>
                <a:schemeClr val="accent1">
                  <a:lumMod val="50000"/>
                </a:schemeClr>
              </a:solidFill>
            </c:spPr>
          </c:dPt>
          <c:dPt>
            <c:idx val="8"/>
            <c:bubble3D val="0"/>
            <c:spPr>
              <a:solidFill>
                <a:srgbClr val="660066"/>
              </a:solidFill>
            </c:spPr>
          </c:dPt>
          <c:dPt>
            <c:idx val="9"/>
            <c:bubble3D val="0"/>
            <c:spPr>
              <a:solidFill>
                <a:srgbClr val="FFFF00"/>
              </a:solidFill>
            </c:spPr>
          </c:dPt>
          <c:dPt>
            <c:idx val="10"/>
            <c:bubble3D val="0"/>
            <c:spPr>
              <a:solidFill>
                <a:schemeClr val="accent2">
                  <a:lumMod val="60000"/>
                  <a:lumOff val="40000"/>
                </a:schemeClr>
              </a:solidFill>
            </c:spPr>
          </c:dPt>
          <c:dPt>
            <c:idx val="11"/>
            <c:bubble3D val="0"/>
            <c:spPr>
              <a:solidFill>
                <a:schemeClr val="bg1"/>
              </a:solidFill>
            </c:spPr>
          </c:dPt>
          <c:dPt>
            <c:idx val="12"/>
            <c:bubble3D val="0"/>
            <c:spPr>
              <a:solidFill>
                <a:srgbClr val="003366"/>
              </a:solidFill>
            </c:spPr>
          </c:dPt>
          <c:dPt>
            <c:idx val="13"/>
            <c:bubble3D val="0"/>
            <c:spPr>
              <a:solidFill>
                <a:srgbClr val="A50021"/>
              </a:solidFill>
            </c:spPr>
          </c:dPt>
          <c:dLbls>
            <c:dLbl>
              <c:idx val="0"/>
              <c:layout>
                <c:manualLayout>
                  <c:x val="1.6176470588235296E-2"/>
                  <c:y val="-1.2302091270849208E-3"/>
                </c:manualLayout>
              </c:layout>
              <c:tx>
                <c:rich>
                  <a:bodyPr/>
                  <a:lstStyle/>
                  <a:p>
                    <a:r>
                      <a:rPr lang="en-US" sz="1400" dirty="0">
                        <a:solidFill>
                          <a:schemeClr val="tx1"/>
                        </a:solidFill>
                      </a:rPr>
                      <a:t>Technology, </a:t>
                    </a:r>
                    <a:r>
                      <a:rPr lang="en-US" sz="1400" dirty="0" smtClean="0">
                        <a:solidFill>
                          <a:schemeClr val="tx1"/>
                        </a:solidFill>
                      </a:rPr>
                      <a:t>       $1.4M</a:t>
                    </a:r>
                    <a:endParaRPr lang="en-US" sz="1300" dirty="0"/>
                  </a:p>
                </c:rich>
              </c:tx>
              <c:dLblPos val="bestFit"/>
              <c:showLegendKey val="0"/>
              <c:showVal val="1"/>
              <c:showCatName val="1"/>
              <c:showSerName val="0"/>
              <c:showPercent val="0"/>
              <c:showBubbleSize val="0"/>
              <c:separator> </c:separator>
            </c:dLbl>
            <c:dLbl>
              <c:idx val="1"/>
              <c:layout>
                <c:manualLayout>
                  <c:x val="7.5938264127240508E-3"/>
                  <c:y val="8.2254189380173634E-2"/>
                </c:manualLayout>
              </c:layout>
              <c:tx>
                <c:rich>
                  <a:bodyPr/>
                  <a:lstStyle/>
                  <a:p>
                    <a:r>
                      <a:rPr lang="en-US" sz="1400" dirty="0">
                        <a:solidFill>
                          <a:schemeClr val="tx1"/>
                        </a:solidFill>
                      </a:rPr>
                      <a:t>Municipal Buildings &amp; Facilities, </a:t>
                    </a:r>
                    <a:r>
                      <a:rPr lang="en-US" sz="1400" dirty="0" smtClean="0">
                        <a:solidFill>
                          <a:schemeClr val="tx1"/>
                        </a:solidFill>
                      </a:rPr>
                      <a:t>$1.5M</a:t>
                    </a:r>
                    <a:endParaRPr lang="en-US" sz="1300" dirty="0"/>
                  </a:p>
                </c:rich>
              </c:tx>
              <c:dLblPos val="bestFit"/>
              <c:showLegendKey val="0"/>
              <c:showVal val="1"/>
              <c:showCatName val="1"/>
              <c:showSerName val="0"/>
              <c:showPercent val="0"/>
              <c:showBubbleSize val="0"/>
              <c:separator> </c:separator>
            </c:dLbl>
            <c:dLbl>
              <c:idx val="2"/>
              <c:layout>
                <c:manualLayout>
                  <c:x val="-7.545044001852709E-2"/>
                  <c:y val="1.137774108881561E-2"/>
                </c:manualLayout>
              </c:layout>
              <c:tx>
                <c:rich>
                  <a:bodyPr/>
                  <a:lstStyle/>
                  <a:p>
                    <a:r>
                      <a:rPr lang="en-US" sz="1400" dirty="0">
                        <a:solidFill>
                          <a:schemeClr val="tx1"/>
                        </a:solidFill>
                      </a:rPr>
                      <a:t>Streets &amp; Streetscapes, </a:t>
                    </a:r>
                    <a:r>
                      <a:rPr lang="en-US" sz="1400" dirty="0" smtClean="0">
                        <a:solidFill>
                          <a:schemeClr val="tx1"/>
                        </a:solidFill>
                      </a:rPr>
                      <a:t>$8.8M</a:t>
                    </a:r>
                    <a:endParaRPr lang="en-US" sz="1300" dirty="0">
                      <a:solidFill>
                        <a:schemeClr val="tx1"/>
                      </a:solidFill>
                    </a:endParaRPr>
                  </a:p>
                </c:rich>
              </c:tx>
              <c:dLblPos val="bestFit"/>
              <c:showLegendKey val="0"/>
              <c:showVal val="1"/>
              <c:showCatName val="1"/>
              <c:showSerName val="0"/>
              <c:showPercent val="0"/>
              <c:showBubbleSize val="0"/>
              <c:separator> </c:separator>
            </c:dLbl>
            <c:dLbl>
              <c:idx val="3"/>
              <c:layout>
                <c:manualLayout>
                  <c:x val="-5.1635826771653542E-2"/>
                  <c:y val="9.1022352044704088E-2"/>
                </c:manualLayout>
              </c:layout>
              <c:tx>
                <c:rich>
                  <a:bodyPr/>
                  <a:lstStyle/>
                  <a:p>
                    <a:r>
                      <a:rPr lang="en-US" sz="1400" dirty="0">
                        <a:solidFill>
                          <a:schemeClr val="tx1"/>
                        </a:solidFill>
                      </a:rPr>
                      <a:t>Street Lighting, </a:t>
                    </a:r>
                    <a:r>
                      <a:rPr lang="en-US" sz="1400" dirty="0" smtClean="0">
                        <a:solidFill>
                          <a:schemeClr val="tx1"/>
                        </a:solidFill>
                      </a:rPr>
                      <a:t>$0.2M</a:t>
                    </a:r>
                    <a:endParaRPr lang="en-US" sz="1300" dirty="0"/>
                  </a:p>
                </c:rich>
              </c:tx>
              <c:dLblPos val="bestFit"/>
              <c:showLegendKey val="0"/>
              <c:showVal val="1"/>
              <c:showCatName val="1"/>
              <c:showSerName val="0"/>
              <c:showPercent val="0"/>
              <c:showBubbleSize val="0"/>
              <c:separator> </c:separator>
            </c:dLbl>
            <c:dLbl>
              <c:idx val="4"/>
              <c:layout>
                <c:manualLayout>
                  <c:x val="1.067827670189875E-2"/>
                  <c:y val="3.8838582677165356E-3"/>
                </c:manualLayout>
              </c:layout>
              <c:tx>
                <c:rich>
                  <a:bodyPr/>
                  <a:lstStyle/>
                  <a:p>
                    <a:r>
                      <a:rPr lang="en-US" sz="1400" dirty="0">
                        <a:solidFill>
                          <a:schemeClr val="tx1"/>
                        </a:solidFill>
                      </a:rPr>
                      <a:t>Undergrounding, </a:t>
                    </a:r>
                    <a:r>
                      <a:rPr lang="en-US" sz="1400" dirty="0" smtClean="0">
                        <a:solidFill>
                          <a:schemeClr val="tx1"/>
                        </a:solidFill>
                      </a:rPr>
                      <a:t>$5.0M</a:t>
                    </a:r>
                    <a:endParaRPr lang="en-US" sz="1300" dirty="0"/>
                  </a:p>
                </c:rich>
              </c:tx>
              <c:dLblPos val="bestFit"/>
              <c:showLegendKey val="0"/>
              <c:showVal val="1"/>
              <c:showCatName val="1"/>
              <c:showSerName val="0"/>
              <c:showPercent val="0"/>
              <c:showBubbleSize val="0"/>
              <c:separator> </c:separator>
            </c:dLbl>
            <c:dLbl>
              <c:idx val="5"/>
              <c:layout>
                <c:manualLayout>
                  <c:x val="-7.4472109905180772E-4"/>
                  <c:y val="6.9444444444444448E-2"/>
                </c:manualLayout>
              </c:layout>
              <c:tx>
                <c:rich>
                  <a:bodyPr/>
                  <a:lstStyle/>
                  <a:p>
                    <a:r>
                      <a:rPr lang="en-US" sz="1400" dirty="0">
                        <a:solidFill>
                          <a:schemeClr val="tx1"/>
                        </a:solidFill>
                      </a:rPr>
                      <a:t>Transportation, </a:t>
                    </a:r>
                    <a:r>
                      <a:rPr lang="en-US" sz="1400" dirty="0" smtClean="0">
                        <a:solidFill>
                          <a:schemeClr val="tx1"/>
                        </a:solidFill>
                      </a:rPr>
                      <a:t>$4.2M</a:t>
                    </a:r>
                    <a:endParaRPr lang="en-US" sz="1300" dirty="0"/>
                  </a:p>
                </c:rich>
              </c:tx>
              <c:dLblPos val="bestFit"/>
              <c:showLegendKey val="0"/>
              <c:showVal val="1"/>
              <c:showCatName val="1"/>
              <c:showSerName val="0"/>
              <c:showPercent val="0"/>
              <c:showBubbleSize val="0"/>
              <c:separator> </c:separator>
            </c:dLbl>
            <c:dLbl>
              <c:idx val="6"/>
              <c:layout>
                <c:manualLayout>
                  <c:x val="-0.14164006526211251"/>
                  <c:y val="5.1058836395450571E-2"/>
                </c:manualLayout>
              </c:layout>
              <c:tx>
                <c:rich>
                  <a:bodyPr/>
                  <a:lstStyle/>
                  <a:p>
                    <a:r>
                      <a:rPr lang="en-US" sz="1400" dirty="0">
                        <a:solidFill>
                          <a:schemeClr val="tx1"/>
                        </a:solidFill>
                      </a:rPr>
                      <a:t>Parking, </a:t>
                    </a:r>
                    <a:r>
                      <a:rPr lang="en-US" sz="1400" dirty="0" smtClean="0">
                        <a:solidFill>
                          <a:schemeClr val="tx1"/>
                        </a:solidFill>
                      </a:rPr>
                      <a:t>$0.6M</a:t>
                    </a:r>
                    <a:endParaRPr lang="en-US" sz="1300" dirty="0"/>
                  </a:p>
                </c:rich>
              </c:tx>
              <c:dLblPos val="bestFit"/>
              <c:showLegendKey val="0"/>
              <c:showVal val="1"/>
              <c:showCatName val="1"/>
              <c:showSerName val="0"/>
              <c:showPercent val="0"/>
              <c:showBubbleSize val="0"/>
              <c:separator> </c:separator>
            </c:dLbl>
            <c:dLbl>
              <c:idx val="7"/>
              <c:layout>
                <c:manualLayout>
                  <c:x val="-8.6092194556761481E-2"/>
                  <c:y val="-4.9181321084864393E-2"/>
                </c:manualLayout>
              </c:layout>
              <c:tx>
                <c:rich>
                  <a:bodyPr/>
                  <a:lstStyle/>
                  <a:p>
                    <a:r>
                      <a:rPr lang="en-US" sz="1400" dirty="0">
                        <a:solidFill>
                          <a:schemeClr val="tx1"/>
                        </a:solidFill>
                      </a:rPr>
                      <a:t>Sewers &amp; Storm </a:t>
                    </a:r>
                    <a:r>
                      <a:rPr lang="en-US" sz="1400" dirty="0" smtClean="0">
                        <a:solidFill>
                          <a:schemeClr val="tx1"/>
                        </a:solidFill>
                      </a:rPr>
                      <a:t>Drains, $2.9M</a:t>
                    </a:r>
                    <a:endParaRPr lang="en-US" sz="1300" dirty="0"/>
                  </a:p>
                </c:rich>
              </c:tx>
              <c:dLblPos val="bestFit"/>
              <c:showLegendKey val="0"/>
              <c:showVal val="1"/>
              <c:showCatName val="1"/>
              <c:showSerName val="0"/>
              <c:showPercent val="0"/>
              <c:showBubbleSize val="0"/>
              <c:separator> </c:separator>
            </c:dLbl>
            <c:dLbl>
              <c:idx val="8"/>
              <c:layout>
                <c:manualLayout>
                  <c:x val="0.10663559518295505"/>
                  <c:y val="-0.20744962323257979"/>
                </c:manualLayout>
              </c:layout>
              <c:tx>
                <c:rich>
                  <a:bodyPr/>
                  <a:lstStyle/>
                  <a:p>
                    <a:pPr>
                      <a:defRPr sz="1400">
                        <a:solidFill>
                          <a:schemeClr val="bg1"/>
                        </a:solidFill>
                      </a:defRPr>
                    </a:pPr>
                    <a:r>
                      <a:rPr lang="en-US" sz="1400" dirty="0">
                        <a:solidFill>
                          <a:schemeClr val="bg1"/>
                        </a:solidFill>
                      </a:rPr>
                      <a:t>Rose Bowl, </a:t>
                    </a:r>
                    <a:r>
                      <a:rPr lang="en-US" sz="1400" dirty="0" smtClean="0">
                        <a:solidFill>
                          <a:schemeClr val="bg1"/>
                        </a:solidFill>
                      </a:rPr>
                      <a:t>$10.1M</a:t>
                    </a:r>
                    <a:endParaRPr lang="en-US" sz="1300" dirty="0">
                      <a:solidFill>
                        <a:schemeClr val="bg1"/>
                      </a:solidFill>
                    </a:endParaRPr>
                  </a:p>
                </c:rich>
              </c:tx>
              <c:spPr/>
              <c:dLblPos val="bestFit"/>
              <c:showLegendKey val="0"/>
              <c:showVal val="1"/>
              <c:showCatName val="1"/>
              <c:showSerName val="0"/>
              <c:showPercent val="0"/>
              <c:showBubbleSize val="0"/>
              <c:separator> </c:separator>
            </c:dLbl>
            <c:dLbl>
              <c:idx val="9"/>
              <c:layout>
                <c:manualLayout>
                  <c:x val="0.10729717906883261"/>
                  <c:y val="1.6545494313210899E-2"/>
                </c:manualLayout>
              </c:layout>
              <c:tx>
                <c:rich>
                  <a:bodyPr/>
                  <a:lstStyle/>
                  <a:p>
                    <a:r>
                      <a:rPr lang="en-US" sz="1400" dirty="0">
                        <a:solidFill>
                          <a:schemeClr val="tx1"/>
                        </a:solidFill>
                      </a:rPr>
                      <a:t>Parks &amp; Landscaping, </a:t>
                    </a:r>
                    <a:r>
                      <a:rPr lang="en-US" sz="1400" dirty="0" smtClean="0">
                        <a:solidFill>
                          <a:schemeClr val="tx1"/>
                        </a:solidFill>
                      </a:rPr>
                      <a:t>$9.6M</a:t>
                    </a:r>
                    <a:endParaRPr lang="en-US" sz="1300" dirty="0">
                      <a:solidFill>
                        <a:schemeClr val="bg1"/>
                      </a:solidFill>
                    </a:endParaRPr>
                  </a:p>
                </c:rich>
              </c:tx>
              <c:dLblPos val="bestFit"/>
              <c:showLegendKey val="0"/>
              <c:showVal val="1"/>
              <c:showCatName val="1"/>
              <c:showSerName val="0"/>
              <c:showPercent val="0"/>
              <c:showBubbleSize val="0"/>
              <c:separator> </c:separator>
            </c:dLbl>
            <c:dLbl>
              <c:idx val="10"/>
              <c:layout>
                <c:manualLayout>
                  <c:x val="6.4564564564564559E-4"/>
                  <c:y val="-2.706496062992126E-2"/>
                </c:manualLayout>
              </c:layout>
              <c:tx>
                <c:rich>
                  <a:bodyPr/>
                  <a:lstStyle/>
                  <a:p>
                    <a:r>
                      <a:rPr lang="en-US" sz="1400" dirty="0">
                        <a:solidFill>
                          <a:schemeClr val="tx1"/>
                        </a:solidFill>
                      </a:rPr>
                      <a:t>Arroyo, </a:t>
                    </a:r>
                    <a:r>
                      <a:rPr lang="en-US" sz="1400" dirty="0" smtClean="0">
                        <a:solidFill>
                          <a:schemeClr val="tx1"/>
                        </a:solidFill>
                      </a:rPr>
                      <a:t>$2.1M</a:t>
                    </a:r>
                    <a:endParaRPr lang="en-US" sz="1300" dirty="0"/>
                  </a:p>
                </c:rich>
              </c:tx>
              <c:dLblPos val="bestFit"/>
              <c:showLegendKey val="0"/>
              <c:showVal val="1"/>
              <c:showCatName val="1"/>
              <c:showSerName val="0"/>
              <c:showPercent val="0"/>
              <c:showBubbleSize val="0"/>
              <c:separator> </c:separator>
            </c:dLbl>
            <c:dLbl>
              <c:idx val="11"/>
              <c:layout>
                <c:manualLayout>
                  <c:x val="3.6719546086150995E-2"/>
                  <c:y val="-0.10094043688087376"/>
                </c:manualLayout>
              </c:layout>
              <c:tx>
                <c:rich>
                  <a:bodyPr/>
                  <a:lstStyle/>
                  <a:p>
                    <a:r>
                      <a:rPr lang="en-US" sz="1400" dirty="0">
                        <a:solidFill>
                          <a:schemeClr val="tx1"/>
                        </a:solidFill>
                      </a:rPr>
                      <a:t>Pasadena Center, </a:t>
                    </a:r>
                    <a:r>
                      <a:rPr lang="en-US" sz="1400" dirty="0" smtClean="0">
                        <a:solidFill>
                          <a:schemeClr val="tx1"/>
                        </a:solidFill>
                      </a:rPr>
                      <a:t>$0.6M</a:t>
                    </a:r>
                    <a:endParaRPr lang="en-US" sz="1300" dirty="0"/>
                  </a:p>
                </c:rich>
              </c:tx>
              <c:dLblPos val="bestFit"/>
              <c:showLegendKey val="0"/>
              <c:showVal val="1"/>
              <c:showCatName val="1"/>
              <c:showSerName val="0"/>
              <c:showPercent val="0"/>
              <c:showBubbleSize val="0"/>
              <c:separator> </c:separator>
            </c:dLbl>
            <c:dLbl>
              <c:idx val="12"/>
              <c:layout>
                <c:manualLayout>
                  <c:x val="0.13353494529997909"/>
                  <c:y val="8.3687452374904756E-2"/>
                </c:manualLayout>
              </c:layout>
              <c:tx>
                <c:rich>
                  <a:bodyPr/>
                  <a:lstStyle/>
                  <a:p>
                    <a:pPr>
                      <a:defRPr sz="1400">
                        <a:solidFill>
                          <a:schemeClr val="bg1"/>
                        </a:solidFill>
                      </a:defRPr>
                    </a:pPr>
                    <a:r>
                      <a:rPr lang="en-US" sz="1400" dirty="0">
                        <a:solidFill>
                          <a:schemeClr val="bg1"/>
                        </a:solidFill>
                      </a:rPr>
                      <a:t>Water, </a:t>
                    </a:r>
                    <a:r>
                      <a:rPr lang="en-US" sz="1400" dirty="0" smtClean="0">
                        <a:solidFill>
                          <a:schemeClr val="bg1"/>
                        </a:solidFill>
                      </a:rPr>
                      <a:t>$15.1M</a:t>
                    </a:r>
                    <a:endParaRPr lang="en-US" sz="1300" dirty="0">
                      <a:solidFill>
                        <a:schemeClr val="bg1"/>
                      </a:solidFill>
                    </a:endParaRPr>
                  </a:p>
                </c:rich>
              </c:tx>
              <c:spPr/>
              <c:dLblPos val="bestFit"/>
              <c:showLegendKey val="0"/>
              <c:showVal val="1"/>
              <c:showCatName val="1"/>
              <c:showSerName val="0"/>
              <c:showPercent val="0"/>
              <c:showBubbleSize val="0"/>
              <c:separator> </c:separator>
            </c:dLbl>
            <c:dLbl>
              <c:idx val="13"/>
              <c:layout>
                <c:manualLayout>
                  <c:x val="-0.21422235384293778"/>
                  <c:y val="2.7903649140631613E-2"/>
                </c:manualLayout>
              </c:layout>
              <c:tx>
                <c:rich>
                  <a:bodyPr/>
                  <a:lstStyle/>
                  <a:p>
                    <a:pPr>
                      <a:defRPr sz="1400">
                        <a:solidFill>
                          <a:schemeClr val="bg1"/>
                        </a:solidFill>
                      </a:defRPr>
                    </a:pPr>
                    <a:r>
                      <a:rPr lang="en-US" sz="1400" b="0" dirty="0">
                        <a:solidFill>
                          <a:schemeClr val="bg1"/>
                        </a:solidFill>
                      </a:rPr>
                      <a:t>Electric, </a:t>
                    </a:r>
                    <a:r>
                      <a:rPr lang="en-US" sz="1400" b="0" dirty="0" smtClean="0">
                        <a:solidFill>
                          <a:schemeClr val="bg1"/>
                        </a:solidFill>
                      </a:rPr>
                      <a:t>$32.6M</a:t>
                    </a:r>
                    <a:endParaRPr lang="en-US" sz="1300" b="0" dirty="0">
                      <a:solidFill>
                        <a:schemeClr val="bg1"/>
                      </a:solidFill>
                    </a:endParaRPr>
                  </a:p>
                </c:rich>
              </c:tx>
              <c:spPr/>
              <c:dLblPos val="bestFit"/>
              <c:showLegendKey val="0"/>
              <c:showVal val="1"/>
              <c:showCatName val="1"/>
              <c:showSerName val="0"/>
              <c:showPercent val="0"/>
              <c:showBubbleSize val="0"/>
              <c:separator> </c:separator>
            </c:dLbl>
            <c:txPr>
              <a:bodyPr/>
              <a:lstStyle/>
              <a:p>
                <a:pPr>
                  <a:defRPr sz="1400">
                    <a:solidFill>
                      <a:schemeClr val="tx1"/>
                    </a:solidFill>
                  </a:defRPr>
                </a:pPr>
                <a:endParaRPr lang="en-US"/>
              </a:p>
            </c:txPr>
            <c:dLblPos val="bestFit"/>
            <c:showLegendKey val="0"/>
            <c:showVal val="1"/>
            <c:showCatName val="1"/>
            <c:showSerName val="0"/>
            <c:showPercent val="0"/>
            <c:showBubbleSize val="0"/>
            <c:separator> </c:separator>
            <c:showLeaderLines val="1"/>
          </c:dLbls>
          <c:cat>
            <c:strRef>
              <c:f>Sheet1!$A$2:$A$15</c:f>
              <c:strCache>
                <c:ptCount val="14"/>
                <c:pt idx="0">
                  <c:v>Technology</c:v>
                </c:pt>
                <c:pt idx="1">
                  <c:v>Municipal Buildings &amp; Facilities</c:v>
                </c:pt>
                <c:pt idx="2">
                  <c:v>Streets &amp; Streetscapes</c:v>
                </c:pt>
                <c:pt idx="3">
                  <c:v>Street Lighting</c:v>
                </c:pt>
                <c:pt idx="4">
                  <c:v>Undergrounding</c:v>
                </c:pt>
                <c:pt idx="5">
                  <c:v>Transportation</c:v>
                </c:pt>
                <c:pt idx="6">
                  <c:v>Parking</c:v>
                </c:pt>
                <c:pt idx="7">
                  <c:v>Sewers &amp; Storm Drain</c:v>
                </c:pt>
                <c:pt idx="8">
                  <c:v>Rose Bowl</c:v>
                </c:pt>
                <c:pt idx="9">
                  <c:v>Parks &amp; Landscaping</c:v>
                </c:pt>
                <c:pt idx="10">
                  <c:v>Arroyo</c:v>
                </c:pt>
                <c:pt idx="11">
                  <c:v>Pasadena Center</c:v>
                </c:pt>
                <c:pt idx="12">
                  <c:v>Water</c:v>
                </c:pt>
                <c:pt idx="13">
                  <c:v>Electric</c:v>
                </c:pt>
              </c:strCache>
            </c:strRef>
          </c:cat>
          <c:val>
            <c:numRef>
              <c:f>Sheet1!$B$2:$B$15</c:f>
              <c:numCache>
                <c:formatCode>#,##0</c:formatCode>
                <c:ptCount val="14"/>
                <c:pt idx="0">
                  <c:v>1375000</c:v>
                </c:pt>
                <c:pt idx="1">
                  <c:v>1500000</c:v>
                </c:pt>
                <c:pt idx="2">
                  <c:v>8777250</c:v>
                </c:pt>
                <c:pt idx="3">
                  <c:v>175000</c:v>
                </c:pt>
                <c:pt idx="4">
                  <c:v>5053450</c:v>
                </c:pt>
                <c:pt idx="5">
                  <c:v>4239497</c:v>
                </c:pt>
                <c:pt idx="6">
                  <c:v>614500</c:v>
                </c:pt>
                <c:pt idx="7">
                  <c:v>2940000</c:v>
                </c:pt>
                <c:pt idx="8">
                  <c:v>10100000</c:v>
                </c:pt>
                <c:pt idx="9">
                  <c:v>9705000</c:v>
                </c:pt>
                <c:pt idx="10">
                  <c:v>2104410</c:v>
                </c:pt>
                <c:pt idx="11">
                  <c:v>600000</c:v>
                </c:pt>
                <c:pt idx="12">
                  <c:v>15115000</c:v>
                </c:pt>
                <c:pt idx="13">
                  <c:v>33075000</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200"/>
            </a:pPr>
            <a:r>
              <a:rPr lang="en-US" sz="2500" b="0" dirty="0"/>
              <a:t>Recommended </a:t>
            </a:r>
            <a:r>
              <a:rPr lang="en-US" sz="2500" b="0" dirty="0" smtClean="0"/>
              <a:t>FY 2014 - $94.8 million</a:t>
            </a:r>
          </a:p>
        </c:rich>
      </c:tx>
      <c:layout/>
      <c:overlay val="0"/>
    </c:title>
    <c:autoTitleDeleted val="0"/>
    <c:view3D>
      <c:rotX val="20"/>
      <c:rotY val="120"/>
      <c:rAngAx val="0"/>
      <c:perspective val="10"/>
    </c:view3D>
    <c:floor>
      <c:thickness val="0"/>
    </c:floor>
    <c:sideWall>
      <c:thickness val="0"/>
    </c:sideWall>
    <c:backWall>
      <c:thickness val="0"/>
    </c:backWall>
    <c:plotArea>
      <c:layout>
        <c:manualLayout>
          <c:layoutTarget val="inner"/>
          <c:xMode val="edge"/>
          <c:yMode val="edge"/>
          <c:x val="8.2614942528735635E-2"/>
          <c:y val="0.28289916885389327"/>
          <c:w val="0.8433908045977011"/>
          <c:h val="0.65225721784776902"/>
        </c:manualLayout>
      </c:layout>
      <c:pie3DChart>
        <c:varyColors val="1"/>
        <c:ser>
          <c:idx val="0"/>
          <c:order val="0"/>
          <c:tx>
            <c:strRef>
              <c:f>Sheet1!$B$1</c:f>
              <c:strCache>
                <c:ptCount val="1"/>
                <c:pt idx="0">
                  <c:v>Recommended 2014 </c:v>
                </c:pt>
              </c:strCache>
            </c:strRef>
          </c:tx>
          <c:explosion val="1"/>
          <c:dPt>
            <c:idx val="0"/>
            <c:bubble3D val="0"/>
            <c:spPr>
              <a:solidFill>
                <a:srgbClr val="A50021"/>
              </a:solidFill>
            </c:spPr>
          </c:dPt>
          <c:dPt>
            <c:idx val="1"/>
            <c:bubble3D val="0"/>
            <c:spPr>
              <a:solidFill>
                <a:srgbClr val="003366"/>
              </a:solidFill>
            </c:spPr>
          </c:dPt>
          <c:dPt>
            <c:idx val="2"/>
            <c:bubble3D val="0"/>
            <c:spPr>
              <a:solidFill>
                <a:schemeClr val="bg2">
                  <a:lumMod val="50000"/>
                </a:schemeClr>
              </a:solidFill>
            </c:spPr>
          </c:dPt>
          <c:dPt>
            <c:idx val="4"/>
            <c:bubble3D val="0"/>
            <c:spPr>
              <a:solidFill>
                <a:srgbClr val="FF9900"/>
              </a:solidFill>
            </c:spPr>
          </c:dPt>
          <c:dPt>
            <c:idx val="5"/>
            <c:bubble3D val="0"/>
            <c:spPr>
              <a:solidFill>
                <a:srgbClr val="0000FF"/>
              </a:solidFill>
            </c:spPr>
          </c:dPt>
          <c:dPt>
            <c:idx val="6"/>
            <c:bubble3D val="0"/>
            <c:spPr>
              <a:solidFill>
                <a:srgbClr val="FF0066"/>
              </a:solidFill>
            </c:spPr>
          </c:dPt>
          <c:dPt>
            <c:idx val="7"/>
            <c:bubble3D val="0"/>
            <c:spPr>
              <a:solidFill>
                <a:srgbClr val="7030A0"/>
              </a:solidFill>
            </c:spPr>
          </c:dPt>
          <c:dPt>
            <c:idx val="8"/>
            <c:bubble3D val="0"/>
            <c:spPr>
              <a:solidFill>
                <a:srgbClr val="FFFF00"/>
              </a:solidFill>
            </c:spPr>
          </c:dPt>
          <c:dPt>
            <c:idx val="9"/>
            <c:bubble3D val="0"/>
            <c:spPr>
              <a:solidFill>
                <a:srgbClr val="00B050"/>
              </a:solidFill>
            </c:spPr>
          </c:dPt>
          <c:dPt>
            <c:idx val="10"/>
            <c:bubble3D val="0"/>
            <c:spPr>
              <a:solidFill>
                <a:schemeClr val="accent2">
                  <a:lumMod val="60000"/>
                  <a:lumOff val="40000"/>
                </a:schemeClr>
              </a:solidFill>
            </c:spPr>
          </c:dPt>
          <c:dPt>
            <c:idx val="11"/>
            <c:bubble3D val="0"/>
            <c:spPr>
              <a:solidFill>
                <a:schemeClr val="bg1"/>
              </a:solidFill>
            </c:spPr>
          </c:dPt>
          <c:dPt>
            <c:idx val="12"/>
            <c:bubble3D val="0"/>
            <c:spPr>
              <a:solidFill>
                <a:srgbClr val="003366"/>
              </a:solidFill>
            </c:spPr>
          </c:dPt>
          <c:dPt>
            <c:idx val="13"/>
            <c:bubble3D val="0"/>
            <c:spPr>
              <a:solidFill>
                <a:srgbClr val="A50021"/>
              </a:solidFill>
            </c:spPr>
          </c:dPt>
          <c:dLbls>
            <c:dLbl>
              <c:idx val="0"/>
              <c:layout/>
              <c:tx>
                <c:rich>
                  <a:bodyPr/>
                  <a:lstStyle/>
                  <a:p>
                    <a:pPr>
                      <a:defRPr sz="1400">
                        <a:solidFill>
                          <a:schemeClr val="bg1"/>
                        </a:solidFill>
                      </a:defRPr>
                    </a:pPr>
                    <a:r>
                      <a:rPr lang="en-US" dirty="0">
                        <a:solidFill>
                          <a:schemeClr val="bg1"/>
                        </a:solidFill>
                      </a:rPr>
                      <a:t>Power Funds, </a:t>
                    </a:r>
                    <a:r>
                      <a:rPr lang="en-US" dirty="0" smtClean="0">
                        <a:solidFill>
                          <a:schemeClr val="bg1"/>
                        </a:solidFill>
                      </a:rPr>
                      <a:t>$32.6 </a:t>
                    </a:r>
                    <a:endParaRPr lang="en-US" dirty="0">
                      <a:solidFill>
                        <a:schemeClr val="bg1"/>
                      </a:solidFill>
                    </a:endParaRPr>
                  </a:p>
                </c:rich>
              </c:tx>
              <c:spPr/>
              <c:showLegendKey val="0"/>
              <c:showVal val="1"/>
              <c:showCatName val="1"/>
              <c:showSerName val="0"/>
              <c:showPercent val="0"/>
              <c:showBubbleSize val="0"/>
            </c:dLbl>
            <c:dLbl>
              <c:idx val="1"/>
              <c:layout/>
              <c:tx>
                <c:rich>
                  <a:bodyPr/>
                  <a:lstStyle/>
                  <a:p>
                    <a:pPr>
                      <a:defRPr sz="1400">
                        <a:solidFill>
                          <a:schemeClr val="bg1"/>
                        </a:solidFill>
                      </a:defRPr>
                    </a:pPr>
                    <a:r>
                      <a:rPr lang="en-US" dirty="0">
                        <a:solidFill>
                          <a:schemeClr val="bg1"/>
                        </a:solidFill>
                      </a:rPr>
                      <a:t>Water </a:t>
                    </a:r>
                    <a:r>
                      <a:rPr lang="en-US" dirty="0" smtClean="0">
                        <a:solidFill>
                          <a:schemeClr val="bg1"/>
                        </a:solidFill>
                      </a:rPr>
                      <a:t>Fund, $14.6M</a:t>
                    </a:r>
                    <a:endParaRPr lang="en-US" dirty="0">
                      <a:solidFill>
                        <a:schemeClr val="bg1"/>
                      </a:solidFill>
                    </a:endParaRPr>
                  </a:p>
                </c:rich>
              </c:tx>
              <c:spPr/>
              <c:showLegendKey val="0"/>
              <c:showVal val="1"/>
              <c:showCatName val="1"/>
              <c:showSerName val="0"/>
              <c:showPercent val="0"/>
              <c:showBubbleSize val="0"/>
            </c:dLbl>
            <c:dLbl>
              <c:idx val="2"/>
              <c:layout>
                <c:manualLayout>
                  <c:x val="0.13849256720065165"/>
                  <c:y val="6.4726815398075246E-2"/>
                </c:manualLayout>
              </c:layout>
              <c:tx>
                <c:rich>
                  <a:bodyPr/>
                  <a:lstStyle/>
                  <a:p>
                    <a:pPr>
                      <a:defRPr sz="1400">
                        <a:solidFill>
                          <a:schemeClr val="bg1"/>
                        </a:solidFill>
                      </a:defRPr>
                    </a:pPr>
                    <a:r>
                      <a:rPr lang="en-US" dirty="0" smtClean="0">
                        <a:solidFill>
                          <a:schemeClr val="bg1"/>
                        </a:solidFill>
                      </a:rPr>
                      <a:t>State/Federal Grants, $</a:t>
                    </a:r>
                    <a:r>
                      <a:rPr lang="en-US" dirty="0" err="1" smtClean="0">
                        <a:solidFill>
                          <a:schemeClr val="bg1"/>
                        </a:solidFill>
                      </a:rPr>
                      <a:t>10.3M</a:t>
                    </a:r>
                    <a:r>
                      <a:rPr lang="en-US" dirty="0" smtClean="0">
                        <a:solidFill>
                          <a:schemeClr val="bg1"/>
                        </a:solidFill>
                      </a:rPr>
                      <a:t> </a:t>
                    </a:r>
                    <a:endParaRPr lang="en-US" dirty="0">
                      <a:solidFill>
                        <a:schemeClr val="bg1"/>
                      </a:solidFill>
                    </a:endParaRPr>
                  </a:p>
                </c:rich>
              </c:tx>
              <c:spPr/>
              <c:showLegendKey val="0"/>
              <c:showVal val="1"/>
              <c:showCatName val="1"/>
              <c:showSerName val="0"/>
              <c:showPercent val="0"/>
              <c:showBubbleSize val="0"/>
            </c:dLbl>
            <c:dLbl>
              <c:idx val="3"/>
              <c:layout>
                <c:manualLayout>
                  <c:x val="4.5005204090867952E-2"/>
                  <c:y val="0.11296937882764654"/>
                </c:manualLayout>
              </c:layout>
              <c:tx>
                <c:rich>
                  <a:bodyPr/>
                  <a:lstStyle/>
                  <a:p>
                    <a:pPr>
                      <a:defRPr sz="1400">
                        <a:solidFill>
                          <a:schemeClr val="bg1"/>
                        </a:solidFill>
                      </a:defRPr>
                    </a:pPr>
                    <a:r>
                      <a:rPr lang="en-US" dirty="0"/>
                      <a:t>Rose Bowl Fund, </a:t>
                    </a:r>
                    <a:r>
                      <a:rPr lang="en-US" dirty="0" smtClean="0"/>
                      <a:t>$</a:t>
                    </a:r>
                    <a:r>
                      <a:rPr lang="en-US" dirty="0" err="1" smtClean="0"/>
                      <a:t>9.6M</a:t>
                    </a:r>
                    <a:endParaRPr lang="en-US" dirty="0"/>
                  </a:p>
                </c:rich>
              </c:tx>
              <c:spPr/>
              <c:showLegendKey val="0"/>
              <c:showVal val="1"/>
              <c:showCatName val="1"/>
              <c:showSerName val="0"/>
              <c:showPercent val="0"/>
              <c:showBubbleSize val="0"/>
            </c:dLbl>
            <c:dLbl>
              <c:idx val="4"/>
              <c:layout>
                <c:manualLayout>
                  <c:x val="-0.22947008779075029"/>
                  <c:y val="-7.1567804024496931E-2"/>
                </c:manualLayout>
              </c:layout>
              <c:tx>
                <c:rich>
                  <a:bodyPr/>
                  <a:lstStyle/>
                  <a:p>
                    <a:r>
                      <a:rPr lang="en-US" dirty="0"/>
                      <a:t>Project Management </a:t>
                    </a:r>
                    <a:r>
                      <a:rPr lang="en-US" dirty="0" smtClean="0"/>
                      <a:t>Fund, $</a:t>
                    </a:r>
                    <a:r>
                      <a:rPr lang="en-US" dirty="0" err="1" smtClean="0"/>
                      <a:t>7.8M</a:t>
                    </a:r>
                    <a:endParaRPr lang="en-US" dirty="0"/>
                  </a:p>
                </c:rich>
              </c:tx>
              <c:showLegendKey val="0"/>
              <c:showVal val="1"/>
              <c:showCatName val="1"/>
              <c:showSerName val="0"/>
              <c:showPercent val="0"/>
              <c:showBubbleSize val="0"/>
            </c:dLbl>
            <c:dLbl>
              <c:idx val="5"/>
              <c:layout>
                <c:manualLayout>
                  <c:x val="-0.13197970404561499"/>
                  <c:y val="-0.14724606299212598"/>
                </c:manualLayout>
              </c:layout>
              <c:tx>
                <c:rich>
                  <a:bodyPr/>
                  <a:lstStyle/>
                  <a:p>
                    <a:r>
                      <a:rPr lang="en-US" dirty="0"/>
                      <a:t>Underground Utility Fund, </a:t>
                    </a:r>
                    <a:r>
                      <a:rPr lang="en-US" dirty="0" smtClean="0"/>
                      <a:t>$</a:t>
                    </a:r>
                    <a:r>
                      <a:rPr lang="en-US" dirty="0" err="1" smtClean="0"/>
                      <a:t>5.1M</a:t>
                    </a:r>
                    <a:endParaRPr lang="en-US" dirty="0"/>
                  </a:p>
                </c:rich>
              </c:tx>
              <c:showLegendKey val="0"/>
              <c:showVal val="1"/>
              <c:showCatName val="1"/>
              <c:showSerName val="0"/>
              <c:showPercent val="0"/>
              <c:showBubbleSize val="0"/>
            </c:dLbl>
            <c:dLbl>
              <c:idx val="6"/>
              <c:layout>
                <c:manualLayout>
                  <c:x val="-5.7471264367816091E-3"/>
                  <c:y val="-0.25756014873140859"/>
                </c:manualLayout>
              </c:layout>
              <c:tx>
                <c:rich>
                  <a:bodyPr/>
                  <a:lstStyle/>
                  <a:p>
                    <a:r>
                      <a:rPr lang="en-US"/>
                      <a:t>Residential Impact Fees, </a:t>
                    </a:r>
                    <a:r>
                      <a:rPr lang="en-US" smtClean="0"/>
                      <a:t>$3.6M</a:t>
                    </a:r>
                    <a:endParaRPr lang="en-US"/>
                  </a:p>
                </c:rich>
              </c:tx>
              <c:showLegendKey val="0"/>
              <c:showVal val="1"/>
              <c:showCatName val="1"/>
              <c:showSerName val="0"/>
              <c:showPercent val="0"/>
              <c:showBubbleSize val="0"/>
            </c:dLbl>
            <c:dLbl>
              <c:idx val="7"/>
              <c:layout>
                <c:manualLayout>
                  <c:x val="0"/>
                  <c:y val="-0.18573140857392825"/>
                </c:manualLayout>
              </c:layout>
              <c:tx>
                <c:rich>
                  <a:bodyPr/>
                  <a:lstStyle/>
                  <a:p>
                    <a:r>
                      <a:rPr lang="en-US"/>
                      <a:t>Gas Tax Fund, </a:t>
                    </a:r>
                    <a:r>
                      <a:rPr lang="en-US" smtClean="0"/>
                      <a:t>$2.2M</a:t>
                    </a:r>
                    <a:endParaRPr lang="en-US"/>
                  </a:p>
                </c:rich>
              </c:tx>
              <c:showLegendKey val="0"/>
              <c:showVal val="1"/>
              <c:showCatName val="1"/>
              <c:showSerName val="0"/>
              <c:showPercent val="0"/>
              <c:showBubbleSize val="0"/>
            </c:dLbl>
            <c:dLbl>
              <c:idx val="8"/>
              <c:layout/>
              <c:tx>
                <c:rich>
                  <a:bodyPr/>
                  <a:lstStyle/>
                  <a:p>
                    <a:r>
                      <a:rPr lang="en-US"/>
                      <a:t>Sewer Fund, </a:t>
                    </a:r>
                    <a:r>
                      <a:rPr lang="en-US" smtClean="0"/>
                      <a:t>$2.4M </a:t>
                    </a:r>
                    <a:endParaRPr lang="en-US"/>
                  </a:p>
                </c:rich>
              </c:tx>
              <c:showLegendKey val="0"/>
              <c:showVal val="1"/>
              <c:showCatName val="1"/>
              <c:showSerName val="0"/>
              <c:showPercent val="0"/>
              <c:showBubbleSize val="0"/>
            </c:dLbl>
            <c:dLbl>
              <c:idx val="9"/>
              <c:layout/>
              <c:tx>
                <c:rich>
                  <a:bodyPr/>
                  <a:lstStyle/>
                  <a:p>
                    <a:r>
                      <a:rPr lang="en-US"/>
                      <a:t>Federal Surface Transportation Program, </a:t>
                    </a:r>
                    <a:r>
                      <a:rPr lang="en-US" smtClean="0"/>
                      <a:t>$1.3M</a:t>
                    </a:r>
                    <a:endParaRPr lang="en-US"/>
                  </a:p>
                </c:rich>
              </c:tx>
              <c:showLegendKey val="0"/>
              <c:showVal val="1"/>
              <c:showCatName val="1"/>
              <c:showSerName val="0"/>
              <c:showPercent val="0"/>
              <c:showBubbleSize val="0"/>
            </c:dLbl>
            <c:dLbl>
              <c:idx val="10"/>
              <c:layout/>
              <c:tx>
                <c:rich>
                  <a:bodyPr/>
                  <a:lstStyle/>
                  <a:p>
                    <a:r>
                      <a:rPr lang="en-US"/>
                      <a:t>Golf Course Fund, </a:t>
                    </a:r>
                    <a:r>
                      <a:rPr lang="en-US" smtClean="0"/>
                      <a:t>$1.0M</a:t>
                    </a:r>
                    <a:endParaRPr lang="en-US"/>
                  </a:p>
                </c:rich>
              </c:tx>
              <c:showLegendKey val="0"/>
              <c:showVal val="1"/>
              <c:showCatName val="1"/>
              <c:showSerName val="0"/>
              <c:showPercent val="0"/>
              <c:showBubbleSize val="0"/>
            </c:dLbl>
            <c:dLbl>
              <c:idx val="11"/>
              <c:layout>
                <c:manualLayout>
                  <c:x val="-0.12220178296678433"/>
                  <c:y val="0.16796369203849518"/>
                </c:manualLayout>
              </c:layout>
              <c:tx>
                <c:rich>
                  <a:bodyPr/>
                  <a:lstStyle/>
                  <a:p>
                    <a:r>
                      <a:rPr lang="en-US"/>
                      <a:t>Other Sources, </a:t>
                    </a:r>
                    <a:r>
                      <a:rPr lang="en-US" smtClean="0"/>
                      <a:t>$4.3M </a:t>
                    </a:r>
                    <a:endParaRPr lang="en-US"/>
                  </a:p>
                </c:rich>
              </c:tx>
              <c:showLegendKey val="0"/>
              <c:showVal val="1"/>
              <c:showCatName val="1"/>
              <c:showSerName val="0"/>
              <c:showPercent val="0"/>
              <c:showBubbleSize val="0"/>
            </c:dLbl>
            <c:txPr>
              <a:bodyPr/>
              <a:lstStyle/>
              <a:p>
                <a:pPr>
                  <a:defRPr sz="1400"/>
                </a:pPr>
                <a:endParaRPr lang="en-US"/>
              </a:p>
            </c:txPr>
            <c:showLegendKey val="0"/>
            <c:showVal val="1"/>
            <c:showCatName val="1"/>
            <c:showSerName val="0"/>
            <c:showPercent val="0"/>
            <c:showBubbleSize val="0"/>
            <c:showLeaderLines val="1"/>
          </c:dLbls>
          <c:cat>
            <c:strRef>
              <c:f>Sheet1!$A$2:$A$13</c:f>
              <c:strCache>
                <c:ptCount val="12"/>
                <c:pt idx="0">
                  <c:v>Power Funds</c:v>
                </c:pt>
                <c:pt idx="1">
                  <c:v>Water Fund - Various </c:v>
                </c:pt>
                <c:pt idx="2">
                  <c:v>Grant - State/Federal</c:v>
                </c:pt>
                <c:pt idx="3">
                  <c:v>Rose Bowl Fund</c:v>
                </c:pt>
                <c:pt idx="4">
                  <c:v>Project Management Fund - Various</c:v>
                </c:pt>
                <c:pt idx="5">
                  <c:v>Underground Utility Fund</c:v>
                </c:pt>
                <c:pt idx="6">
                  <c:v>Residential Impact Fees</c:v>
                </c:pt>
                <c:pt idx="7">
                  <c:v>Gas Tax Fund</c:v>
                </c:pt>
                <c:pt idx="8">
                  <c:v>Sewer Fund</c:v>
                </c:pt>
                <c:pt idx="9">
                  <c:v>Federal Surface Transportation Program</c:v>
                </c:pt>
                <c:pt idx="10">
                  <c:v>Golf Course Fund</c:v>
                </c:pt>
                <c:pt idx="11">
                  <c:v>Other Sources</c:v>
                </c:pt>
              </c:strCache>
            </c:strRef>
          </c:cat>
          <c:val>
            <c:numRef>
              <c:f>Sheet1!$B$2:$B$13</c:f>
              <c:numCache>
                <c:formatCode>#,##0</c:formatCode>
                <c:ptCount val="12"/>
                <c:pt idx="0">
                  <c:v>32645000</c:v>
                </c:pt>
                <c:pt idx="1">
                  <c:v>14615000</c:v>
                </c:pt>
                <c:pt idx="2">
                  <c:v>10321775</c:v>
                </c:pt>
                <c:pt idx="3">
                  <c:v>9550000</c:v>
                </c:pt>
                <c:pt idx="4">
                  <c:v>7795915</c:v>
                </c:pt>
                <c:pt idx="5">
                  <c:v>5053450</c:v>
                </c:pt>
                <c:pt idx="6">
                  <c:v>3605000</c:v>
                </c:pt>
                <c:pt idx="7">
                  <c:v>2208150</c:v>
                </c:pt>
                <c:pt idx="8">
                  <c:v>2433300</c:v>
                </c:pt>
                <c:pt idx="9">
                  <c:v>1300000</c:v>
                </c:pt>
                <c:pt idx="10">
                  <c:v>1000000</c:v>
                </c:pt>
                <c:pt idx="11">
                  <c:v>4266517</c:v>
                </c:pt>
              </c:numCache>
            </c:numRef>
          </c:val>
        </c:ser>
        <c:dLbls>
          <c:showLegendKey val="0"/>
          <c:showVal val="1"/>
          <c:showCatName val="0"/>
          <c:showSerName val="0"/>
          <c:showPercent val="0"/>
          <c:showBubbleSize val="0"/>
          <c:showLeaderLines val="1"/>
        </c:dLbls>
      </c:pie3DChart>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idx="1"/>
          </p:nvPr>
        </p:nvSpPr>
        <p:spPr bwMode="auto">
          <a:xfrm>
            <a:off x="3970938" y="0"/>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430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701040" y="4415790"/>
            <a:ext cx="5608320"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4" name="Rectangle 6"/>
          <p:cNvSpPr>
            <a:spLocks noGrp="1" noChangeArrowheads="1"/>
          </p:cNvSpPr>
          <p:nvPr>
            <p:ph type="ftr" sz="quarter" idx="4"/>
          </p:nvPr>
        </p:nvSpPr>
        <p:spPr bwMode="auto">
          <a:xfrm>
            <a:off x="0"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43015" name="Rectangle 7"/>
          <p:cNvSpPr>
            <a:spLocks noGrp="1" noChangeArrowheads="1"/>
          </p:cNvSpPr>
          <p:nvPr>
            <p:ph type="sldNum" sz="quarter" idx="5"/>
          </p:nvPr>
        </p:nvSpPr>
        <p:spPr bwMode="auto">
          <a:xfrm>
            <a:off x="3970938" y="8829967"/>
            <a:ext cx="3037840"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a:defRPr sz="1200"/>
            </a:lvl1pPr>
          </a:lstStyle>
          <a:p>
            <a:fld id="{A6153CEF-2BBD-4819-B9E4-6B2608FE47E0}" type="slidenum">
              <a:rPr lang="en-US"/>
              <a:pPr/>
              <a:t>‹#›</a:t>
            </a:fld>
            <a:endParaRPr lang="en-US"/>
          </a:p>
        </p:txBody>
      </p:sp>
    </p:spTree>
    <p:extLst>
      <p:ext uri="{BB962C8B-B14F-4D97-AF65-F5344CB8AC3E}">
        <p14:creationId xmlns:p14="http://schemas.microsoft.com/office/powerpoint/2010/main" val="33623419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2</a:t>
            </a:fld>
            <a:endParaRPr lang="en-US" dirty="0"/>
          </a:p>
        </p:txBody>
      </p:sp>
    </p:spTree>
    <p:extLst>
      <p:ext uri="{BB962C8B-B14F-4D97-AF65-F5344CB8AC3E}">
        <p14:creationId xmlns:p14="http://schemas.microsoft.com/office/powerpoint/2010/main" val="2269596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06481" lvl="4" indent="-174708" defTabSz="931774">
              <a:buFont typeface="Courier New" pitchFamily="49" charset="0"/>
              <a:buChar char="o"/>
              <a:defRPr/>
            </a:pPr>
            <a:r>
              <a:rPr lang="en-US" dirty="0" smtClean="0"/>
              <a:t>Increase appropriation of </a:t>
            </a:r>
            <a:r>
              <a:rPr lang="en-US" dirty="0" err="1" smtClean="0"/>
              <a:t>PCOC</a:t>
            </a:r>
            <a:r>
              <a:rPr lang="en-US" dirty="0" smtClean="0"/>
              <a:t> funds by $</a:t>
            </a:r>
            <a:r>
              <a:rPr lang="en-US" dirty="0" err="1" smtClean="0"/>
              <a:t>50K</a:t>
            </a:r>
            <a:r>
              <a:rPr lang="en-US" dirty="0" smtClean="0"/>
              <a:t>, from $</a:t>
            </a:r>
            <a:r>
              <a:rPr lang="en-US" dirty="0" err="1" smtClean="0"/>
              <a:t>150K</a:t>
            </a:r>
            <a:r>
              <a:rPr lang="en-US" dirty="0" smtClean="0"/>
              <a:t> to $</a:t>
            </a:r>
            <a:r>
              <a:rPr lang="en-US" dirty="0" err="1" smtClean="0"/>
              <a:t>200K</a:t>
            </a:r>
            <a:endParaRPr lang="en-US" dirty="0" smtClean="0"/>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13</a:t>
            </a:fld>
            <a:endParaRPr lang="en-US"/>
          </a:p>
        </p:txBody>
      </p:sp>
    </p:spTree>
    <p:extLst>
      <p:ext uri="{BB962C8B-B14F-4D97-AF65-F5344CB8AC3E}">
        <p14:creationId xmlns:p14="http://schemas.microsoft.com/office/powerpoint/2010/main" val="2440393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3" indent="-174708" defTabSz="931774">
              <a:buFont typeface="Courier New" pitchFamily="49" charset="0"/>
              <a:buChar char="o"/>
              <a:defRPr/>
            </a:pPr>
            <a:r>
              <a:rPr lang="en-US" dirty="0" smtClean="0"/>
              <a:t>Reduce appropriation of </a:t>
            </a:r>
            <a:r>
              <a:rPr lang="en-US" dirty="0" err="1" smtClean="0"/>
              <a:t>PCOC</a:t>
            </a:r>
            <a:r>
              <a:rPr lang="en-US" dirty="0" smtClean="0"/>
              <a:t> funds by $</a:t>
            </a:r>
            <a:r>
              <a:rPr lang="en-US" dirty="0" err="1" smtClean="0"/>
              <a:t>100K</a:t>
            </a:r>
            <a:r>
              <a:rPr lang="en-US" dirty="0" smtClean="0"/>
              <a:t>, from $</a:t>
            </a:r>
            <a:r>
              <a:rPr lang="en-US" dirty="0" err="1" smtClean="0"/>
              <a:t>500K</a:t>
            </a:r>
            <a:r>
              <a:rPr lang="en-US" baseline="0" dirty="0" smtClean="0"/>
              <a:t> to $</a:t>
            </a:r>
            <a:r>
              <a:rPr lang="en-US" baseline="0" dirty="0" err="1" smtClean="0"/>
              <a:t>400K</a:t>
            </a:r>
            <a:endParaRPr lang="en-US" dirty="0" smtClean="0"/>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14</a:t>
            </a:fld>
            <a:endParaRPr lang="en-US"/>
          </a:p>
        </p:txBody>
      </p:sp>
    </p:spTree>
    <p:extLst>
      <p:ext uri="{BB962C8B-B14F-4D97-AF65-F5344CB8AC3E}">
        <p14:creationId xmlns:p14="http://schemas.microsoft.com/office/powerpoint/2010/main" val="1142923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3" indent="-174708" defTabSz="931774">
              <a:buFont typeface="Courier New" pitchFamily="49" charset="0"/>
              <a:buChar char="o"/>
              <a:defRPr/>
            </a:pPr>
            <a:r>
              <a:rPr lang="en-US" dirty="0" smtClean="0"/>
              <a:t>Reduce Power Bond appropriation by $</a:t>
            </a:r>
            <a:r>
              <a:rPr lang="en-US" dirty="0" err="1" smtClean="0"/>
              <a:t>3.49M</a:t>
            </a:r>
            <a:r>
              <a:rPr lang="en-US" dirty="0" smtClean="0"/>
              <a:t>, from $</a:t>
            </a:r>
            <a:r>
              <a:rPr lang="en-US" dirty="0" err="1" smtClean="0"/>
              <a:t>4.5M</a:t>
            </a:r>
            <a:r>
              <a:rPr lang="en-US" baseline="0" dirty="0" smtClean="0"/>
              <a:t> to </a:t>
            </a:r>
            <a:r>
              <a:rPr lang="en-US" baseline="0" dirty="0" err="1" smtClean="0"/>
              <a:t>1.07M</a:t>
            </a:r>
            <a:endParaRPr lang="en-US" baseline="0" dirty="0" smtClean="0"/>
          </a:p>
          <a:p>
            <a:pPr marL="465887" lvl="3" defTabSz="931774">
              <a:defRPr/>
            </a:pPr>
            <a:endParaRPr lang="en-US" baseline="0" dirty="0" smtClean="0"/>
          </a:p>
          <a:p>
            <a:pPr marL="640594" lvl="3" indent="-174708" defTabSz="931774">
              <a:buFont typeface="Courier New" pitchFamily="49" charset="0"/>
              <a:buChar char="o"/>
              <a:defRPr/>
            </a:pPr>
            <a:r>
              <a:rPr lang="en-US" baseline="0" dirty="0" err="1" smtClean="0"/>
              <a:t>PWP</a:t>
            </a:r>
            <a:r>
              <a:rPr lang="en-US" baseline="0" dirty="0" smtClean="0"/>
              <a:t> spent less in FY 2013 so there is  higher remaining balance &amp; therefore </a:t>
            </a:r>
            <a:r>
              <a:rPr lang="en-US" baseline="0" dirty="0" err="1" smtClean="0"/>
              <a:t>PWP</a:t>
            </a:r>
            <a:r>
              <a:rPr lang="en-US" baseline="0" dirty="0" smtClean="0"/>
              <a:t> needs less $ in FY 2014</a:t>
            </a:r>
          </a:p>
          <a:p>
            <a:pPr marL="0" lvl="2" defTabSz="931774">
              <a:defRPr/>
            </a:pPr>
            <a:endParaRPr lang="en-US" baseline="0" dirty="0" smtClean="0"/>
          </a:p>
          <a:p>
            <a:pPr marL="0" lvl="2" defTabSz="931774">
              <a:defRPr/>
            </a:pPr>
            <a:endParaRPr lang="en-US" baseline="0" dirty="0" smtClean="0"/>
          </a:p>
          <a:p>
            <a:pPr marL="0" lvl="2" defTabSz="931774">
              <a:defRPr/>
            </a:pPr>
            <a:endParaRPr lang="en-US" baseline="0" dirty="0" smtClean="0"/>
          </a:p>
          <a:p>
            <a:pPr marL="0" lvl="2" defTabSz="931774">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15</a:t>
            </a:fld>
            <a:endParaRPr lang="en-US"/>
          </a:p>
        </p:txBody>
      </p:sp>
    </p:spTree>
    <p:extLst>
      <p:ext uri="{BB962C8B-B14F-4D97-AF65-F5344CB8AC3E}">
        <p14:creationId xmlns:p14="http://schemas.microsoft.com/office/powerpoint/2010/main" val="416316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itchFamily="34" charset="0"/>
              </a:rPr>
              <a:t>Largest proposed expenditures by category are:</a:t>
            </a:r>
          </a:p>
          <a:p>
            <a:endParaRPr lang="en-US" dirty="0" smtClean="0">
              <a:latin typeface="Arial" pitchFamily="34" charset="0"/>
            </a:endParaRPr>
          </a:p>
          <a:p>
            <a:pPr marL="1164434" lvl="2" indent="-232886">
              <a:buFont typeface="Calibri" pitchFamily="34" charset="0"/>
              <a:buAutoNum type="arabicPeriod"/>
            </a:pPr>
            <a:r>
              <a:rPr lang="en-US" dirty="0" smtClean="0">
                <a:latin typeface="Arial" pitchFamily="34" charset="0"/>
              </a:rPr>
              <a:t>Electric System - $32.6M</a:t>
            </a:r>
          </a:p>
          <a:p>
            <a:pPr marL="1164434" lvl="2" indent="-232886">
              <a:buFont typeface="Calibri" pitchFamily="34" charset="0"/>
              <a:buAutoNum type="arabicPeriod"/>
            </a:pPr>
            <a:endParaRPr lang="en-US" dirty="0" smtClean="0">
              <a:latin typeface="Arial" pitchFamily="34" charset="0"/>
            </a:endParaRPr>
          </a:p>
          <a:p>
            <a:pPr marL="1164434" lvl="2" indent="-232886">
              <a:buFont typeface="Calibri" pitchFamily="34" charset="0"/>
              <a:buAutoNum type="arabicPeriod"/>
            </a:pPr>
            <a:r>
              <a:rPr lang="en-US" dirty="0" smtClean="0">
                <a:latin typeface="Arial" pitchFamily="34" charset="0"/>
              </a:rPr>
              <a:t>Water System - $15.1M</a:t>
            </a:r>
          </a:p>
          <a:p>
            <a:pPr marL="1164434" lvl="2" indent="-232886">
              <a:buFont typeface="Calibri" pitchFamily="34" charset="0"/>
              <a:buAutoNum type="arabicPeriod"/>
            </a:pPr>
            <a:endParaRPr lang="en-US" dirty="0" smtClean="0">
              <a:latin typeface="Arial" pitchFamily="34" charset="0"/>
            </a:endParaRPr>
          </a:p>
          <a:p>
            <a:pPr marL="1164434" lvl="2" indent="-232886">
              <a:buFont typeface="Calibri" pitchFamily="34" charset="0"/>
              <a:buAutoNum type="arabicPeriod"/>
            </a:pPr>
            <a:r>
              <a:rPr lang="en-US" dirty="0" smtClean="0">
                <a:latin typeface="Arial" pitchFamily="34" charset="0"/>
              </a:rPr>
              <a:t>Rose Bowl – $10.1M</a:t>
            </a:r>
          </a:p>
          <a:p>
            <a:pPr marL="1164434" lvl="2" indent="-232886">
              <a:buFont typeface="Calibri" pitchFamily="34" charset="0"/>
              <a:buAutoNum type="arabicPeriod"/>
            </a:pPr>
            <a:endParaRPr lang="en-US" dirty="0" smtClean="0">
              <a:latin typeface="Arial" pitchFamily="34" charset="0"/>
            </a:endParaRPr>
          </a:p>
          <a:p>
            <a:pPr marL="1164434" lvl="2" indent="-232886">
              <a:buFont typeface="Calibri" pitchFamily="34" charset="0"/>
              <a:buAutoNum type="arabicPeriod"/>
            </a:pPr>
            <a:r>
              <a:rPr lang="en-US" dirty="0" smtClean="0">
                <a:latin typeface="Arial" pitchFamily="34" charset="0"/>
              </a:rPr>
              <a:t>Parks</a:t>
            </a:r>
            <a:r>
              <a:rPr lang="en-US" baseline="0" dirty="0" smtClean="0">
                <a:latin typeface="Arial" pitchFamily="34" charset="0"/>
              </a:rPr>
              <a:t> &amp; Landscaping - $9.6M</a:t>
            </a:r>
            <a:endParaRPr lang="en-US" dirty="0" smtClean="0">
              <a:latin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4</a:t>
            </a:fld>
            <a:endParaRPr lang="en-US" dirty="0"/>
          </a:p>
        </p:txBody>
      </p:sp>
    </p:spTree>
    <p:extLst>
      <p:ext uri="{BB962C8B-B14F-4D97-AF65-F5344CB8AC3E}">
        <p14:creationId xmlns:p14="http://schemas.microsoft.com/office/powerpoint/2010/main" val="3367684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pitchFamily="34" charset="0"/>
              </a:rPr>
              <a:t>Largest proposed expenditures by fund are:  (note – this slide highlights the top 9 funding sources)</a:t>
            </a:r>
          </a:p>
          <a:p>
            <a:endParaRPr lang="en-US" dirty="0" smtClean="0">
              <a:latin typeface="Arial" pitchFamily="34" charset="0"/>
            </a:endParaRPr>
          </a:p>
          <a:p>
            <a:pPr marL="1164534" lvl="2" indent="-232906">
              <a:buFont typeface="Calibri" pitchFamily="34" charset="0"/>
              <a:buAutoNum type="arabicPeriod"/>
            </a:pPr>
            <a:r>
              <a:rPr lang="en-US" dirty="0" smtClean="0">
                <a:latin typeface="Arial" pitchFamily="34" charset="0"/>
              </a:rPr>
              <a:t>Various Power Funds - $32.6M</a:t>
            </a:r>
          </a:p>
          <a:p>
            <a:pPr marL="1164534" lvl="2" indent="-232906">
              <a:buFont typeface="Calibri" pitchFamily="34" charset="0"/>
              <a:buAutoNum type="arabicPeriod"/>
            </a:pPr>
            <a:endParaRPr lang="en-US" dirty="0" smtClean="0">
              <a:latin typeface="Arial" pitchFamily="34" charset="0"/>
            </a:endParaRPr>
          </a:p>
          <a:p>
            <a:pPr marL="1164534" lvl="2" indent="-232906">
              <a:buFont typeface="Calibri" pitchFamily="34" charset="0"/>
              <a:buAutoNum type="arabicPeriod"/>
            </a:pPr>
            <a:r>
              <a:rPr lang="en-US" dirty="0" smtClean="0">
                <a:latin typeface="Arial" pitchFamily="34" charset="0"/>
              </a:rPr>
              <a:t>Various Water Funds - $</a:t>
            </a:r>
            <a:r>
              <a:rPr lang="en-US" dirty="0" err="1" smtClean="0">
                <a:latin typeface="Arial" pitchFamily="34" charset="0"/>
              </a:rPr>
              <a:t>14.6M</a:t>
            </a:r>
            <a:endParaRPr lang="en-US" dirty="0" smtClean="0">
              <a:latin typeface="Arial" pitchFamily="34" charset="0"/>
            </a:endParaRPr>
          </a:p>
          <a:p>
            <a:pPr marL="1164534" lvl="2" indent="-232906">
              <a:buFont typeface="Calibri" pitchFamily="34" charset="0"/>
              <a:buAutoNum type="arabicPeriod"/>
            </a:pPr>
            <a:endParaRPr lang="en-US" dirty="0" smtClean="0">
              <a:latin typeface="Arial" pitchFamily="34" charset="0"/>
            </a:endParaRPr>
          </a:p>
          <a:p>
            <a:pPr marL="1164534" lvl="2" indent="-232906">
              <a:buFont typeface="Calibri" pitchFamily="34" charset="0"/>
              <a:buAutoNum type="arabicPeriod"/>
            </a:pPr>
            <a:r>
              <a:rPr lang="en-US" dirty="0" smtClean="0">
                <a:latin typeface="Arial" pitchFamily="34" charset="0"/>
              </a:rPr>
              <a:t>State/Federal</a:t>
            </a:r>
            <a:r>
              <a:rPr lang="en-US" baseline="0" dirty="0" smtClean="0">
                <a:latin typeface="Arial" pitchFamily="34" charset="0"/>
              </a:rPr>
              <a:t> Grants - $</a:t>
            </a:r>
            <a:r>
              <a:rPr lang="en-US" baseline="0" dirty="0" err="1" smtClean="0">
                <a:latin typeface="Arial" pitchFamily="34" charset="0"/>
              </a:rPr>
              <a:t>10.3M</a:t>
            </a:r>
            <a:endParaRPr lang="en-US" baseline="0" dirty="0" smtClean="0">
              <a:latin typeface="Arial" pitchFamily="34" charset="0"/>
            </a:endParaRPr>
          </a:p>
          <a:p>
            <a:pPr marL="1164534" lvl="2" indent="-232906">
              <a:buFont typeface="Calibri" pitchFamily="34" charset="0"/>
              <a:buAutoNum type="arabicPeriod"/>
            </a:pPr>
            <a:endParaRPr lang="en-US" baseline="0" dirty="0" smtClean="0">
              <a:latin typeface="Arial" pitchFamily="34" charset="0"/>
            </a:endParaRPr>
          </a:p>
          <a:p>
            <a:pPr marL="1164534" lvl="2" indent="-232906">
              <a:buFont typeface="Calibri" pitchFamily="34" charset="0"/>
              <a:buAutoNum type="arabicPeriod"/>
            </a:pPr>
            <a:r>
              <a:rPr lang="en-US" baseline="0" dirty="0" smtClean="0">
                <a:latin typeface="Arial" pitchFamily="34" charset="0"/>
              </a:rPr>
              <a:t>Rose Bowl Fund - $</a:t>
            </a:r>
            <a:r>
              <a:rPr lang="en-US" baseline="0" dirty="0" err="1" smtClean="0">
                <a:latin typeface="Arial" pitchFamily="34" charset="0"/>
              </a:rPr>
              <a:t>9.6M</a:t>
            </a:r>
            <a:endParaRPr lang="en-US" dirty="0" smtClean="0">
              <a:latin typeface="Arial" pitchFamily="34" charset="0"/>
            </a:endParaRPr>
          </a:p>
        </p:txBody>
      </p:sp>
      <p:sp>
        <p:nvSpPr>
          <p:cNvPr id="4" name="Slide Number Placeholder 3"/>
          <p:cNvSpPr>
            <a:spLocks noGrp="1"/>
          </p:cNvSpPr>
          <p:nvPr>
            <p:ph type="sldNum" sz="quarter" idx="10"/>
          </p:nvPr>
        </p:nvSpPr>
        <p:spPr/>
        <p:txBody>
          <a:bodyPr/>
          <a:lstStyle/>
          <a:p>
            <a:fld id="{A6153CEF-2BBD-4819-B9E4-6B2608FE47E0}" type="slidenum">
              <a:rPr lang="en-US" smtClean="0"/>
              <a:pPr/>
              <a:t>5</a:t>
            </a:fld>
            <a:endParaRPr lang="en-US"/>
          </a:p>
        </p:txBody>
      </p:sp>
    </p:spTree>
    <p:extLst>
      <p:ext uri="{BB962C8B-B14F-4D97-AF65-F5344CB8AC3E}">
        <p14:creationId xmlns:p14="http://schemas.microsoft.com/office/powerpoint/2010/main" val="3367684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r>
              <a:rPr lang="en-US" sz="1600" dirty="0">
                <a:latin typeface="Arial" pitchFamily="34" charset="0"/>
              </a:rPr>
              <a:t>The advisory bodies listed reviewed &amp; voted to support the CIP Sections/projects on the dates shown</a:t>
            </a:r>
          </a:p>
        </p:txBody>
      </p:sp>
      <p:sp>
        <p:nvSpPr>
          <p:cNvPr id="18436" name="Slide Number Placeholder 3"/>
          <p:cNvSpPr>
            <a:spLocks noGrp="1"/>
          </p:cNvSpPr>
          <p:nvPr>
            <p:ph type="sldNum" sz="quarter" idx="5"/>
          </p:nvPr>
        </p:nvSpPr>
        <p:spPr>
          <a:noFill/>
        </p:spPr>
        <p:txBody>
          <a:bodyPr/>
          <a:lstStyle>
            <a:lvl1pPr eaLnBrk="0" hangingPunct="0">
              <a:defRPr>
                <a:solidFill>
                  <a:schemeClr val="tx1"/>
                </a:solidFill>
                <a:latin typeface="Arial" pitchFamily="34" charset="0"/>
              </a:defRPr>
            </a:lvl1pPr>
            <a:lvl2pPr marL="756931" indent="-291126" eaLnBrk="0" hangingPunct="0">
              <a:defRPr>
                <a:solidFill>
                  <a:schemeClr val="tx1"/>
                </a:solidFill>
                <a:latin typeface="Arial" pitchFamily="34" charset="0"/>
              </a:defRPr>
            </a:lvl2pPr>
            <a:lvl3pPr marL="1164508" indent="-232901" eaLnBrk="0" hangingPunct="0">
              <a:defRPr>
                <a:solidFill>
                  <a:schemeClr val="tx1"/>
                </a:solidFill>
                <a:latin typeface="Arial" pitchFamily="34" charset="0"/>
              </a:defRPr>
            </a:lvl3pPr>
            <a:lvl4pPr marL="1630311" indent="-232901" eaLnBrk="0" hangingPunct="0">
              <a:defRPr>
                <a:solidFill>
                  <a:schemeClr val="tx1"/>
                </a:solidFill>
                <a:latin typeface="Arial" pitchFamily="34" charset="0"/>
              </a:defRPr>
            </a:lvl4pPr>
            <a:lvl5pPr marL="2096115" indent="-232901" eaLnBrk="0" hangingPunct="0">
              <a:defRPr>
                <a:solidFill>
                  <a:schemeClr val="tx1"/>
                </a:solidFill>
                <a:latin typeface="Arial" pitchFamily="34" charset="0"/>
              </a:defRPr>
            </a:lvl5pPr>
            <a:lvl6pPr marL="2561918" indent="-232901" eaLnBrk="0" fontAlgn="base" hangingPunct="0">
              <a:spcBef>
                <a:spcPct val="0"/>
              </a:spcBef>
              <a:spcAft>
                <a:spcPct val="0"/>
              </a:spcAft>
              <a:defRPr>
                <a:solidFill>
                  <a:schemeClr val="tx1"/>
                </a:solidFill>
                <a:latin typeface="Arial" pitchFamily="34" charset="0"/>
              </a:defRPr>
            </a:lvl6pPr>
            <a:lvl7pPr marL="3027720" indent="-232901" eaLnBrk="0" fontAlgn="base" hangingPunct="0">
              <a:spcBef>
                <a:spcPct val="0"/>
              </a:spcBef>
              <a:spcAft>
                <a:spcPct val="0"/>
              </a:spcAft>
              <a:defRPr>
                <a:solidFill>
                  <a:schemeClr val="tx1"/>
                </a:solidFill>
                <a:latin typeface="Arial" pitchFamily="34" charset="0"/>
              </a:defRPr>
            </a:lvl7pPr>
            <a:lvl8pPr marL="3493524" indent="-232901" eaLnBrk="0" fontAlgn="base" hangingPunct="0">
              <a:spcBef>
                <a:spcPct val="0"/>
              </a:spcBef>
              <a:spcAft>
                <a:spcPct val="0"/>
              </a:spcAft>
              <a:defRPr>
                <a:solidFill>
                  <a:schemeClr val="tx1"/>
                </a:solidFill>
                <a:latin typeface="Arial" pitchFamily="34" charset="0"/>
              </a:defRPr>
            </a:lvl8pPr>
            <a:lvl9pPr marL="3959328" indent="-232901" eaLnBrk="0" fontAlgn="base" hangingPunct="0">
              <a:spcBef>
                <a:spcPct val="0"/>
              </a:spcBef>
              <a:spcAft>
                <a:spcPct val="0"/>
              </a:spcAft>
              <a:defRPr>
                <a:solidFill>
                  <a:schemeClr val="tx1"/>
                </a:solidFill>
                <a:latin typeface="Arial" pitchFamily="34" charset="0"/>
              </a:defRPr>
            </a:lvl9pPr>
          </a:lstStyle>
          <a:p>
            <a:pPr eaLnBrk="1" hangingPunct="1"/>
            <a:fld id="{96452D6E-3521-4C1B-A07E-87A2F14861BB}" type="slidenum">
              <a:rPr lang="en-US" smtClean="0"/>
              <a:pPr eaLnBrk="1" hangingPunct="1"/>
              <a:t>6</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latin typeface="Arial" pitchFamily="34" charset="0"/>
              </a:rPr>
              <a:t>The following  </a:t>
            </a:r>
            <a:r>
              <a:rPr lang="en-US" b="1" dirty="0">
                <a:latin typeface="Arial" pitchFamily="34" charset="0"/>
              </a:rPr>
              <a:t>8 </a:t>
            </a:r>
            <a:r>
              <a:rPr lang="en-US" dirty="0">
                <a:latin typeface="Arial" pitchFamily="34" charset="0"/>
              </a:rPr>
              <a:t>adjustment are recommended to be incorporated into the adopted budget.  These items are additions to or modifications of the printed FY 2014 Recommended CIP budget.</a:t>
            </a:r>
          </a:p>
          <a:p>
            <a:pPr defTabSz="931774">
              <a:defRPr/>
            </a:pPr>
            <a:endParaRPr lang="en-US" dirty="0">
              <a:latin typeface="Arial" pitchFamily="34" charset="0"/>
            </a:endParaRPr>
          </a:p>
          <a:p>
            <a:pPr marL="640594" lvl="1" indent="-174708" defTabSz="931774">
              <a:buFont typeface="Courier New" pitchFamily="49" charset="0"/>
              <a:buChar char="o"/>
              <a:defRPr/>
            </a:pPr>
            <a:endParaRPr lang="en-US" dirty="0" smtClean="0">
              <a:latin typeface="Arial" pitchFamily="34" charset="0"/>
            </a:endParaRPr>
          </a:p>
          <a:p>
            <a:pPr marL="640594" lvl="1" indent="-174708" defTabSz="931774">
              <a:buFont typeface="Courier New" pitchFamily="49" charset="0"/>
              <a:buChar char="o"/>
              <a:defRPr/>
            </a:pPr>
            <a:r>
              <a:rPr lang="en-US" dirty="0" smtClean="0">
                <a:latin typeface="Arial" pitchFamily="34" charset="0"/>
              </a:rPr>
              <a:t>Reduction </a:t>
            </a:r>
            <a:r>
              <a:rPr lang="en-US" dirty="0">
                <a:latin typeface="Arial" pitchFamily="34" charset="0"/>
              </a:rPr>
              <a:t>of Gas Tax Funds by $1.3M, from $1.5M to $200K</a:t>
            </a:r>
          </a:p>
          <a:p>
            <a:pPr defTabSz="931774">
              <a:defRPr/>
            </a:pPr>
            <a:endParaRPr lang="en-US" dirty="0">
              <a:latin typeface="Arial" pitchFamily="34" charset="0"/>
            </a:endParaRPr>
          </a:p>
          <a:p>
            <a:pPr marL="640594" lvl="1" indent="-174708" defTabSz="931774">
              <a:buFont typeface="Courier New" pitchFamily="49" charset="0"/>
              <a:buChar char="o"/>
              <a:defRPr/>
            </a:pPr>
            <a:r>
              <a:rPr lang="en-US" dirty="0">
                <a:latin typeface="Arial" pitchFamily="34" charset="0"/>
              </a:rPr>
              <a:t>Increase of STP Funds by $1.3M, from $0 to $1.3M</a:t>
            </a:r>
          </a:p>
          <a:p>
            <a:pPr marL="465887" lvl="1" defTabSz="931774">
              <a:defRPr/>
            </a:pPr>
            <a:endParaRPr lang="en-US" dirty="0">
              <a:latin typeface="Arial" pitchFamily="34" charset="0"/>
            </a:endParaRPr>
          </a:p>
          <a:p>
            <a:pPr marL="640594" lvl="1" indent="-174708" defTabSz="931774">
              <a:buFont typeface="Courier New" pitchFamily="49" charset="0"/>
              <a:buChar char="o"/>
              <a:defRPr/>
            </a:pPr>
            <a:r>
              <a:rPr lang="en-US" dirty="0" smtClean="0">
                <a:latin typeface="Arial" pitchFamily="34" charset="0"/>
              </a:rPr>
              <a:t>Includes some wide streets, so mileage is</a:t>
            </a:r>
            <a:r>
              <a:rPr lang="en-US" baseline="0" dirty="0" smtClean="0">
                <a:latin typeface="Arial" pitchFamily="34" charset="0"/>
              </a:rPr>
              <a:t> down:</a:t>
            </a:r>
          </a:p>
          <a:p>
            <a:pPr marL="1097794" lvl="2" indent="-174708" defTabSz="931774">
              <a:buFont typeface="Courier New" pitchFamily="49" charset="0"/>
              <a:buChar char="o"/>
              <a:defRPr/>
            </a:pPr>
            <a:r>
              <a:rPr lang="en-US" dirty="0" smtClean="0"/>
              <a:t>Marengo Ave – Green St to Los Robles Ave</a:t>
            </a:r>
          </a:p>
          <a:p>
            <a:pPr marL="1097794" lvl="2" indent="-174708" defTabSz="931774">
              <a:buFont typeface="Courier New" pitchFamily="49" charset="0"/>
              <a:buChar char="o"/>
              <a:defRPr/>
            </a:pPr>
            <a:r>
              <a:rPr lang="en-US" dirty="0" smtClean="0"/>
              <a:t>State St – Railroad St to East City Line</a:t>
            </a:r>
          </a:p>
          <a:p>
            <a:pPr marL="1097794" lvl="2" indent="-174708" defTabSz="931774">
              <a:buFont typeface="Courier New" pitchFamily="49" charset="0"/>
              <a:buChar char="o"/>
              <a:defRPr/>
            </a:pPr>
            <a:r>
              <a:rPr lang="en-US" dirty="0" smtClean="0"/>
              <a:t>California Blvd – Grand Ave to Orange Grove Blvd</a:t>
            </a:r>
          </a:p>
          <a:p>
            <a:pPr marL="1097794" lvl="2" indent="-174708" defTabSz="931774">
              <a:buFont typeface="Courier New" pitchFamily="49" charset="0"/>
              <a:buChar char="o"/>
              <a:defRPr/>
            </a:pPr>
            <a:r>
              <a:rPr lang="en-US" dirty="0" smtClean="0"/>
              <a:t>California Blvd – 415’ west of Fair Oaks Ave to Raymond Ave</a:t>
            </a:r>
          </a:p>
          <a:p>
            <a:pPr marL="1097794" lvl="2" indent="-174708" defTabSz="931774">
              <a:buFont typeface="Courier New" pitchFamily="49" charset="0"/>
              <a:buChar char="o"/>
              <a:defRPr/>
            </a:pPr>
            <a:r>
              <a:rPr lang="en-US" dirty="0" smtClean="0"/>
              <a:t>California Blvd – Hill Ave to East City Line </a:t>
            </a:r>
          </a:p>
          <a:p>
            <a:pPr marL="1097794" lvl="2" indent="-174708" defTabSz="931774">
              <a:buFont typeface="Courier New" pitchFamily="49" charset="0"/>
              <a:buChar char="o"/>
              <a:defRPr/>
            </a:pPr>
            <a:r>
              <a:rPr lang="en-US" dirty="0" smtClean="0"/>
              <a:t>New York Drive – Bridge to Sierra Madre Blvd</a:t>
            </a:r>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8</a:t>
            </a:fld>
            <a:endParaRPr lang="en-US"/>
          </a:p>
        </p:txBody>
      </p:sp>
    </p:spTree>
    <p:extLst>
      <p:ext uri="{BB962C8B-B14F-4D97-AF65-F5344CB8AC3E}">
        <p14:creationId xmlns:p14="http://schemas.microsoft.com/office/powerpoint/2010/main" val="440145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1" indent="-174708">
              <a:buFont typeface="Courier New" pitchFamily="49" charset="0"/>
              <a:buChar char="o"/>
            </a:pPr>
            <a:r>
              <a:rPr lang="en-US" dirty="0" smtClean="0"/>
              <a:t>This project was not in</a:t>
            </a:r>
            <a:r>
              <a:rPr lang="en-US" baseline="0" dirty="0" smtClean="0"/>
              <a:t> the Recommended FY 2014 CIP budget.  At the time the Recommended document was printed, staff did not anticipate moving forward with the installation of new play equipment at former Linda Vista School.</a:t>
            </a:r>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9</a:t>
            </a:fld>
            <a:endParaRPr lang="en-US"/>
          </a:p>
        </p:txBody>
      </p:sp>
    </p:spTree>
    <p:extLst>
      <p:ext uri="{BB962C8B-B14F-4D97-AF65-F5344CB8AC3E}">
        <p14:creationId xmlns:p14="http://schemas.microsoft.com/office/powerpoint/2010/main" val="438908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1" indent="-174708">
              <a:buFont typeface="Courier New" pitchFamily="49" charset="0"/>
              <a:buChar char="o"/>
            </a:pPr>
            <a:r>
              <a:rPr lang="en-US" dirty="0" smtClean="0"/>
              <a:t>Reduction</a:t>
            </a:r>
            <a:r>
              <a:rPr lang="en-US" baseline="0" dirty="0" smtClean="0"/>
              <a:t> of Residential Impact Fee appropriations by $50,000, from $150,000 to $100,000</a:t>
            </a:r>
          </a:p>
          <a:p>
            <a:pPr marL="640594" lvl="1" indent="-174708">
              <a:buFont typeface="Courier New" pitchFamily="49" charset="0"/>
              <a:buChar char="o"/>
            </a:pPr>
            <a:endParaRPr lang="en-US" baseline="0" dirty="0" smtClean="0"/>
          </a:p>
          <a:p>
            <a:pPr marL="640594" lvl="1" indent="-174708">
              <a:buFont typeface="Courier New" pitchFamily="49" charset="0"/>
              <a:buChar char="o"/>
            </a:pPr>
            <a:r>
              <a:rPr lang="en-US" baseline="0" dirty="0" smtClean="0"/>
              <a:t>Based on experience gained through renovating Brenner Park, staff has re-evaluated the anticipated expenses at Washington Park &amp; lowered cost estimate accordingly.  </a:t>
            </a:r>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10</a:t>
            </a:fld>
            <a:endParaRPr lang="en-US"/>
          </a:p>
        </p:txBody>
      </p:sp>
    </p:spTree>
    <p:extLst>
      <p:ext uri="{BB962C8B-B14F-4D97-AF65-F5344CB8AC3E}">
        <p14:creationId xmlns:p14="http://schemas.microsoft.com/office/powerpoint/2010/main" val="1798197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3" indent="-174708" defTabSz="931774">
              <a:buFont typeface="Courier New" pitchFamily="49" charset="0"/>
              <a:buChar char="o"/>
              <a:defRPr/>
            </a:pPr>
            <a:r>
              <a:rPr lang="en-US" dirty="0" smtClean="0"/>
              <a:t>Increase total project cost by $400,000, from $</a:t>
            </a:r>
            <a:r>
              <a:rPr lang="en-US" dirty="0" err="1" smtClean="0"/>
              <a:t>5.8M</a:t>
            </a:r>
            <a:r>
              <a:rPr lang="en-US" baseline="0" dirty="0" smtClean="0"/>
              <a:t> to $</a:t>
            </a:r>
            <a:r>
              <a:rPr lang="en-US" baseline="0" dirty="0" err="1" smtClean="0"/>
              <a:t>6.2M</a:t>
            </a:r>
            <a:endParaRPr lang="en-US" dirty="0" smtClean="0"/>
          </a:p>
          <a:p>
            <a:pPr marL="640594" lvl="1" indent="-174708">
              <a:buFont typeface="Courier New" pitchFamily="49" charset="0"/>
              <a:buChar char="o"/>
            </a:pPr>
            <a:endParaRPr lang="en-US" baseline="0" dirty="0" smtClean="0"/>
          </a:p>
          <a:p>
            <a:pPr marL="640594" lvl="1" indent="-174708">
              <a:buFont typeface="Courier New" pitchFamily="49" charset="0"/>
              <a:buChar char="o"/>
            </a:pPr>
            <a:r>
              <a:rPr lang="en-US" baseline="0" dirty="0" smtClean="0"/>
              <a:t>Work at La </a:t>
            </a:r>
            <a:r>
              <a:rPr lang="en-US" baseline="0" dirty="0" err="1" smtClean="0"/>
              <a:t>Pintoresca</a:t>
            </a:r>
            <a:r>
              <a:rPr lang="en-US" baseline="0" dirty="0" smtClean="0"/>
              <a:t> is anticipated to begin in FY 2015 depending on available funding and work schedule.</a:t>
            </a:r>
          </a:p>
          <a:p>
            <a:pPr marL="640594" lvl="1" indent="-174708">
              <a:buFont typeface="Courier New" pitchFamily="49" charset="0"/>
              <a:buChar char="o"/>
            </a:pPr>
            <a:endParaRPr lang="en-US" baseline="0" dirty="0" smtClean="0"/>
          </a:p>
          <a:p>
            <a:pPr marL="640594" lvl="1" indent="-174708">
              <a:buFont typeface="Courier New" pitchFamily="49" charset="0"/>
              <a:buChar char="o"/>
            </a:pPr>
            <a:r>
              <a:rPr lang="en-US" baseline="0" dirty="0" smtClean="0"/>
              <a:t>In interim, existing restrooms have been renovated </a:t>
            </a:r>
            <a:endParaRPr lang="en-US" dirty="0" smtClean="0"/>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11</a:t>
            </a:fld>
            <a:endParaRPr lang="en-US"/>
          </a:p>
        </p:txBody>
      </p:sp>
    </p:spTree>
    <p:extLst>
      <p:ext uri="{BB962C8B-B14F-4D97-AF65-F5344CB8AC3E}">
        <p14:creationId xmlns:p14="http://schemas.microsoft.com/office/powerpoint/2010/main" val="3071280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North Marengo Bicycle Boulevard </a:t>
            </a:r>
          </a:p>
          <a:p>
            <a:pPr marL="640594" lvl="1" indent="-174708">
              <a:buFont typeface="Courier New" pitchFamily="49" charset="0"/>
              <a:buChar char="o"/>
            </a:pPr>
            <a:r>
              <a:rPr lang="en-US" dirty="0" smtClean="0"/>
              <a:t>This grant funded project was </a:t>
            </a:r>
            <a:r>
              <a:rPr lang="en-US" u="sng" dirty="0" smtClean="0"/>
              <a:t>completed</a:t>
            </a:r>
            <a:r>
              <a:rPr lang="en-US" dirty="0" smtClean="0"/>
              <a:t> under budget so scope has been expanded to include new stretch</a:t>
            </a:r>
            <a:r>
              <a:rPr lang="en-US" baseline="0" dirty="0" smtClean="0"/>
              <a:t> of Marengo Ave</a:t>
            </a:r>
          </a:p>
          <a:p>
            <a:pPr marL="465887" lvl="1"/>
            <a:endParaRPr lang="en-US" baseline="0" dirty="0" smtClean="0"/>
          </a:p>
          <a:p>
            <a:pPr marL="640594" lvl="1" indent="-174708">
              <a:buFont typeface="Courier New" pitchFamily="49" charset="0"/>
              <a:buChar char="o"/>
            </a:pPr>
            <a:r>
              <a:rPr lang="en-US" baseline="0" dirty="0" smtClean="0"/>
              <a:t>Since staff originally thought project would be completed in FY 2013, it was removed from Recommended FY 2014 CIP </a:t>
            </a:r>
          </a:p>
          <a:p>
            <a:pPr marL="640594" lvl="1" indent="-174708">
              <a:buFont typeface="Courier New" pitchFamily="49" charset="0"/>
              <a:buChar char="o"/>
            </a:pPr>
            <a:endParaRPr lang="en-US" baseline="0" dirty="0" smtClean="0"/>
          </a:p>
          <a:p>
            <a:pPr marL="640594" lvl="1" indent="-174708">
              <a:buFont typeface="Courier New" pitchFamily="49" charset="0"/>
              <a:buChar char="o"/>
            </a:pPr>
            <a:r>
              <a:rPr lang="en-US" baseline="0" dirty="0" smtClean="0"/>
              <a:t>No additional funding is needed </a:t>
            </a:r>
            <a:endParaRPr lang="en-US" dirty="0" smtClean="0"/>
          </a:p>
          <a:p>
            <a:endParaRPr lang="en-US" dirty="0"/>
          </a:p>
        </p:txBody>
      </p:sp>
      <p:sp>
        <p:nvSpPr>
          <p:cNvPr id="4" name="Slide Number Placeholder 3"/>
          <p:cNvSpPr>
            <a:spLocks noGrp="1"/>
          </p:cNvSpPr>
          <p:nvPr>
            <p:ph type="sldNum" sz="quarter" idx="10"/>
          </p:nvPr>
        </p:nvSpPr>
        <p:spPr/>
        <p:txBody>
          <a:bodyPr/>
          <a:lstStyle/>
          <a:p>
            <a:fld id="{A6153CEF-2BBD-4819-B9E4-6B2608FE47E0}" type="slidenum">
              <a:rPr lang="en-US" smtClean="0"/>
              <a:pPr/>
              <a:t>12</a:t>
            </a:fld>
            <a:endParaRPr lang="en-US"/>
          </a:p>
        </p:txBody>
      </p:sp>
    </p:spTree>
    <p:extLst>
      <p:ext uri="{BB962C8B-B14F-4D97-AF65-F5344CB8AC3E}">
        <p14:creationId xmlns:p14="http://schemas.microsoft.com/office/powerpoint/2010/main" val="10587442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176" name="Picture 32" descr="Powerpoint_Template_Cover_11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extLst>
            <a:ext uri="{909E8E84-426E-40DD-AFC4-6F175D3DCCD1}">
              <a14:hiddenFill xmlns:a14="http://schemas.microsoft.com/office/drawing/2010/main">
                <a:solidFill>
                  <a:srgbClr val="FFFFFF"/>
                </a:solidFill>
              </a14:hiddenFill>
            </a:ext>
          </a:extLst>
        </p:spPr>
      </p:pic>
      <p:sp>
        <p:nvSpPr>
          <p:cNvPr id="6147" name="Rectangle 3"/>
          <p:cNvSpPr>
            <a:spLocks noGrp="1" noChangeArrowheads="1"/>
          </p:cNvSpPr>
          <p:nvPr>
            <p:ph type="ctrTitle"/>
          </p:nvPr>
        </p:nvSpPr>
        <p:spPr>
          <a:xfrm>
            <a:off x="0" y="2416175"/>
            <a:ext cx="9144000" cy="1470025"/>
          </a:xfrm>
        </p:spPr>
        <p:txBody>
          <a:bodyPr anchor="t" anchorCtr="1"/>
          <a:lstStyle>
            <a:lvl1pPr algn="ctr">
              <a:defRPr>
                <a:solidFill>
                  <a:srgbClr val="003767"/>
                </a:solidFill>
              </a:defRPr>
            </a:lvl1pPr>
          </a:lstStyle>
          <a:p>
            <a:pPr lvl="0"/>
            <a:r>
              <a:rPr lang="en-US" noProof="0" smtClean="0"/>
              <a:t>Click to edit title </a:t>
            </a:r>
          </a:p>
        </p:txBody>
      </p:sp>
      <p:sp>
        <p:nvSpPr>
          <p:cNvPr id="6149" name="Rectangle 5"/>
          <p:cNvSpPr>
            <a:spLocks noGrp="1" noChangeArrowheads="1"/>
          </p:cNvSpPr>
          <p:nvPr>
            <p:ph type="subTitle" idx="1"/>
          </p:nvPr>
        </p:nvSpPr>
        <p:spPr>
          <a:xfrm>
            <a:off x="0" y="4114800"/>
            <a:ext cx="9144000" cy="1752600"/>
          </a:xfrm>
        </p:spPr>
        <p:txBody>
          <a:bodyPr anchorCtr="1"/>
          <a:lstStyle>
            <a:lvl1pPr marL="0" indent="0" algn="ctr">
              <a:buFontTx/>
              <a:buNone/>
              <a:defRPr>
                <a:solidFill>
                  <a:srgbClr val="D3A464"/>
                </a:solidFill>
              </a:defRPr>
            </a:lvl1pPr>
          </a:lstStyle>
          <a:p>
            <a:pPr lvl="0"/>
            <a:r>
              <a:rPr lang="en-US" noProof="0" smtClean="0"/>
              <a:t>Click to edit Master subtitle</a:t>
            </a:r>
          </a:p>
        </p:txBody>
      </p:sp>
      <p:sp>
        <p:nvSpPr>
          <p:cNvPr id="6161" name="Rectangle 17"/>
          <p:cNvSpPr>
            <a:spLocks noChangeArrowheads="1"/>
          </p:cNvSpPr>
          <p:nvPr/>
        </p:nvSpPr>
        <p:spPr bwMode="auto">
          <a:xfrm>
            <a:off x="227013" y="1260475"/>
            <a:ext cx="86233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2000" dirty="0" smtClean="0">
                <a:solidFill>
                  <a:srgbClr val="B5C3D4"/>
                </a:solidFill>
                <a:latin typeface="Futura Md BT" pitchFamily="34" charset="0"/>
              </a:rPr>
              <a:t>Department of Public Works</a:t>
            </a:r>
            <a:endParaRPr lang="en-US" sz="2000" dirty="0">
              <a:solidFill>
                <a:srgbClr val="B5C3D4"/>
              </a:solidFill>
              <a:latin typeface="Futura Md BT"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2D936F2-63F5-489D-9153-55C1050280A9}" type="slidenum">
              <a:rPr lang="en-US"/>
              <a:pPr/>
              <a:t>‹#›</a:t>
            </a:fld>
            <a:endParaRPr lang="en-US"/>
          </a:p>
        </p:txBody>
      </p:sp>
    </p:spTree>
    <p:extLst>
      <p:ext uri="{BB962C8B-B14F-4D97-AF65-F5344CB8AC3E}">
        <p14:creationId xmlns:p14="http://schemas.microsoft.com/office/powerpoint/2010/main" val="1789932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0"/>
            <a:ext cx="21145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0"/>
            <a:ext cx="61912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0BF78B02-1469-444F-ACAD-70153C452E3C}" type="slidenum">
              <a:rPr lang="en-US"/>
              <a:pPr/>
              <a:t>‹#›</a:t>
            </a:fld>
            <a:endParaRPr lang="en-US"/>
          </a:p>
        </p:txBody>
      </p:sp>
    </p:spTree>
    <p:extLst>
      <p:ext uri="{BB962C8B-B14F-4D97-AF65-F5344CB8AC3E}">
        <p14:creationId xmlns:p14="http://schemas.microsoft.com/office/powerpoint/2010/main" val="276382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BE62DFF4-8803-49A8-9BEF-699B250FA15E}" type="slidenum">
              <a:rPr lang="en-US"/>
              <a:pPr/>
              <a:t>‹#›</a:t>
            </a:fld>
            <a:endParaRPr lang="en-US"/>
          </a:p>
        </p:txBody>
      </p:sp>
    </p:spTree>
    <p:extLst>
      <p:ext uri="{BB962C8B-B14F-4D97-AF65-F5344CB8AC3E}">
        <p14:creationId xmlns:p14="http://schemas.microsoft.com/office/powerpoint/2010/main" val="373240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D6F709A3-5052-44F7-A07D-ED5BF97259DE}" type="slidenum">
              <a:rPr lang="en-US"/>
              <a:pPr/>
              <a:t>‹#›</a:t>
            </a:fld>
            <a:endParaRPr lang="en-US"/>
          </a:p>
        </p:txBody>
      </p:sp>
    </p:spTree>
    <p:extLst>
      <p:ext uri="{BB962C8B-B14F-4D97-AF65-F5344CB8AC3E}">
        <p14:creationId xmlns:p14="http://schemas.microsoft.com/office/powerpoint/2010/main" val="135397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600200"/>
            <a:ext cx="41529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600200"/>
            <a:ext cx="41529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7BBB6733-0A19-416C-A321-E4CAE9629B96}" type="slidenum">
              <a:rPr lang="en-US"/>
              <a:pPr/>
              <a:t>‹#›</a:t>
            </a:fld>
            <a:endParaRPr lang="en-US"/>
          </a:p>
        </p:txBody>
      </p:sp>
    </p:spTree>
    <p:extLst>
      <p:ext uri="{BB962C8B-B14F-4D97-AF65-F5344CB8AC3E}">
        <p14:creationId xmlns:p14="http://schemas.microsoft.com/office/powerpoint/2010/main" val="3625029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A0C59CB0-B305-4781-A805-E00EA2B66C98}" type="slidenum">
              <a:rPr lang="en-US"/>
              <a:pPr/>
              <a:t>‹#›</a:t>
            </a:fld>
            <a:endParaRPr lang="en-US"/>
          </a:p>
        </p:txBody>
      </p:sp>
    </p:spTree>
    <p:extLst>
      <p:ext uri="{BB962C8B-B14F-4D97-AF65-F5344CB8AC3E}">
        <p14:creationId xmlns:p14="http://schemas.microsoft.com/office/powerpoint/2010/main" val="3313460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87C38181-8E45-4A48-A0E8-1757A7BD7E20}" type="slidenum">
              <a:rPr lang="en-US"/>
              <a:pPr/>
              <a:t>‹#›</a:t>
            </a:fld>
            <a:endParaRPr lang="en-US"/>
          </a:p>
        </p:txBody>
      </p:sp>
    </p:spTree>
    <p:extLst>
      <p:ext uri="{BB962C8B-B14F-4D97-AF65-F5344CB8AC3E}">
        <p14:creationId xmlns:p14="http://schemas.microsoft.com/office/powerpoint/2010/main" val="2570303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E214228-FC87-4BBD-966A-2EF9389AAC4F}" type="slidenum">
              <a:rPr lang="en-US"/>
              <a:pPr/>
              <a:t>‹#›</a:t>
            </a:fld>
            <a:endParaRPr lang="en-US"/>
          </a:p>
        </p:txBody>
      </p:sp>
    </p:spTree>
    <p:extLst>
      <p:ext uri="{BB962C8B-B14F-4D97-AF65-F5344CB8AC3E}">
        <p14:creationId xmlns:p14="http://schemas.microsoft.com/office/powerpoint/2010/main" val="3967894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15909E3-ADDB-4A84-97D1-058DA9D3B660}" type="slidenum">
              <a:rPr lang="en-US"/>
              <a:pPr/>
              <a:t>‹#›</a:t>
            </a:fld>
            <a:endParaRPr lang="en-US"/>
          </a:p>
        </p:txBody>
      </p:sp>
    </p:spTree>
    <p:extLst>
      <p:ext uri="{BB962C8B-B14F-4D97-AF65-F5344CB8AC3E}">
        <p14:creationId xmlns:p14="http://schemas.microsoft.com/office/powerpoint/2010/main" val="86491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9D055E1-56AF-4268-96CB-5FCB27AE2A9B}" type="slidenum">
              <a:rPr lang="en-US"/>
              <a:pPr/>
              <a:t>‹#›</a:t>
            </a:fld>
            <a:endParaRPr lang="en-US"/>
          </a:p>
        </p:txBody>
      </p:sp>
    </p:spTree>
    <p:extLst>
      <p:ext uri="{BB962C8B-B14F-4D97-AF65-F5344CB8AC3E}">
        <p14:creationId xmlns:p14="http://schemas.microsoft.com/office/powerpoint/2010/main" val="5845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7" name="Picture 23" descr="Powerpoint_Template_Page2_11SM"/>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logotyp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53200" y="6267450"/>
            <a:ext cx="2322513" cy="288925"/>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12"/>
          <p:cNvSpPr>
            <a:spLocks noGrp="1" noChangeArrowheads="1"/>
          </p:cNvSpPr>
          <p:nvPr>
            <p:ph type="title"/>
          </p:nvPr>
        </p:nvSpPr>
        <p:spPr bwMode="auto">
          <a:xfrm>
            <a:off x="990600" y="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title</a:t>
            </a:r>
          </a:p>
        </p:txBody>
      </p:sp>
      <p:sp>
        <p:nvSpPr>
          <p:cNvPr id="1037" name="Rectangle 13"/>
          <p:cNvSpPr>
            <a:spLocks noGrp="1" noChangeArrowheads="1"/>
          </p:cNvSpPr>
          <p:nvPr>
            <p:ph type="sldNum" sz="quarter" idx="4"/>
          </p:nvPr>
        </p:nvSpPr>
        <p:spPr bwMode="auto">
          <a:xfrm>
            <a:off x="0" y="6400800"/>
            <a:ext cx="9144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Futura Bk BT" pitchFamily="34" charset="0"/>
              </a:defRPr>
            </a:lvl1pPr>
          </a:lstStyle>
          <a:p>
            <a:fld id="{2150A7B6-F078-4B01-B728-2D22E001A92A}" type="slidenum">
              <a:rPr lang="en-US"/>
              <a:pPr/>
              <a:t>‹#›</a:t>
            </a:fld>
            <a:endParaRPr lang="en-US"/>
          </a:p>
        </p:txBody>
      </p:sp>
      <p:sp>
        <p:nvSpPr>
          <p:cNvPr id="1038" name="Rectangle 14"/>
          <p:cNvSpPr>
            <a:spLocks noGrp="1" noChangeArrowheads="1"/>
          </p:cNvSpPr>
          <p:nvPr>
            <p:ph type="body" idx="1"/>
          </p:nvPr>
        </p:nvSpPr>
        <p:spPr bwMode="auto">
          <a:xfrm>
            <a:off x="304800" y="1600200"/>
            <a:ext cx="84582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body copy</a:t>
            </a:r>
          </a:p>
          <a:p>
            <a:pPr lvl="1"/>
            <a:r>
              <a:rPr lang="en-US" smtClean="0"/>
              <a:t>Click to edit bullet 1</a:t>
            </a:r>
          </a:p>
          <a:p>
            <a:pPr lvl="2"/>
            <a:r>
              <a:rPr lang="en-US" smtClean="0"/>
              <a:t>Click to edit bullet 2</a:t>
            </a:r>
          </a:p>
          <a:p>
            <a:pPr lvl="3"/>
            <a:r>
              <a:rPr lang="en-US" smtClean="0"/>
              <a:t>Click to edit bullet 3</a:t>
            </a:r>
          </a:p>
          <a:p>
            <a:pPr lvl="3"/>
            <a:endParaRPr lang="en-US" smtClean="0"/>
          </a:p>
          <a:p>
            <a:pPr lvl="0"/>
            <a:endParaRPr lang="en-US" smtClean="0"/>
          </a:p>
        </p:txBody>
      </p:sp>
      <p:sp>
        <p:nvSpPr>
          <p:cNvPr id="1050" name="Rectangle 26"/>
          <p:cNvSpPr>
            <a:spLocks noChangeArrowheads="1"/>
          </p:cNvSpPr>
          <p:nvPr/>
        </p:nvSpPr>
        <p:spPr bwMode="auto">
          <a:xfrm>
            <a:off x="227013" y="995363"/>
            <a:ext cx="8470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2000" dirty="0" smtClean="0">
                <a:solidFill>
                  <a:srgbClr val="B5C3D4"/>
                </a:solidFill>
                <a:latin typeface="Futura Md BT" pitchFamily="34" charset="0"/>
              </a:rPr>
              <a:t>Department of Public Works</a:t>
            </a:r>
            <a:endParaRPr lang="en-US" sz="2000" dirty="0">
              <a:solidFill>
                <a:srgbClr val="B5C3D4"/>
              </a:solidFill>
              <a:latin typeface="Futura Md BT"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a:solidFill>
            <a:srgbClr val="D3A464"/>
          </a:solidFill>
          <a:latin typeface="+mj-lt"/>
          <a:ea typeface="+mj-ea"/>
          <a:cs typeface="+mj-cs"/>
        </a:defRPr>
      </a:lvl1pPr>
      <a:lvl2pPr algn="l" rtl="0" fontAlgn="base">
        <a:spcBef>
          <a:spcPct val="0"/>
        </a:spcBef>
        <a:spcAft>
          <a:spcPct val="0"/>
        </a:spcAft>
        <a:defRPr sz="4400">
          <a:solidFill>
            <a:srgbClr val="D3A464"/>
          </a:solidFill>
          <a:latin typeface="Futura Md BT" pitchFamily="34" charset="0"/>
          <a:cs typeface="Times New Roman" pitchFamily="18" charset="0"/>
        </a:defRPr>
      </a:lvl2pPr>
      <a:lvl3pPr algn="l" rtl="0" fontAlgn="base">
        <a:spcBef>
          <a:spcPct val="0"/>
        </a:spcBef>
        <a:spcAft>
          <a:spcPct val="0"/>
        </a:spcAft>
        <a:defRPr sz="4400">
          <a:solidFill>
            <a:srgbClr val="D3A464"/>
          </a:solidFill>
          <a:latin typeface="Futura Md BT" pitchFamily="34" charset="0"/>
          <a:cs typeface="Times New Roman" pitchFamily="18" charset="0"/>
        </a:defRPr>
      </a:lvl3pPr>
      <a:lvl4pPr algn="l" rtl="0" fontAlgn="base">
        <a:spcBef>
          <a:spcPct val="0"/>
        </a:spcBef>
        <a:spcAft>
          <a:spcPct val="0"/>
        </a:spcAft>
        <a:defRPr sz="4400">
          <a:solidFill>
            <a:srgbClr val="D3A464"/>
          </a:solidFill>
          <a:latin typeface="Futura Md BT" pitchFamily="34" charset="0"/>
          <a:cs typeface="Times New Roman" pitchFamily="18" charset="0"/>
        </a:defRPr>
      </a:lvl4pPr>
      <a:lvl5pPr algn="l" rtl="0" fontAlgn="base">
        <a:spcBef>
          <a:spcPct val="0"/>
        </a:spcBef>
        <a:spcAft>
          <a:spcPct val="0"/>
        </a:spcAft>
        <a:defRPr sz="4400">
          <a:solidFill>
            <a:srgbClr val="D3A464"/>
          </a:solidFill>
          <a:latin typeface="Futura Md BT" pitchFamily="34" charset="0"/>
          <a:cs typeface="Times New Roman" pitchFamily="18" charset="0"/>
        </a:defRPr>
      </a:lvl5pPr>
      <a:lvl6pPr marL="457200" algn="l" rtl="0" fontAlgn="base">
        <a:spcBef>
          <a:spcPct val="0"/>
        </a:spcBef>
        <a:spcAft>
          <a:spcPct val="0"/>
        </a:spcAft>
        <a:defRPr sz="4400">
          <a:solidFill>
            <a:srgbClr val="D3A464"/>
          </a:solidFill>
          <a:latin typeface="Futura Md BT" pitchFamily="34" charset="0"/>
          <a:cs typeface="Times New Roman" pitchFamily="18" charset="0"/>
        </a:defRPr>
      </a:lvl6pPr>
      <a:lvl7pPr marL="914400" algn="l" rtl="0" fontAlgn="base">
        <a:spcBef>
          <a:spcPct val="0"/>
        </a:spcBef>
        <a:spcAft>
          <a:spcPct val="0"/>
        </a:spcAft>
        <a:defRPr sz="4400">
          <a:solidFill>
            <a:srgbClr val="D3A464"/>
          </a:solidFill>
          <a:latin typeface="Futura Md BT" pitchFamily="34" charset="0"/>
          <a:cs typeface="Times New Roman" pitchFamily="18" charset="0"/>
        </a:defRPr>
      </a:lvl7pPr>
      <a:lvl8pPr marL="1371600" algn="l" rtl="0" fontAlgn="base">
        <a:spcBef>
          <a:spcPct val="0"/>
        </a:spcBef>
        <a:spcAft>
          <a:spcPct val="0"/>
        </a:spcAft>
        <a:defRPr sz="4400">
          <a:solidFill>
            <a:srgbClr val="D3A464"/>
          </a:solidFill>
          <a:latin typeface="Futura Md BT" pitchFamily="34" charset="0"/>
          <a:cs typeface="Times New Roman" pitchFamily="18" charset="0"/>
        </a:defRPr>
      </a:lvl8pPr>
      <a:lvl9pPr marL="1828800" algn="l" rtl="0" fontAlgn="base">
        <a:spcBef>
          <a:spcPct val="0"/>
        </a:spcBef>
        <a:spcAft>
          <a:spcPct val="0"/>
        </a:spcAft>
        <a:defRPr sz="4400">
          <a:solidFill>
            <a:srgbClr val="D3A464"/>
          </a:solidFill>
          <a:latin typeface="Futura Md BT" pitchFamily="34" charset="0"/>
          <a:cs typeface="Times New Roman" pitchFamily="18" charset="0"/>
        </a:defRPr>
      </a:lvl9pPr>
    </p:titleStyle>
    <p:bodyStyle>
      <a:lvl1pPr marL="342900" indent="-342900" algn="l" rtl="0" fontAlgn="base">
        <a:lnSpc>
          <a:spcPct val="95000"/>
        </a:lnSpc>
        <a:spcBef>
          <a:spcPct val="20000"/>
        </a:spcBef>
        <a:spcAft>
          <a:spcPct val="0"/>
        </a:spcAft>
        <a:buClr>
          <a:srgbClr val="D3A464"/>
        </a:buClr>
        <a:buChar char="•"/>
        <a:defRPr sz="3000">
          <a:solidFill>
            <a:srgbClr val="003768"/>
          </a:solidFill>
          <a:latin typeface="+mn-lt"/>
          <a:ea typeface="+mn-ea"/>
          <a:cs typeface="+mn-cs"/>
        </a:defRPr>
      </a:lvl1pPr>
      <a:lvl2pPr marL="742950" indent="-285750" algn="l" rtl="0" fontAlgn="base">
        <a:spcBef>
          <a:spcPct val="20000"/>
        </a:spcBef>
        <a:spcAft>
          <a:spcPct val="0"/>
        </a:spcAft>
        <a:buClr>
          <a:srgbClr val="D3A464"/>
        </a:buClr>
        <a:buFont typeface="Futura Hv BT" pitchFamily="34" charset="0"/>
        <a:buChar char="&gt;"/>
        <a:defRPr sz="2500">
          <a:solidFill>
            <a:srgbClr val="4D6E99"/>
          </a:solidFill>
          <a:latin typeface="+mn-lt"/>
        </a:defRPr>
      </a:lvl2pPr>
      <a:lvl3pPr marL="1143000" indent="-228600" algn="l" rtl="0" fontAlgn="base">
        <a:spcBef>
          <a:spcPct val="20000"/>
        </a:spcBef>
        <a:spcAft>
          <a:spcPct val="0"/>
        </a:spcAft>
        <a:buClr>
          <a:srgbClr val="D3A464"/>
        </a:buClr>
        <a:buFont typeface="Wingdings" pitchFamily="2" charset="2"/>
        <a:buChar char="§"/>
        <a:defRPr sz="2500">
          <a:solidFill>
            <a:srgbClr val="4D6E99"/>
          </a:solidFill>
          <a:latin typeface="+mn-lt"/>
        </a:defRPr>
      </a:lvl3pPr>
      <a:lvl4pPr marL="1600200" indent="-228600" algn="l" rtl="0" fontAlgn="base">
        <a:spcBef>
          <a:spcPct val="20000"/>
        </a:spcBef>
        <a:spcAft>
          <a:spcPct val="0"/>
        </a:spcAft>
        <a:buClr>
          <a:srgbClr val="D3A464"/>
        </a:buClr>
        <a:buFont typeface="Futura Hv BT" pitchFamily="34" charset="0"/>
        <a:buChar char="»"/>
        <a:defRPr sz="2500">
          <a:solidFill>
            <a:srgbClr val="4D6E99"/>
          </a:solidFill>
          <a:latin typeface="+mn-lt"/>
        </a:defRPr>
      </a:lvl4pPr>
      <a:lvl5pPr marL="2057400" indent="-228600" algn="ctr" rtl="0" fontAlgn="base">
        <a:spcBef>
          <a:spcPct val="20000"/>
        </a:spcBef>
        <a:spcAft>
          <a:spcPct val="0"/>
        </a:spcAft>
        <a:buChar char="»"/>
        <a:defRPr sz="2000">
          <a:solidFill>
            <a:srgbClr val="EE962C"/>
          </a:solidFill>
          <a:latin typeface="Futura Bk BT" pitchFamily="34" charset="0"/>
        </a:defRPr>
      </a:lvl5pPr>
      <a:lvl6pPr marL="2514600" indent="-228600" algn="ctr" rtl="0" fontAlgn="base">
        <a:spcBef>
          <a:spcPct val="20000"/>
        </a:spcBef>
        <a:spcAft>
          <a:spcPct val="0"/>
        </a:spcAft>
        <a:buChar char="»"/>
        <a:defRPr sz="2000">
          <a:solidFill>
            <a:srgbClr val="EE962C"/>
          </a:solidFill>
          <a:latin typeface="Futura Bk BT" pitchFamily="34" charset="0"/>
        </a:defRPr>
      </a:lvl6pPr>
      <a:lvl7pPr marL="2971800" indent="-228600" algn="ctr" rtl="0" fontAlgn="base">
        <a:spcBef>
          <a:spcPct val="20000"/>
        </a:spcBef>
        <a:spcAft>
          <a:spcPct val="0"/>
        </a:spcAft>
        <a:buChar char="»"/>
        <a:defRPr sz="2000">
          <a:solidFill>
            <a:srgbClr val="EE962C"/>
          </a:solidFill>
          <a:latin typeface="Futura Bk BT" pitchFamily="34" charset="0"/>
        </a:defRPr>
      </a:lvl7pPr>
      <a:lvl8pPr marL="3429000" indent="-228600" algn="ctr" rtl="0" fontAlgn="base">
        <a:spcBef>
          <a:spcPct val="20000"/>
        </a:spcBef>
        <a:spcAft>
          <a:spcPct val="0"/>
        </a:spcAft>
        <a:buChar char="»"/>
        <a:defRPr sz="2000">
          <a:solidFill>
            <a:srgbClr val="EE962C"/>
          </a:solidFill>
          <a:latin typeface="Futura Bk BT" pitchFamily="34" charset="0"/>
        </a:defRPr>
      </a:lvl8pPr>
      <a:lvl9pPr marL="3886200" indent="-228600" algn="ctr" rtl="0" fontAlgn="base">
        <a:spcBef>
          <a:spcPct val="20000"/>
        </a:spcBef>
        <a:spcAft>
          <a:spcPct val="0"/>
        </a:spcAft>
        <a:buChar char="»"/>
        <a:defRPr sz="2000">
          <a:solidFill>
            <a:srgbClr val="EE962C"/>
          </a:solidFill>
          <a:latin typeface="Futura Bk BT"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r>
              <a:rPr lang="en-US" sz="4000" dirty="0" smtClean="0"/>
              <a:t>FY 2014 to 2018 Capital Improvement Program(CIP) Budget—Adoption </a:t>
            </a:r>
            <a:endParaRPr lang="en-US" sz="4000" dirty="0"/>
          </a:p>
        </p:txBody>
      </p:sp>
      <p:sp>
        <p:nvSpPr>
          <p:cNvPr id="58371" name="Rectangle 3"/>
          <p:cNvSpPr>
            <a:spLocks noGrp="1" noChangeArrowheads="1"/>
          </p:cNvSpPr>
          <p:nvPr>
            <p:ph type="subTitle" idx="1"/>
          </p:nvPr>
        </p:nvSpPr>
        <p:spPr>
          <a:xfrm>
            <a:off x="0" y="4114800"/>
            <a:ext cx="9144000" cy="1295400"/>
          </a:xfrm>
        </p:spPr>
        <p:txBody>
          <a:bodyPr anchor="b"/>
          <a:lstStyle/>
          <a:p>
            <a:endParaRPr lang="en-US" dirty="0" smtClean="0"/>
          </a:p>
          <a:p>
            <a:r>
              <a:rPr lang="en-US" dirty="0" smtClean="0"/>
              <a:t>May 20,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3"/>
            </a:pPr>
            <a:r>
              <a:rPr lang="en-US" dirty="0" smtClean="0"/>
              <a:t>Citywide Sports Fields Improvements</a:t>
            </a:r>
          </a:p>
          <a:p>
            <a:pPr lvl="2"/>
            <a:r>
              <a:rPr lang="en-US" dirty="0"/>
              <a:t>Parks &amp; Landscaping </a:t>
            </a:r>
            <a:r>
              <a:rPr lang="en-US" dirty="0" smtClean="0"/>
              <a:t>Section, page 9.5</a:t>
            </a:r>
            <a:endParaRPr lang="en-US" dirty="0"/>
          </a:p>
          <a:p>
            <a:pPr lvl="1"/>
            <a:r>
              <a:rPr lang="en-US" dirty="0" smtClean="0"/>
              <a:t>Adjustment</a:t>
            </a:r>
          </a:p>
          <a:p>
            <a:pPr lvl="2"/>
            <a:r>
              <a:rPr lang="en-US" dirty="0" smtClean="0"/>
              <a:t>Reduce Residential Impact Fee appropriations by $</a:t>
            </a:r>
            <a:r>
              <a:rPr lang="en-US" dirty="0" err="1" smtClean="0"/>
              <a:t>50K</a:t>
            </a:r>
            <a:endParaRPr lang="en-US" dirty="0" smtClean="0"/>
          </a:p>
          <a:p>
            <a:pPr lvl="1"/>
            <a:r>
              <a:rPr lang="en-US" dirty="0" smtClean="0"/>
              <a:t>Description/impact</a:t>
            </a:r>
          </a:p>
          <a:p>
            <a:pPr lvl="2"/>
            <a:r>
              <a:rPr lang="en-US" dirty="0" smtClean="0"/>
              <a:t>Cost of renovating Washington Park softball field less than anticipated</a:t>
            </a:r>
          </a:p>
          <a:p>
            <a:pPr marL="914400" lvl="2" indent="0">
              <a:buNone/>
            </a:pPr>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10</a:t>
            </a:fld>
            <a:endParaRPr lang="en-US"/>
          </a:p>
        </p:txBody>
      </p:sp>
    </p:spTree>
    <p:extLst>
      <p:ext uri="{BB962C8B-B14F-4D97-AF65-F5344CB8AC3E}">
        <p14:creationId xmlns:p14="http://schemas.microsoft.com/office/powerpoint/2010/main" val="53965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Restroom </a:t>
            </a:r>
            <a:r>
              <a:rPr lang="en-US" dirty="0" err="1"/>
              <a:t>Bldgs</a:t>
            </a:r>
            <a:r>
              <a:rPr lang="en-US" dirty="0"/>
              <a:t> (Replace or </a:t>
            </a:r>
            <a:r>
              <a:rPr lang="en-US" dirty="0" smtClean="0"/>
              <a:t>Construct) Various Parks</a:t>
            </a:r>
            <a:endParaRPr lang="en-US" dirty="0"/>
          </a:p>
          <a:p>
            <a:pPr lvl="2"/>
            <a:r>
              <a:rPr lang="en-US" dirty="0"/>
              <a:t>Parks &amp; </a:t>
            </a:r>
            <a:r>
              <a:rPr lang="en-US" dirty="0" smtClean="0"/>
              <a:t>Landscaping Section, page 9.3</a:t>
            </a:r>
          </a:p>
          <a:p>
            <a:pPr lvl="1"/>
            <a:r>
              <a:rPr lang="en-US" dirty="0" smtClean="0"/>
              <a:t>Adjustment</a:t>
            </a:r>
          </a:p>
          <a:p>
            <a:pPr lvl="2"/>
            <a:r>
              <a:rPr lang="en-US" dirty="0" smtClean="0"/>
              <a:t>Increase total project cost by $400,000</a:t>
            </a:r>
          </a:p>
          <a:p>
            <a:pPr lvl="1"/>
            <a:r>
              <a:rPr lang="en-US" dirty="0" smtClean="0"/>
              <a:t>Description/impact</a:t>
            </a:r>
          </a:p>
          <a:p>
            <a:pPr lvl="2"/>
            <a:r>
              <a:rPr lang="en-US" dirty="0" smtClean="0"/>
              <a:t>Expand scope to include replacement of La </a:t>
            </a:r>
            <a:r>
              <a:rPr lang="en-US" dirty="0" err="1" smtClean="0"/>
              <a:t>Pintoresca</a:t>
            </a:r>
            <a:r>
              <a:rPr lang="en-US" dirty="0" smtClean="0"/>
              <a:t> Park restroom in future year  </a:t>
            </a:r>
          </a:p>
          <a:p>
            <a:pPr lvl="2"/>
            <a:endParaRPr lang="en-US" dirty="0"/>
          </a:p>
          <a:p>
            <a:pPr lvl="2"/>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11</a:t>
            </a:fld>
            <a:endParaRPr lang="en-US"/>
          </a:p>
        </p:txBody>
      </p:sp>
    </p:spTree>
    <p:extLst>
      <p:ext uri="{BB962C8B-B14F-4D97-AF65-F5344CB8AC3E}">
        <p14:creationId xmlns:p14="http://schemas.microsoft.com/office/powerpoint/2010/main" val="1978703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5"/>
            </a:pPr>
            <a:r>
              <a:rPr lang="en-US" dirty="0"/>
              <a:t>North Marengo Bicycle </a:t>
            </a:r>
            <a:r>
              <a:rPr lang="en-US" dirty="0" smtClean="0"/>
              <a:t>Boulevard</a:t>
            </a:r>
          </a:p>
          <a:p>
            <a:pPr lvl="2"/>
            <a:r>
              <a:rPr lang="en-US" dirty="0" smtClean="0"/>
              <a:t>Will be added to Transportation Section </a:t>
            </a:r>
          </a:p>
          <a:p>
            <a:pPr lvl="1"/>
            <a:r>
              <a:rPr lang="en-US" dirty="0" smtClean="0"/>
              <a:t>Adjustment</a:t>
            </a:r>
          </a:p>
          <a:p>
            <a:pPr lvl="2"/>
            <a:r>
              <a:rPr lang="en-US" dirty="0" smtClean="0"/>
              <a:t>No change in funding - grant funded project completed under budget</a:t>
            </a:r>
          </a:p>
          <a:p>
            <a:pPr lvl="1"/>
            <a:r>
              <a:rPr lang="en-US" dirty="0" smtClean="0"/>
              <a:t>Description/impact</a:t>
            </a:r>
          </a:p>
          <a:p>
            <a:pPr lvl="2"/>
            <a:r>
              <a:rPr lang="en-US" dirty="0" smtClean="0"/>
              <a:t>Expand scope to include portion </a:t>
            </a:r>
            <a:r>
              <a:rPr lang="en-US" dirty="0"/>
              <a:t>of Marengo Avenue – 210 </a:t>
            </a:r>
            <a:r>
              <a:rPr lang="en-US" dirty="0" err="1" smtClean="0"/>
              <a:t>Fwy</a:t>
            </a:r>
            <a:r>
              <a:rPr lang="en-US" dirty="0" smtClean="0"/>
              <a:t> </a:t>
            </a:r>
            <a:r>
              <a:rPr lang="en-US" dirty="0"/>
              <a:t>to Orange Grove </a:t>
            </a:r>
            <a:r>
              <a:rPr lang="en-US" dirty="0" smtClean="0"/>
              <a:t>Boulevard</a:t>
            </a:r>
          </a:p>
          <a:p>
            <a:pPr lvl="2"/>
            <a:r>
              <a:rPr lang="en-US" dirty="0"/>
              <a:t>Install lane reductions, bike lanes &amp; 2-way left turn median</a:t>
            </a:r>
          </a:p>
          <a:p>
            <a:pPr lvl="3"/>
            <a:endParaRPr lang="en-US" dirty="0" smtClean="0"/>
          </a:p>
          <a:p>
            <a:pPr lvl="3"/>
            <a:endParaRPr lang="en-US" dirty="0" smtClean="0"/>
          </a:p>
          <a:p>
            <a:pPr lvl="3"/>
            <a:endParaRPr lang="en-US" dirty="0" smtClean="0"/>
          </a:p>
          <a:p>
            <a:pPr lvl="2"/>
            <a:endParaRPr lang="en-US" dirty="0"/>
          </a:p>
          <a:p>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12</a:t>
            </a:fld>
            <a:endParaRPr lang="en-US"/>
          </a:p>
        </p:txBody>
      </p:sp>
    </p:spTree>
    <p:extLst>
      <p:ext uri="{BB962C8B-B14F-4D97-AF65-F5344CB8AC3E}">
        <p14:creationId xmlns:p14="http://schemas.microsoft.com/office/powerpoint/2010/main" val="817722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6"/>
            </a:pPr>
            <a:r>
              <a:rPr lang="en-US" dirty="0"/>
              <a:t>Restoration, Upgrades, &amp; Repairs of Civic Auditorium, Convention Center &amp; Ice Rink</a:t>
            </a:r>
          </a:p>
          <a:p>
            <a:pPr lvl="2"/>
            <a:r>
              <a:rPr lang="en-US" dirty="0" smtClean="0"/>
              <a:t>Pasadena Center Improvements Section, page 14.2</a:t>
            </a:r>
          </a:p>
          <a:p>
            <a:pPr lvl="1"/>
            <a:r>
              <a:rPr lang="en-US" dirty="0" smtClean="0"/>
              <a:t>Adjustment</a:t>
            </a:r>
          </a:p>
          <a:p>
            <a:pPr lvl="2"/>
            <a:r>
              <a:rPr lang="en-US" dirty="0" smtClean="0"/>
              <a:t>Increase appropriation of </a:t>
            </a:r>
            <a:r>
              <a:rPr lang="en-US" dirty="0" err="1" smtClean="0"/>
              <a:t>PCOC</a:t>
            </a:r>
            <a:r>
              <a:rPr lang="en-US" dirty="0" smtClean="0"/>
              <a:t> funds by $</a:t>
            </a:r>
            <a:r>
              <a:rPr lang="en-US" dirty="0" err="1" smtClean="0"/>
              <a:t>50K</a:t>
            </a:r>
            <a:endParaRPr lang="en-US" dirty="0" smtClean="0"/>
          </a:p>
          <a:p>
            <a:pPr lvl="1"/>
            <a:r>
              <a:rPr lang="en-US" dirty="0" smtClean="0"/>
              <a:t>Description/impact</a:t>
            </a:r>
          </a:p>
          <a:p>
            <a:pPr lvl="2"/>
            <a:r>
              <a:rPr lang="en-US" dirty="0" smtClean="0"/>
              <a:t>Replacement of Convention Center air walls added to FY 2014 project list</a:t>
            </a:r>
          </a:p>
          <a:p>
            <a:pPr lvl="2"/>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13</a:t>
            </a:fld>
            <a:endParaRPr lang="en-US"/>
          </a:p>
        </p:txBody>
      </p:sp>
    </p:spTree>
    <p:extLst>
      <p:ext uri="{BB962C8B-B14F-4D97-AF65-F5344CB8AC3E}">
        <p14:creationId xmlns:p14="http://schemas.microsoft.com/office/powerpoint/2010/main" val="378751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7"/>
            </a:pPr>
            <a:r>
              <a:rPr lang="en-US" dirty="0"/>
              <a:t>Civic Auditorium – Carpet Replacement &amp; Seat </a:t>
            </a:r>
            <a:r>
              <a:rPr lang="en-US" dirty="0" smtClean="0"/>
              <a:t>Re-upholstery</a:t>
            </a:r>
          </a:p>
          <a:p>
            <a:pPr lvl="2"/>
            <a:r>
              <a:rPr lang="en-US" dirty="0"/>
              <a:t>Pasadena Center Improvements </a:t>
            </a:r>
            <a:r>
              <a:rPr lang="en-US" dirty="0" smtClean="0"/>
              <a:t>Section, page 14.3</a:t>
            </a:r>
            <a:endParaRPr lang="en-US" dirty="0"/>
          </a:p>
          <a:p>
            <a:pPr lvl="1"/>
            <a:r>
              <a:rPr lang="en-US" dirty="0"/>
              <a:t>Adjustment</a:t>
            </a:r>
          </a:p>
          <a:p>
            <a:pPr lvl="2"/>
            <a:r>
              <a:rPr lang="en-US" dirty="0" smtClean="0"/>
              <a:t>Reduce </a:t>
            </a:r>
            <a:r>
              <a:rPr lang="en-US" dirty="0"/>
              <a:t>appropriation of </a:t>
            </a:r>
            <a:r>
              <a:rPr lang="en-US" dirty="0" err="1"/>
              <a:t>PCOC</a:t>
            </a:r>
            <a:r>
              <a:rPr lang="en-US" dirty="0"/>
              <a:t> funds by </a:t>
            </a:r>
            <a:r>
              <a:rPr lang="en-US" dirty="0" smtClean="0"/>
              <a:t>$</a:t>
            </a:r>
            <a:r>
              <a:rPr lang="en-US" dirty="0" err="1" smtClean="0"/>
              <a:t>100K</a:t>
            </a:r>
            <a:endParaRPr lang="en-US" dirty="0" smtClean="0"/>
          </a:p>
          <a:p>
            <a:pPr lvl="1"/>
            <a:r>
              <a:rPr lang="en-US" dirty="0" smtClean="0"/>
              <a:t>Description/impact</a:t>
            </a:r>
          </a:p>
          <a:p>
            <a:pPr lvl="2"/>
            <a:r>
              <a:rPr lang="en-US" dirty="0" smtClean="0"/>
              <a:t>Cost of carpet replacement less than anticipated</a:t>
            </a:r>
            <a:endParaRPr lang="en-US" dirty="0"/>
          </a:p>
          <a:p>
            <a:pPr lvl="1"/>
            <a:endParaRPr lang="en-US" dirty="0"/>
          </a:p>
          <a:p>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14</a:t>
            </a:fld>
            <a:endParaRPr lang="en-US"/>
          </a:p>
        </p:txBody>
      </p:sp>
    </p:spTree>
    <p:extLst>
      <p:ext uri="{BB962C8B-B14F-4D97-AF65-F5344CB8AC3E}">
        <p14:creationId xmlns:p14="http://schemas.microsoft.com/office/powerpoint/2010/main" val="1184315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8"/>
            </a:pPr>
            <a:r>
              <a:rPr lang="en-US" dirty="0"/>
              <a:t>GT-1 &amp; GT-2 Renewals, Replacements &amp; Improvements</a:t>
            </a:r>
          </a:p>
          <a:p>
            <a:pPr lvl="2"/>
            <a:r>
              <a:rPr lang="en-US" dirty="0" smtClean="0"/>
              <a:t>Electric Section, page 16.43</a:t>
            </a:r>
          </a:p>
          <a:p>
            <a:pPr lvl="1"/>
            <a:r>
              <a:rPr lang="en-US" dirty="0" smtClean="0"/>
              <a:t>Adjustment</a:t>
            </a:r>
          </a:p>
          <a:p>
            <a:pPr lvl="2"/>
            <a:r>
              <a:rPr lang="en-US" dirty="0" smtClean="0"/>
              <a:t>Reduce Power Bond appropriation by $</a:t>
            </a:r>
            <a:r>
              <a:rPr lang="en-US" dirty="0" err="1" smtClean="0"/>
              <a:t>3.49M</a:t>
            </a:r>
            <a:endParaRPr lang="en-US" dirty="0" smtClean="0"/>
          </a:p>
          <a:p>
            <a:pPr lvl="1"/>
            <a:r>
              <a:rPr lang="en-US" dirty="0" smtClean="0"/>
              <a:t>Description/impact</a:t>
            </a:r>
          </a:p>
          <a:p>
            <a:pPr lvl="2"/>
            <a:r>
              <a:rPr lang="en-US" dirty="0" smtClean="0"/>
              <a:t>FY 2013 expenditures less than anticipated</a:t>
            </a:r>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15</a:t>
            </a:fld>
            <a:endParaRPr lang="en-US"/>
          </a:p>
        </p:txBody>
      </p:sp>
    </p:spTree>
    <p:extLst>
      <p:ext uri="{BB962C8B-B14F-4D97-AF65-F5344CB8AC3E}">
        <p14:creationId xmlns:p14="http://schemas.microsoft.com/office/powerpoint/2010/main" val="385244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Impact</a:t>
            </a:r>
            <a:endParaRPr lang="en-US" dirty="0"/>
          </a:p>
        </p:txBody>
      </p:sp>
      <p:sp>
        <p:nvSpPr>
          <p:cNvPr id="3" name="Content Placeholder 2"/>
          <p:cNvSpPr>
            <a:spLocks noGrp="1"/>
          </p:cNvSpPr>
          <p:nvPr>
            <p:ph idx="1"/>
          </p:nvPr>
        </p:nvSpPr>
        <p:spPr/>
        <p:txBody>
          <a:bodyPr/>
          <a:lstStyle/>
          <a:p>
            <a:r>
              <a:rPr lang="en-US" dirty="0" smtClean="0"/>
              <a:t>Approval of City Manager’s Recommended CIP budget &amp; proposed revisions outlined in report will establish FY 2014 – 2018 CIP</a:t>
            </a:r>
          </a:p>
          <a:p>
            <a:pPr lvl="1"/>
            <a:r>
              <a:rPr lang="en-US" dirty="0" smtClean="0"/>
              <a:t>Total appropriation $94,794,107</a:t>
            </a:r>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16</a:t>
            </a:fld>
            <a:endParaRPr lang="en-US"/>
          </a:p>
        </p:txBody>
      </p:sp>
    </p:spTree>
    <p:extLst>
      <p:ext uri="{BB962C8B-B14F-4D97-AF65-F5344CB8AC3E}">
        <p14:creationId xmlns:p14="http://schemas.microsoft.com/office/powerpoint/2010/main" val="1140115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75E2B0A-F1B9-44F8-AC70-B2005D5F4926}" type="slidenum">
              <a:rPr lang="en-US"/>
              <a:pPr/>
              <a:t>2</a:t>
            </a:fld>
            <a:endParaRPr lang="en-US" dirty="0"/>
          </a:p>
        </p:txBody>
      </p:sp>
      <p:sp>
        <p:nvSpPr>
          <p:cNvPr id="59394" name="Rectangle 2"/>
          <p:cNvSpPr>
            <a:spLocks noGrp="1" noChangeArrowheads="1"/>
          </p:cNvSpPr>
          <p:nvPr>
            <p:ph type="title"/>
          </p:nvPr>
        </p:nvSpPr>
        <p:spPr/>
        <p:txBody>
          <a:bodyPr/>
          <a:lstStyle/>
          <a:p>
            <a:r>
              <a:rPr lang="en-US" dirty="0" smtClean="0"/>
              <a:t>Recommendation </a:t>
            </a:r>
            <a:endParaRPr lang="en-US" dirty="0"/>
          </a:p>
        </p:txBody>
      </p:sp>
      <p:sp>
        <p:nvSpPr>
          <p:cNvPr id="59395" name="Rectangle 3"/>
          <p:cNvSpPr>
            <a:spLocks noGrp="1" noChangeArrowheads="1"/>
          </p:cNvSpPr>
          <p:nvPr>
            <p:ph type="body" idx="1"/>
          </p:nvPr>
        </p:nvSpPr>
        <p:spPr/>
        <p:txBody>
          <a:bodyPr/>
          <a:lstStyle/>
          <a:p>
            <a:pPr marL="514350" indent="-514350">
              <a:buFont typeface="+mj-lt"/>
              <a:buAutoNum type="arabicPeriod"/>
            </a:pPr>
            <a:r>
              <a:rPr lang="en-US" dirty="0" smtClean="0"/>
              <a:t>Adopt by resolution FY 2014 – 2018 Capital Improvement Program (CIP) Budget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a:t>
            </a:r>
            <a:endParaRPr lang="en-US" dirty="0"/>
          </a:p>
        </p:txBody>
      </p:sp>
      <p:sp>
        <p:nvSpPr>
          <p:cNvPr id="3" name="Content Placeholder 2"/>
          <p:cNvSpPr>
            <a:spLocks noGrp="1"/>
          </p:cNvSpPr>
          <p:nvPr>
            <p:ph idx="1"/>
          </p:nvPr>
        </p:nvSpPr>
        <p:spPr/>
        <p:txBody>
          <a:bodyPr/>
          <a:lstStyle/>
          <a:p>
            <a:r>
              <a:rPr lang="en-US" dirty="0" smtClean="0"/>
              <a:t>226 active projects with estimated cost of $916.4 million</a:t>
            </a:r>
          </a:p>
          <a:p>
            <a:r>
              <a:rPr lang="en-US" dirty="0" smtClean="0"/>
              <a:t>$495.6 million (54%) funded to date</a:t>
            </a:r>
          </a:p>
          <a:p>
            <a:r>
              <a:rPr lang="en-US" dirty="0" smtClean="0"/>
              <a:t>$94.8 million (10% of total) recommended for appropriation</a:t>
            </a:r>
          </a:p>
          <a:p>
            <a:r>
              <a:rPr lang="en-US" dirty="0" smtClean="0"/>
              <a:t>99 projects recommended for funding</a:t>
            </a:r>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3</a:t>
            </a:fld>
            <a:endParaRPr lang="en-US" dirty="0"/>
          </a:p>
        </p:txBody>
      </p:sp>
    </p:spTree>
    <p:extLst>
      <p:ext uri="{BB962C8B-B14F-4D97-AF65-F5344CB8AC3E}">
        <p14:creationId xmlns:p14="http://schemas.microsoft.com/office/powerpoint/2010/main" val="386501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Appropriations by Category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69658913"/>
              </p:ext>
            </p:extLst>
          </p:nvPr>
        </p:nvGraphicFramePr>
        <p:xfrm>
          <a:off x="228600" y="1600200"/>
          <a:ext cx="8636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a:xfrm>
            <a:off x="-11837" y="6400800"/>
            <a:ext cx="9144000" cy="320675"/>
          </a:xfrm>
        </p:spPr>
        <p:txBody>
          <a:bodyPr/>
          <a:lstStyle/>
          <a:p>
            <a:fld id="{BE62DFF4-8803-49A8-9BEF-699B250FA15E}" type="slidenum">
              <a:rPr lang="en-US" smtClean="0"/>
              <a:pPr/>
              <a:t>4</a:t>
            </a:fld>
            <a:endParaRPr lang="en-US" dirty="0"/>
          </a:p>
        </p:txBody>
      </p:sp>
    </p:spTree>
    <p:extLst>
      <p:ext uri="{BB962C8B-B14F-4D97-AF65-F5344CB8AC3E}">
        <p14:creationId xmlns:p14="http://schemas.microsoft.com/office/powerpoint/2010/main" val="2836642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Totals by Fund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3463027"/>
              </p:ext>
            </p:extLst>
          </p:nvPr>
        </p:nvGraphicFramePr>
        <p:xfrm>
          <a:off x="0" y="1600200"/>
          <a:ext cx="88392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a:xfrm>
            <a:off x="0" y="6400800"/>
            <a:ext cx="9144000" cy="320675"/>
          </a:xfrm>
        </p:spPr>
        <p:txBody>
          <a:bodyPr/>
          <a:lstStyle/>
          <a:p>
            <a:fld id="{BE62DFF4-8803-49A8-9BEF-699B250FA15E}" type="slidenum">
              <a:rPr lang="en-US" smtClean="0"/>
              <a:pPr/>
              <a:t>5</a:t>
            </a:fld>
            <a:endParaRPr lang="en-US"/>
          </a:p>
        </p:txBody>
      </p:sp>
    </p:spTree>
    <p:extLst>
      <p:ext uri="{BB962C8B-B14F-4D97-AF65-F5344CB8AC3E}">
        <p14:creationId xmlns:p14="http://schemas.microsoft.com/office/powerpoint/2010/main" val="2027461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Advisory Commissions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29649729"/>
              </p:ext>
            </p:extLst>
          </p:nvPr>
        </p:nvGraphicFramePr>
        <p:xfrm>
          <a:off x="304800" y="1600201"/>
          <a:ext cx="8458200" cy="3617150"/>
        </p:xfrm>
        <a:graphic>
          <a:graphicData uri="http://schemas.openxmlformats.org/drawingml/2006/table">
            <a:tbl>
              <a:tblPr firstRow="1" bandRow="1">
                <a:tableStyleId>{5C22544A-7EE6-4342-B048-85BDC9FD1C3A}</a:tableStyleId>
              </a:tblPr>
              <a:tblGrid>
                <a:gridCol w="2819400"/>
                <a:gridCol w="3505200"/>
                <a:gridCol w="2133600"/>
              </a:tblGrid>
              <a:tr h="360803">
                <a:tc>
                  <a:txBody>
                    <a:bodyPr/>
                    <a:lstStyle/>
                    <a:p>
                      <a:r>
                        <a:rPr lang="en-US" sz="1800" dirty="0" smtClean="0"/>
                        <a:t>Advisory Body</a:t>
                      </a:r>
                      <a:endParaRPr lang="en-US" sz="1800" dirty="0"/>
                    </a:p>
                  </a:txBody>
                  <a:tcPr marT="45707" marB="45707">
                    <a:solidFill>
                      <a:schemeClr val="accent2">
                        <a:lumMod val="40000"/>
                        <a:lumOff val="60000"/>
                      </a:schemeClr>
                    </a:solidFill>
                  </a:tcPr>
                </a:tc>
                <a:tc>
                  <a:txBody>
                    <a:bodyPr/>
                    <a:lstStyle/>
                    <a:p>
                      <a:r>
                        <a:rPr lang="en-US" sz="1800" dirty="0" smtClean="0"/>
                        <a:t>CIP Section/Projects</a:t>
                      </a:r>
                      <a:endParaRPr lang="en-US" sz="1800" dirty="0"/>
                    </a:p>
                  </a:txBody>
                  <a:tcPr marT="45707" marB="45707">
                    <a:solidFill>
                      <a:schemeClr val="accent2">
                        <a:lumMod val="40000"/>
                        <a:lumOff val="60000"/>
                      </a:schemeClr>
                    </a:solidFill>
                  </a:tcPr>
                </a:tc>
                <a:tc>
                  <a:txBody>
                    <a:bodyPr/>
                    <a:lstStyle/>
                    <a:p>
                      <a:r>
                        <a:rPr lang="en-US" sz="1800" dirty="0" smtClean="0"/>
                        <a:t>Date</a:t>
                      </a:r>
                      <a:endParaRPr lang="en-US" sz="1800" dirty="0"/>
                    </a:p>
                  </a:txBody>
                  <a:tcPr marT="45707" marB="45707">
                    <a:solidFill>
                      <a:schemeClr val="accent2">
                        <a:lumMod val="40000"/>
                        <a:lumOff val="60000"/>
                      </a:schemeClr>
                    </a:solidFill>
                  </a:tcPr>
                </a:tc>
              </a:tr>
              <a:tr h="631424">
                <a:tc>
                  <a:txBody>
                    <a:bodyPr/>
                    <a:lstStyle/>
                    <a:p>
                      <a:r>
                        <a:rPr lang="en-US" sz="1800" dirty="0" smtClean="0"/>
                        <a:t>Recreation &amp; Parks Commission</a:t>
                      </a:r>
                      <a:endParaRPr lang="en-US" sz="1800" dirty="0"/>
                    </a:p>
                  </a:txBody>
                  <a:tcPr marT="45707" marB="45707">
                    <a:solidFill>
                      <a:schemeClr val="accent2">
                        <a:lumMod val="20000"/>
                        <a:lumOff val="80000"/>
                      </a:schemeClr>
                    </a:solidFill>
                  </a:tcPr>
                </a:tc>
                <a:tc>
                  <a:txBody>
                    <a:bodyPr/>
                    <a:lstStyle/>
                    <a:p>
                      <a:r>
                        <a:rPr lang="en-US" sz="1800" dirty="0" smtClean="0"/>
                        <a:t>Parks &amp;</a:t>
                      </a:r>
                      <a:r>
                        <a:rPr lang="en-US" sz="1800" baseline="0" dirty="0" smtClean="0"/>
                        <a:t> Landscaping</a:t>
                      </a:r>
                    </a:p>
                    <a:p>
                      <a:r>
                        <a:rPr lang="en-US" sz="1800" baseline="0" dirty="0" smtClean="0"/>
                        <a:t>Arroyo Projects  </a:t>
                      </a:r>
                      <a:endParaRPr lang="en-US" sz="1800" dirty="0"/>
                    </a:p>
                  </a:txBody>
                  <a:tcPr marT="45707" marB="45707">
                    <a:solidFill>
                      <a:schemeClr val="accent2">
                        <a:lumMod val="20000"/>
                        <a:lumOff val="80000"/>
                      </a:schemeClr>
                    </a:solidFill>
                  </a:tcPr>
                </a:tc>
                <a:tc>
                  <a:txBody>
                    <a:bodyPr/>
                    <a:lstStyle/>
                    <a:p>
                      <a:r>
                        <a:rPr lang="en-US" sz="1800" dirty="0" smtClean="0"/>
                        <a:t>March 12</a:t>
                      </a:r>
                      <a:endParaRPr lang="en-US" sz="1800" dirty="0"/>
                    </a:p>
                  </a:txBody>
                  <a:tcPr marT="45707" marB="45707">
                    <a:solidFill>
                      <a:schemeClr val="accent2">
                        <a:lumMod val="20000"/>
                        <a:lumOff val="80000"/>
                      </a:schemeClr>
                    </a:solidFill>
                  </a:tcPr>
                </a:tc>
              </a:tr>
              <a:tr h="6314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Northwest Commission</a:t>
                      </a:r>
                      <a:endParaRPr lang="en-US" sz="1800" dirty="0"/>
                    </a:p>
                  </a:txBody>
                  <a:tcPr marT="45707" marB="45707">
                    <a:solidFill>
                      <a:srgbClr val="EDED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Projects located or partially</a:t>
                      </a:r>
                      <a:r>
                        <a:rPr lang="en-US" sz="1800" baseline="0" dirty="0" smtClean="0"/>
                        <a:t> located in Northwest Pasadena</a:t>
                      </a:r>
                      <a:endParaRPr lang="en-US" sz="1800" dirty="0"/>
                    </a:p>
                  </a:txBody>
                  <a:tcPr marT="45707" marB="45707">
                    <a:solidFill>
                      <a:srgbClr val="EDED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March 14</a:t>
                      </a:r>
                    </a:p>
                    <a:p>
                      <a:endParaRPr lang="en-US" sz="1800" dirty="0"/>
                    </a:p>
                  </a:txBody>
                  <a:tcPr marT="45707" marB="45707">
                    <a:solidFill>
                      <a:srgbClr val="EDEDF9"/>
                    </a:solidFill>
                  </a:tcPr>
                </a:tc>
              </a:tr>
              <a:tr h="631424">
                <a:tc>
                  <a:txBody>
                    <a:bodyPr/>
                    <a:lstStyle/>
                    <a:p>
                      <a:r>
                        <a:rPr lang="en-US" sz="1800" dirty="0" smtClean="0"/>
                        <a:t>Hahamongna Watershed Park Advisory Committee</a:t>
                      </a:r>
                      <a:endParaRPr lang="en-US" sz="1800" dirty="0"/>
                    </a:p>
                  </a:txBody>
                  <a:tcPr marT="45707" marB="45707">
                    <a:solidFill>
                      <a:schemeClr val="accent2">
                        <a:lumMod val="20000"/>
                        <a:lumOff val="80000"/>
                      </a:schemeClr>
                    </a:solidFill>
                  </a:tcPr>
                </a:tc>
                <a:tc>
                  <a:txBody>
                    <a:bodyPr/>
                    <a:lstStyle/>
                    <a:p>
                      <a:r>
                        <a:rPr lang="en-US" sz="1800" dirty="0" smtClean="0"/>
                        <a:t>Arroyo Projects – Hahamongna</a:t>
                      </a:r>
                      <a:endParaRPr lang="en-US" sz="1800" dirty="0"/>
                    </a:p>
                  </a:txBody>
                  <a:tcPr marT="45707" marB="45707">
                    <a:solidFill>
                      <a:schemeClr val="accent2">
                        <a:lumMod val="20000"/>
                        <a:lumOff val="80000"/>
                      </a:schemeClr>
                    </a:solidFill>
                  </a:tcPr>
                </a:tc>
                <a:tc>
                  <a:txBody>
                    <a:bodyPr/>
                    <a:lstStyle/>
                    <a:p>
                      <a:r>
                        <a:rPr lang="en-US" sz="1800" dirty="0" smtClean="0"/>
                        <a:t>March 26</a:t>
                      </a:r>
                      <a:endParaRPr lang="en-US" sz="1800" dirty="0"/>
                    </a:p>
                  </a:txBody>
                  <a:tcPr marT="45707" marB="45707">
                    <a:solidFill>
                      <a:schemeClr val="accent2">
                        <a:lumMod val="20000"/>
                        <a:lumOff val="80000"/>
                      </a:schemeClr>
                    </a:solidFill>
                  </a:tcPr>
                </a:tc>
              </a:tr>
              <a:tr h="3608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Planning Commission</a:t>
                      </a:r>
                      <a:endParaRPr lang="en-US" sz="1800" dirty="0"/>
                    </a:p>
                  </a:txBody>
                  <a:tcPr marT="45707" marB="45707">
                    <a:solidFill>
                      <a:srgbClr val="EDED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 new projects</a:t>
                      </a:r>
                      <a:endParaRPr lang="en-US" sz="1800" dirty="0"/>
                    </a:p>
                  </a:txBody>
                  <a:tcPr marT="45707" marB="45707">
                    <a:solidFill>
                      <a:srgbClr val="EDED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March 27 </a:t>
                      </a:r>
                      <a:endParaRPr lang="en-US" sz="1800" dirty="0"/>
                    </a:p>
                  </a:txBody>
                  <a:tcPr marT="45707" marB="45707">
                    <a:solidFill>
                      <a:srgbClr val="EDEDF9"/>
                    </a:solidFill>
                  </a:tcPr>
                </a:tc>
              </a:tr>
              <a:tr h="965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Transportation Advisory Commission</a:t>
                      </a:r>
                      <a:endParaRPr lang="en-US" sz="1800" dirty="0"/>
                    </a:p>
                  </a:txBody>
                  <a:tcPr marT="45707" marB="45707">
                    <a:solidFill>
                      <a:schemeClr val="accent2">
                        <a:lumMod val="20000"/>
                        <a:lumOff val="80000"/>
                      </a:schemeClr>
                    </a:solidFill>
                  </a:tcPr>
                </a:tc>
                <a:tc>
                  <a:txBody>
                    <a:bodyPr/>
                    <a:lstStyle/>
                    <a:p>
                      <a:r>
                        <a:rPr lang="en-US" sz="1800" dirty="0" smtClean="0"/>
                        <a:t>Streets &amp;</a:t>
                      </a:r>
                      <a:r>
                        <a:rPr lang="en-US" sz="1800" baseline="0" dirty="0" smtClean="0"/>
                        <a:t> Streetscapes</a:t>
                      </a:r>
                    </a:p>
                    <a:p>
                      <a:r>
                        <a:rPr lang="en-US" sz="1800" baseline="0" dirty="0" smtClean="0"/>
                        <a:t>Transportation</a:t>
                      </a:r>
                    </a:p>
                    <a:p>
                      <a:r>
                        <a:rPr lang="en-US" sz="1800" baseline="0" dirty="0" smtClean="0"/>
                        <a:t>Parking</a:t>
                      </a:r>
                      <a:endParaRPr lang="en-US" sz="1800" dirty="0"/>
                    </a:p>
                  </a:txBody>
                  <a:tcPr marT="45707" marB="45707">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March 28</a:t>
                      </a:r>
                      <a:endParaRPr lang="en-US" sz="1800" dirty="0"/>
                    </a:p>
                  </a:txBody>
                  <a:tcPr marT="45707" marB="45707">
                    <a:solidFill>
                      <a:schemeClr val="accent2">
                        <a:lumMod val="20000"/>
                        <a:lumOff val="80000"/>
                      </a:schemeClr>
                    </a:solidFill>
                  </a:tcPr>
                </a:tc>
              </a:tr>
            </a:tbl>
          </a:graphicData>
        </a:graphic>
      </p:graphicFrame>
      <p:sp>
        <p:nvSpPr>
          <p:cNvPr id="5153" name="Slide Number Placeholder 3"/>
          <p:cNvSpPr>
            <a:spLocks noGrp="1"/>
          </p:cNvSpPr>
          <p:nvPr>
            <p:ph type="sldNum" sz="quarter" idx="10"/>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FF29F85-6668-4541-8F28-D48F78D8205D}" type="slidenum">
              <a:rPr lang="en-US" smtClean="0">
                <a:latin typeface="Futura Bk BT"/>
              </a:rPr>
              <a:pPr eaLnBrk="1" hangingPunct="1"/>
              <a:t>6</a:t>
            </a:fld>
            <a:endParaRPr lang="en-US" dirty="0" smtClean="0">
              <a:latin typeface="Futura Bk BT"/>
            </a:endParaRPr>
          </a:p>
        </p:txBody>
      </p:sp>
    </p:spTree>
    <p:extLst>
      <p:ext uri="{BB962C8B-B14F-4D97-AF65-F5344CB8AC3E}">
        <p14:creationId xmlns:p14="http://schemas.microsoft.com/office/powerpoint/2010/main" val="3736519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Chronology</a:t>
            </a:r>
            <a:endParaRPr lang="en-US" dirty="0"/>
          </a:p>
        </p:txBody>
      </p:sp>
      <p:sp>
        <p:nvSpPr>
          <p:cNvPr id="3" name="Content Placeholder 2"/>
          <p:cNvSpPr>
            <a:spLocks noGrp="1"/>
          </p:cNvSpPr>
          <p:nvPr>
            <p:ph idx="1"/>
          </p:nvPr>
        </p:nvSpPr>
        <p:spPr/>
        <p:txBody>
          <a:bodyPr/>
          <a:lstStyle/>
          <a:p>
            <a:r>
              <a:rPr lang="en-US" dirty="0" smtClean="0"/>
              <a:t>April 22 – opened public hearing</a:t>
            </a:r>
          </a:p>
          <a:p>
            <a:pPr lvl="1"/>
            <a:r>
              <a:rPr lang="en-US" dirty="0" smtClean="0"/>
              <a:t>Copies of CIP placed in all public libraries</a:t>
            </a:r>
          </a:p>
          <a:p>
            <a:pPr lvl="1"/>
            <a:r>
              <a:rPr lang="en-US" dirty="0" smtClean="0"/>
              <a:t>Link added to City website</a:t>
            </a:r>
          </a:p>
          <a:p>
            <a:r>
              <a:rPr lang="en-US" dirty="0" smtClean="0"/>
              <a:t>April 29 – joint Finance Committee/City Council meeting</a:t>
            </a:r>
          </a:p>
          <a:p>
            <a:r>
              <a:rPr lang="en-US" dirty="0" smtClean="0"/>
              <a:t>April 29, May 6 &amp; May 13 – public hearing continued at Council meetings</a:t>
            </a:r>
          </a:p>
          <a:p>
            <a:r>
              <a:rPr lang="en-US" dirty="0" smtClean="0"/>
              <a:t>May 20 – close public hearing &amp; adopt CIP</a:t>
            </a:r>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7</a:t>
            </a:fld>
            <a:endParaRPr lang="en-US"/>
          </a:p>
        </p:txBody>
      </p:sp>
    </p:spTree>
    <p:extLst>
      <p:ext uri="{BB962C8B-B14F-4D97-AF65-F5344CB8AC3E}">
        <p14:creationId xmlns:p14="http://schemas.microsoft.com/office/powerpoint/2010/main" val="2555394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a:xfrm>
            <a:off x="304800" y="1600200"/>
            <a:ext cx="8686800" cy="4495800"/>
          </a:xfrm>
        </p:spPr>
        <p:txBody>
          <a:bodyPr/>
          <a:lstStyle/>
          <a:p>
            <a:pPr marL="514350" indent="-514350">
              <a:buFont typeface="+mj-lt"/>
              <a:buAutoNum type="arabicPeriod"/>
            </a:pPr>
            <a:r>
              <a:rPr lang="en-US" dirty="0" smtClean="0"/>
              <a:t>Preventive Maintenance – Asphalt Streets </a:t>
            </a:r>
          </a:p>
          <a:p>
            <a:pPr lvl="2"/>
            <a:r>
              <a:rPr lang="en-US" dirty="0" smtClean="0"/>
              <a:t>Streets &amp; Streetscapes Section, page 2.1</a:t>
            </a:r>
          </a:p>
          <a:p>
            <a:pPr lvl="1"/>
            <a:r>
              <a:rPr lang="en-US" dirty="0" smtClean="0"/>
              <a:t>Adjustment  </a:t>
            </a:r>
          </a:p>
          <a:p>
            <a:pPr lvl="2"/>
            <a:r>
              <a:rPr lang="en-US" dirty="0" smtClean="0"/>
              <a:t>Reduce Gas Tax appropriations by $</a:t>
            </a:r>
            <a:r>
              <a:rPr lang="en-US" dirty="0" err="1" smtClean="0"/>
              <a:t>1.3M</a:t>
            </a:r>
            <a:r>
              <a:rPr lang="en-US" dirty="0" smtClean="0"/>
              <a:t> </a:t>
            </a:r>
          </a:p>
          <a:p>
            <a:pPr lvl="2"/>
            <a:r>
              <a:rPr lang="en-US" dirty="0" smtClean="0"/>
              <a:t>Appropriate $</a:t>
            </a:r>
            <a:r>
              <a:rPr lang="en-US" dirty="0" err="1" smtClean="0"/>
              <a:t>1.3M</a:t>
            </a:r>
            <a:r>
              <a:rPr lang="en-US" dirty="0" smtClean="0"/>
              <a:t> of Federal Surface Transportation (</a:t>
            </a:r>
            <a:r>
              <a:rPr lang="en-US" dirty="0" err="1" smtClean="0"/>
              <a:t>STP</a:t>
            </a:r>
            <a:r>
              <a:rPr lang="en-US" dirty="0" smtClean="0"/>
              <a:t>) funds </a:t>
            </a:r>
          </a:p>
          <a:p>
            <a:pPr lvl="1"/>
            <a:r>
              <a:rPr lang="en-US" dirty="0" smtClean="0"/>
              <a:t>Description/impact </a:t>
            </a:r>
          </a:p>
          <a:p>
            <a:pPr lvl="2"/>
            <a:r>
              <a:rPr lang="en-US" dirty="0" smtClean="0"/>
              <a:t>Maintains FY 2014 project scope</a:t>
            </a:r>
          </a:p>
          <a:p>
            <a:pPr lvl="3"/>
            <a:r>
              <a:rPr lang="en-US" dirty="0" smtClean="0"/>
              <a:t>6 miles slurry seal</a:t>
            </a:r>
          </a:p>
          <a:p>
            <a:pPr lvl="3"/>
            <a:r>
              <a:rPr lang="en-US" dirty="0" smtClean="0"/>
              <a:t>2 miles resurfacing</a:t>
            </a:r>
          </a:p>
          <a:p>
            <a:pPr lvl="3"/>
            <a:endParaRPr lang="en-US" dirty="0" smtClean="0"/>
          </a:p>
        </p:txBody>
      </p:sp>
      <p:sp>
        <p:nvSpPr>
          <p:cNvPr id="4" name="Slide Number Placeholder 3"/>
          <p:cNvSpPr>
            <a:spLocks noGrp="1"/>
          </p:cNvSpPr>
          <p:nvPr>
            <p:ph type="sldNum" sz="quarter" idx="10"/>
          </p:nvPr>
        </p:nvSpPr>
        <p:spPr/>
        <p:txBody>
          <a:bodyPr/>
          <a:lstStyle/>
          <a:p>
            <a:fld id="{BE62DFF4-8803-49A8-9BEF-699B250FA15E}" type="slidenum">
              <a:rPr lang="en-US" smtClean="0"/>
              <a:pPr/>
              <a:t>8</a:t>
            </a:fld>
            <a:endParaRPr lang="en-US"/>
          </a:p>
        </p:txBody>
      </p:sp>
    </p:spTree>
    <p:extLst>
      <p:ext uri="{BB962C8B-B14F-4D97-AF65-F5344CB8AC3E}">
        <p14:creationId xmlns:p14="http://schemas.microsoft.com/office/powerpoint/2010/main" val="368189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Adjustments to FY 2014 CIP</a:t>
            </a:r>
          </a:p>
        </p:txBody>
      </p:sp>
      <p:sp>
        <p:nvSpPr>
          <p:cNvPr id="3" name="Content Placeholder 2"/>
          <p:cNvSpPr>
            <a:spLocks noGrp="1"/>
          </p:cNvSpPr>
          <p:nvPr>
            <p:ph idx="1"/>
          </p:nvPr>
        </p:nvSpPr>
        <p:spPr/>
        <p:txBody>
          <a:bodyPr/>
          <a:lstStyle/>
          <a:p>
            <a:pPr marL="514350" indent="-514350">
              <a:buFont typeface="+mj-lt"/>
              <a:buAutoNum type="arabicPeriod" startAt="2"/>
            </a:pPr>
            <a:r>
              <a:rPr lang="en-US" dirty="0"/>
              <a:t>School Park Site Improvements</a:t>
            </a:r>
          </a:p>
          <a:p>
            <a:pPr lvl="2"/>
            <a:r>
              <a:rPr lang="en-US" dirty="0" smtClean="0"/>
              <a:t>Future Projects Section, page 9.16</a:t>
            </a:r>
          </a:p>
          <a:p>
            <a:pPr lvl="1"/>
            <a:r>
              <a:rPr lang="en-US" dirty="0" smtClean="0"/>
              <a:t>Adjustment</a:t>
            </a:r>
          </a:p>
          <a:p>
            <a:pPr lvl="2"/>
            <a:r>
              <a:rPr lang="en-US" dirty="0" smtClean="0"/>
              <a:t>Appropriate $</a:t>
            </a:r>
            <a:r>
              <a:rPr lang="en-US" dirty="0" err="1" smtClean="0"/>
              <a:t>100K</a:t>
            </a:r>
            <a:r>
              <a:rPr lang="en-US" dirty="0" smtClean="0"/>
              <a:t> in Residential Impact Fees</a:t>
            </a:r>
          </a:p>
          <a:p>
            <a:pPr lvl="1"/>
            <a:r>
              <a:rPr lang="en-US" dirty="0" smtClean="0"/>
              <a:t>Description/impact</a:t>
            </a:r>
          </a:p>
          <a:p>
            <a:pPr lvl="2"/>
            <a:r>
              <a:rPr lang="en-US" dirty="0" smtClean="0"/>
              <a:t>New play equipment at former Linda Vista School</a:t>
            </a:r>
          </a:p>
          <a:p>
            <a:pPr lvl="2"/>
            <a:r>
              <a:rPr lang="en-US" dirty="0" smtClean="0"/>
              <a:t>Installation in FY 2014</a:t>
            </a:r>
          </a:p>
          <a:p>
            <a:pPr lvl="2"/>
            <a:r>
              <a:rPr lang="en-US" dirty="0" smtClean="0"/>
              <a:t>Neighborhood meeting for community input</a:t>
            </a:r>
          </a:p>
          <a:p>
            <a:pPr lvl="2"/>
            <a:endParaRPr lang="en-US" dirty="0"/>
          </a:p>
        </p:txBody>
      </p:sp>
      <p:sp>
        <p:nvSpPr>
          <p:cNvPr id="4" name="Slide Number Placeholder 3"/>
          <p:cNvSpPr>
            <a:spLocks noGrp="1"/>
          </p:cNvSpPr>
          <p:nvPr>
            <p:ph type="sldNum" sz="quarter" idx="10"/>
          </p:nvPr>
        </p:nvSpPr>
        <p:spPr/>
        <p:txBody>
          <a:bodyPr/>
          <a:lstStyle/>
          <a:p>
            <a:fld id="{BE62DFF4-8803-49A8-9BEF-699B250FA15E}" type="slidenum">
              <a:rPr lang="en-US" smtClean="0"/>
              <a:pPr/>
              <a:t>9</a:t>
            </a:fld>
            <a:endParaRPr lang="en-US"/>
          </a:p>
        </p:txBody>
      </p:sp>
    </p:spTree>
    <p:extLst>
      <p:ext uri="{BB962C8B-B14F-4D97-AF65-F5344CB8AC3E}">
        <p14:creationId xmlns:p14="http://schemas.microsoft.com/office/powerpoint/2010/main" val="107069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entation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Futura Md BT"/>
        <a:ea typeface=""/>
        <a:cs typeface="Times New Roman"/>
      </a:majorFont>
      <a:minorFont>
        <a:latin typeface="Futura Md B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5532</TotalTime>
  <Words>1175</Words>
  <Application>Microsoft Office PowerPoint</Application>
  <PresentationFormat>On-screen Show (4:3)</PresentationFormat>
  <Paragraphs>220</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Presentation1</vt:lpstr>
      <vt:lpstr>FY 2014 to 2018 Capital Improvement Program(CIP) Budget—Adoption </vt:lpstr>
      <vt:lpstr>Recommendation </vt:lpstr>
      <vt:lpstr>Highlights</vt:lpstr>
      <vt:lpstr>Appropriations by Category </vt:lpstr>
      <vt:lpstr>Totals by Fund</vt:lpstr>
      <vt:lpstr>Advisory Commissions</vt:lpstr>
      <vt:lpstr>Chronology</vt:lpstr>
      <vt:lpstr>Adjustments to FY 2014 CIP</vt:lpstr>
      <vt:lpstr>Adjustments to FY 2014 CIP</vt:lpstr>
      <vt:lpstr>Adjustments to FY 2014 CIP</vt:lpstr>
      <vt:lpstr>Adjustments to FY 2014 CIP</vt:lpstr>
      <vt:lpstr>Adjustments to FY 2014 CIP</vt:lpstr>
      <vt:lpstr>Adjustments to FY 2014 CIP</vt:lpstr>
      <vt:lpstr>Adjustments to FY 2014 CIP</vt:lpstr>
      <vt:lpstr>Adjustments to FY 2014 CIP</vt:lpstr>
      <vt:lpstr>Fiscal Impact</vt:lpstr>
    </vt:vector>
  </TitlesOfParts>
  <Company>City of Pasadena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mbeck</dc:creator>
  <cp:lastModifiedBy>Novelo, Lilia</cp:lastModifiedBy>
  <cp:revision>94</cp:revision>
  <cp:lastPrinted>2013-05-20T21:41:23Z</cp:lastPrinted>
  <dcterms:created xsi:type="dcterms:W3CDTF">2011-02-17T22:15:39Z</dcterms:created>
  <dcterms:modified xsi:type="dcterms:W3CDTF">2013-05-21T16:28:00Z</dcterms:modified>
</cp:coreProperties>
</file>