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handoutMasterIdLst>
    <p:handoutMasterId r:id="rId39"/>
  </p:handoutMasterIdLst>
  <p:sldIdLst>
    <p:sldId id="277" r:id="rId2"/>
    <p:sldId id="272" r:id="rId3"/>
    <p:sldId id="284" r:id="rId4"/>
    <p:sldId id="280" r:id="rId5"/>
    <p:sldId id="322" r:id="rId6"/>
    <p:sldId id="323" r:id="rId7"/>
    <p:sldId id="319" r:id="rId8"/>
    <p:sldId id="268" r:id="rId9"/>
    <p:sldId id="349" r:id="rId10"/>
    <p:sldId id="348" r:id="rId11"/>
    <p:sldId id="351" r:id="rId12"/>
    <p:sldId id="350" r:id="rId13"/>
    <p:sldId id="347" r:id="rId14"/>
    <p:sldId id="296" r:id="rId15"/>
    <p:sldId id="331" r:id="rId16"/>
    <p:sldId id="332" r:id="rId17"/>
    <p:sldId id="340" r:id="rId18"/>
    <p:sldId id="337" r:id="rId19"/>
    <p:sldId id="338" r:id="rId20"/>
    <p:sldId id="341" r:id="rId21"/>
    <p:sldId id="342" r:id="rId22"/>
    <p:sldId id="343" r:id="rId23"/>
    <p:sldId id="344" r:id="rId24"/>
    <p:sldId id="333" r:id="rId25"/>
    <p:sldId id="334" r:id="rId26"/>
    <p:sldId id="335" r:id="rId27"/>
    <p:sldId id="336" r:id="rId28"/>
    <p:sldId id="292" r:id="rId29"/>
    <p:sldId id="321" r:id="rId30"/>
    <p:sldId id="328" r:id="rId31"/>
    <p:sldId id="329" r:id="rId32"/>
    <p:sldId id="330" r:id="rId33"/>
    <p:sldId id="289" r:id="rId34"/>
    <p:sldId id="318" r:id="rId35"/>
    <p:sldId id="265" r:id="rId36"/>
    <p:sldId id="346" r:id="rId37"/>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2433"/>
    <a:srgbClr val="FFFFCC"/>
    <a:srgbClr val="0000FF"/>
    <a:srgbClr val="314661"/>
    <a:srgbClr val="3A5272"/>
    <a:srgbClr val="4D6E99"/>
    <a:srgbClr val="F89827"/>
    <a:srgbClr val="003768"/>
    <a:srgbClr val="003767"/>
    <a:srgbClr val="D3A4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190" autoAdjust="0"/>
    <p:restoredTop sz="94693" autoAdjust="0"/>
  </p:normalViewPr>
  <p:slideViewPr>
    <p:cSldViewPr snapToGrid="0">
      <p:cViewPr varScale="1">
        <p:scale>
          <a:sx n="100" d="100"/>
          <a:sy n="100" d="100"/>
        </p:scale>
        <p:origin x="-360" y="-96"/>
      </p:cViewPr>
      <p:guideLst>
        <p:guide orient="horz" pos="2160"/>
        <p:guide pos="2880"/>
      </p:guideLst>
    </p:cSldViewPr>
  </p:slideViewPr>
  <p:notesTextViewPr>
    <p:cViewPr>
      <p:scale>
        <a:sx n="1" d="1"/>
        <a:sy n="1" d="1"/>
      </p:scale>
      <p:origin x="0" y="0"/>
    </p:cViewPr>
  </p:notesTextViewPr>
  <p:sorterViewPr>
    <p:cViewPr>
      <p:scale>
        <a:sx n="100" d="100"/>
        <a:sy n="100" d="100"/>
      </p:scale>
      <p:origin x="0" y="130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3912738E-CD83-43EA-A7F3-909A1AB1200F}" type="datetimeFigureOut">
              <a:rPr lang="en-US" smtClean="0"/>
              <a:t>5/21/2013</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588C5AF4-A817-41BF-8D8C-C55324BB2A4F}" type="slidenum">
              <a:rPr lang="en-US" smtClean="0"/>
              <a:t>‹#›</a:t>
            </a:fld>
            <a:endParaRPr lang="en-US"/>
          </a:p>
        </p:txBody>
      </p:sp>
    </p:spTree>
    <p:extLst>
      <p:ext uri="{BB962C8B-B14F-4D97-AF65-F5344CB8AC3E}">
        <p14:creationId xmlns:p14="http://schemas.microsoft.com/office/powerpoint/2010/main" val="33000489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bwMode="auto">
          <a:xfrm>
            <a:off x="0"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5" tIns="46587" rIns="93175" bIns="46587" numCol="1" anchor="t" anchorCtr="0" compatLnSpc="1">
            <a:prstTxWarp prst="textNoShape">
              <a:avLst/>
            </a:prstTxWarp>
          </a:bodyPr>
          <a:lstStyle>
            <a:lvl1pPr>
              <a:defRPr sz="1200"/>
            </a:lvl1pPr>
          </a:lstStyle>
          <a:p>
            <a:endParaRPr lang="en-US"/>
          </a:p>
        </p:txBody>
      </p:sp>
      <p:sp>
        <p:nvSpPr>
          <p:cNvPr id="43011" name="Rectangle 3"/>
          <p:cNvSpPr>
            <a:spLocks noGrp="1" noChangeArrowheads="1"/>
          </p:cNvSpPr>
          <p:nvPr>
            <p:ph type="dt" idx="1"/>
          </p:nvPr>
        </p:nvSpPr>
        <p:spPr bwMode="auto">
          <a:xfrm>
            <a:off x="3970939"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5" tIns="46587" rIns="93175" bIns="46587" numCol="1" anchor="t" anchorCtr="0" compatLnSpc="1">
            <a:prstTxWarp prst="textNoShape">
              <a:avLst/>
            </a:prstTxWarp>
          </a:bodyPr>
          <a:lstStyle>
            <a:lvl1pPr algn="r">
              <a:defRPr sz="1200"/>
            </a:lvl1pPr>
          </a:lstStyle>
          <a:p>
            <a:endParaRPr lang="en-US"/>
          </a:p>
        </p:txBody>
      </p:sp>
      <p:sp>
        <p:nvSpPr>
          <p:cNvPr id="43012"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3013" name="Rectangle 5"/>
          <p:cNvSpPr>
            <a:spLocks noGrp="1" noChangeArrowheads="1"/>
          </p:cNvSpPr>
          <p:nvPr>
            <p:ph type="body" sz="quarter" idx="3"/>
          </p:nvPr>
        </p:nvSpPr>
        <p:spPr bwMode="auto">
          <a:xfrm>
            <a:off x="701040" y="4415791"/>
            <a:ext cx="5608320" cy="4183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5" tIns="46587" rIns="93175" bIns="46587"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3014" name="Rectangle 6"/>
          <p:cNvSpPr>
            <a:spLocks noGrp="1" noChangeArrowheads="1"/>
          </p:cNvSpPr>
          <p:nvPr>
            <p:ph type="ftr" sz="quarter" idx="4"/>
          </p:nvPr>
        </p:nvSpPr>
        <p:spPr bwMode="auto">
          <a:xfrm>
            <a:off x="0" y="8829967"/>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5" tIns="46587" rIns="93175" bIns="46587" numCol="1" anchor="b" anchorCtr="0" compatLnSpc="1">
            <a:prstTxWarp prst="textNoShape">
              <a:avLst/>
            </a:prstTxWarp>
          </a:bodyPr>
          <a:lstStyle>
            <a:lvl1pPr>
              <a:defRPr sz="1200"/>
            </a:lvl1pPr>
          </a:lstStyle>
          <a:p>
            <a:endParaRPr lang="en-US"/>
          </a:p>
        </p:txBody>
      </p:sp>
      <p:sp>
        <p:nvSpPr>
          <p:cNvPr id="43015" name="Rectangle 7"/>
          <p:cNvSpPr>
            <a:spLocks noGrp="1" noChangeArrowheads="1"/>
          </p:cNvSpPr>
          <p:nvPr>
            <p:ph type="sldNum" sz="quarter" idx="5"/>
          </p:nvPr>
        </p:nvSpPr>
        <p:spPr bwMode="auto">
          <a:xfrm>
            <a:off x="3970939" y="8829967"/>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5" tIns="46587" rIns="93175" bIns="46587" numCol="1" anchor="b" anchorCtr="0" compatLnSpc="1">
            <a:prstTxWarp prst="textNoShape">
              <a:avLst/>
            </a:prstTxWarp>
          </a:bodyPr>
          <a:lstStyle>
            <a:lvl1pPr algn="r">
              <a:defRPr sz="1200"/>
            </a:lvl1pPr>
          </a:lstStyle>
          <a:p>
            <a:fld id="{64CA23B6-6234-4DFE-B230-A692B692EA0C}" type="slidenum">
              <a:rPr lang="en-US"/>
              <a:pPr/>
              <a:t>‹#›</a:t>
            </a:fld>
            <a:endParaRPr lang="en-US"/>
          </a:p>
        </p:txBody>
      </p:sp>
    </p:spTree>
    <p:extLst>
      <p:ext uri="{BB962C8B-B14F-4D97-AF65-F5344CB8AC3E}">
        <p14:creationId xmlns:p14="http://schemas.microsoft.com/office/powerpoint/2010/main" val="22533513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176" name="Picture 32" descr="Powerpoint_Template_Cover_11S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6413"/>
          </a:xfrm>
          <a:prstGeom prst="rect">
            <a:avLst/>
          </a:prstGeom>
          <a:noFill/>
          <a:extLst>
            <a:ext uri="{909E8E84-426E-40DD-AFC4-6F175D3DCCD1}">
              <a14:hiddenFill xmlns:a14="http://schemas.microsoft.com/office/drawing/2010/main">
                <a:solidFill>
                  <a:srgbClr val="FFFFFF"/>
                </a:solidFill>
              </a14:hiddenFill>
            </a:ext>
          </a:extLst>
        </p:spPr>
      </p:pic>
      <p:sp>
        <p:nvSpPr>
          <p:cNvPr id="6147" name="Rectangle 3"/>
          <p:cNvSpPr>
            <a:spLocks noGrp="1" noChangeArrowheads="1"/>
          </p:cNvSpPr>
          <p:nvPr>
            <p:ph type="ctrTitle"/>
          </p:nvPr>
        </p:nvSpPr>
        <p:spPr>
          <a:xfrm>
            <a:off x="0" y="2416175"/>
            <a:ext cx="9144000" cy="1470025"/>
          </a:xfrm>
        </p:spPr>
        <p:txBody>
          <a:bodyPr anchor="t" anchorCtr="1"/>
          <a:lstStyle>
            <a:lvl1pPr algn="ctr">
              <a:defRPr>
                <a:solidFill>
                  <a:srgbClr val="003767"/>
                </a:solidFill>
              </a:defRPr>
            </a:lvl1pPr>
          </a:lstStyle>
          <a:p>
            <a:pPr lvl="0"/>
            <a:r>
              <a:rPr lang="en-US" noProof="0" smtClean="0"/>
              <a:t>Click to edit Master title style</a:t>
            </a:r>
          </a:p>
        </p:txBody>
      </p:sp>
      <p:sp>
        <p:nvSpPr>
          <p:cNvPr id="6149" name="Rectangle 5"/>
          <p:cNvSpPr>
            <a:spLocks noGrp="1" noChangeArrowheads="1"/>
          </p:cNvSpPr>
          <p:nvPr>
            <p:ph type="subTitle" idx="1"/>
          </p:nvPr>
        </p:nvSpPr>
        <p:spPr>
          <a:xfrm>
            <a:off x="0" y="4114800"/>
            <a:ext cx="9144000" cy="1752600"/>
          </a:xfrm>
        </p:spPr>
        <p:txBody>
          <a:bodyPr anchorCtr="1"/>
          <a:lstStyle>
            <a:lvl1pPr marL="0" indent="0" algn="ctr">
              <a:buFontTx/>
              <a:buNone/>
              <a:defRPr>
                <a:solidFill>
                  <a:srgbClr val="D3A464"/>
                </a:solidFill>
              </a:defRPr>
            </a:lvl1pPr>
          </a:lstStyle>
          <a:p>
            <a:pPr lvl="0"/>
            <a:r>
              <a:rPr lang="en-US" noProof="0" smtClean="0"/>
              <a:t>Click to edit Master subtitle style</a:t>
            </a:r>
          </a:p>
        </p:txBody>
      </p:sp>
      <p:sp>
        <p:nvSpPr>
          <p:cNvPr id="6161" name="Rectangle 17"/>
          <p:cNvSpPr>
            <a:spLocks noChangeArrowheads="1"/>
          </p:cNvSpPr>
          <p:nvPr/>
        </p:nvSpPr>
        <p:spPr bwMode="auto">
          <a:xfrm>
            <a:off x="227013" y="1260475"/>
            <a:ext cx="86233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2000" dirty="0" smtClean="0">
                <a:solidFill>
                  <a:srgbClr val="B5C3D4"/>
                </a:solidFill>
                <a:latin typeface="Futura Md BT" pitchFamily="34" charset="0"/>
              </a:rPr>
              <a:t>Planning &amp; Community Development Department</a:t>
            </a:r>
            <a:endParaRPr lang="en-US" sz="2000" dirty="0">
              <a:solidFill>
                <a:srgbClr val="B5C3D4"/>
              </a:solidFill>
              <a:latin typeface="Futura Md BT"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F577E6DF-AF25-4D74-AF83-7E6D7C23A497}" type="slidenum">
              <a:rPr lang="en-US"/>
              <a:pPr/>
              <a:t>‹#›</a:t>
            </a:fld>
            <a:endParaRPr lang="en-US"/>
          </a:p>
        </p:txBody>
      </p:sp>
    </p:spTree>
    <p:extLst>
      <p:ext uri="{BB962C8B-B14F-4D97-AF65-F5344CB8AC3E}">
        <p14:creationId xmlns:p14="http://schemas.microsoft.com/office/powerpoint/2010/main" val="41258761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8450" y="0"/>
            <a:ext cx="2114550" cy="6172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0"/>
            <a:ext cx="6191250" cy="6172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56DDAC0F-2B35-400E-9455-866EBD1A6B72}" type="slidenum">
              <a:rPr lang="en-US"/>
              <a:pPr/>
              <a:t>‹#›</a:t>
            </a:fld>
            <a:endParaRPr lang="en-US"/>
          </a:p>
        </p:txBody>
      </p:sp>
    </p:spTree>
    <p:extLst>
      <p:ext uri="{BB962C8B-B14F-4D97-AF65-F5344CB8AC3E}">
        <p14:creationId xmlns:p14="http://schemas.microsoft.com/office/powerpoint/2010/main" val="10650905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spcBef>
                <a:spcPts val="1200"/>
              </a:spcBef>
              <a:defRPr sz="2800"/>
            </a:lvl1pPr>
            <a:lvl2pPr>
              <a:defRPr sz="2400"/>
            </a:lvl2pPr>
            <a:lvl3pPr>
              <a:defRPr sz="2000"/>
            </a:lvl3pPr>
            <a:lvl4pPr>
              <a:defRPr sz="180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Slide Number Placeholder 3"/>
          <p:cNvSpPr>
            <a:spLocks noGrp="1"/>
          </p:cNvSpPr>
          <p:nvPr>
            <p:ph type="sldNum" sz="quarter" idx="10"/>
          </p:nvPr>
        </p:nvSpPr>
        <p:spPr/>
        <p:txBody>
          <a:bodyPr/>
          <a:lstStyle>
            <a:lvl1pPr>
              <a:defRPr/>
            </a:lvl1pPr>
          </a:lstStyle>
          <a:p>
            <a:fld id="{D42A89E7-CC61-4042-B494-C9BCBFB21201}" type="slidenum">
              <a:rPr lang="en-US"/>
              <a:pPr/>
              <a:t>‹#›</a:t>
            </a:fld>
            <a:endParaRPr lang="en-US"/>
          </a:p>
        </p:txBody>
      </p:sp>
    </p:spTree>
    <p:extLst>
      <p:ext uri="{BB962C8B-B14F-4D97-AF65-F5344CB8AC3E}">
        <p14:creationId xmlns:p14="http://schemas.microsoft.com/office/powerpoint/2010/main" val="3975472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8D3C01DB-9AFC-4B26-814C-776791643E11}" type="slidenum">
              <a:rPr lang="en-US"/>
              <a:pPr/>
              <a:t>‹#›</a:t>
            </a:fld>
            <a:endParaRPr lang="en-US"/>
          </a:p>
        </p:txBody>
      </p:sp>
    </p:spTree>
    <p:extLst>
      <p:ext uri="{BB962C8B-B14F-4D97-AF65-F5344CB8AC3E}">
        <p14:creationId xmlns:p14="http://schemas.microsoft.com/office/powerpoint/2010/main" val="4135057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04800" y="1600200"/>
            <a:ext cx="41529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10100" y="1600200"/>
            <a:ext cx="41529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5E35D87D-B8A9-4998-96EF-90EFD15E5179}" type="slidenum">
              <a:rPr lang="en-US"/>
              <a:pPr/>
              <a:t>‹#›</a:t>
            </a:fld>
            <a:endParaRPr lang="en-US"/>
          </a:p>
        </p:txBody>
      </p:sp>
    </p:spTree>
    <p:extLst>
      <p:ext uri="{BB962C8B-B14F-4D97-AF65-F5344CB8AC3E}">
        <p14:creationId xmlns:p14="http://schemas.microsoft.com/office/powerpoint/2010/main" val="1779971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BF11D458-0DD3-46DD-825C-A335FD626D5D}" type="slidenum">
              <a:rPr lang="en-US"/>
              <a:pPr/>
              <a:t>‹#›</a:t>
            </a:fld>
            <a:endParaRPr lang="en-US"/>
          </a:p>
        </p:txBody>
      </p:sp>
    </p:spTree>
    <p:extLst>
      <p:ext uri="{BB962C8B-B14F-4D97-AF65-F5344CB8AC3E}">
        <p14:creationId xmlns:p14="http://schemas.microsoft.com/office/powerpoint/2010/main" val="35354627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4E49CF9F-D99C-4E27-9C53-87CB666EBB96}" type="slidenum">
              <a:rPr lang="en-US"/>
              <a:pPr/>
              <a:t>‹#›</a:t>
            </a:fld>
            <a:endParaRPr lang="en-US"/>
          </a:p>
        </p:txBody>
      </p:sp>
    </p:spTree>
    <p:extLst>
      <p:ext uri="{BB962C8B-B14F-4D97-AF65-F5344CB8AC3E}">
        <p14:creationId xmlns:p14="http://schemas.microsoft.com/office/powerpoint/2010/main" val="17684605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B6E8F7F7-3E25-41F3-A82A-78165B3F9FA5}" type="slidenum">
              <a:rPr lang="en-US"/>
              <a:pPr/>
              <a:t>‹#›</a:t>
            </a:fld>
            <a:endParaRPr lang="en-US"/>
          </a:p>
        </p:txBody>
      </p:sp>
    </p:spTree>
    <p:extLst>
      <p:ext uri="{BB962C8B-B14F-4D97-AF65-F5344CB8AC3E}">
        <p14:creationId xmlns:p14="http://schemas.microsoft.com/office/powerpoint/2010/main" val="24301879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9F64FF59-0B19-4C89-B0A1-14FF48EC9071}" type="slidenum">
              <a:rPr lang="en-US"/>
              <a:pPr/>
              <a:t>‹#›</a:t>
            </a:fld>
            <a:endParaRPr lang="en-US"/>
          </a:p>
        </p:txBody>
      </p:sp>
    </p:spTree>
    <p:extLst>
      <p:ext uri="{BB962C8B-B14F-4D97-AF65-F5344CB8AC3E}">
        <p14:creationId xmlns:p14="http://schemas.microsoft.com/office/powerpoint/2010/main" val="2688661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65CF8A58-6395-44FC-AA27-059638ACF8E3}" type="slidenum">
              <a:rPr lang="en-US"/>
              <a:pPr/>
              <a:t>‹#›</a:t>
            </a:fld>
            <a:endParaRPr lang="en-US"/>
          </a:p>
        </p:txBody>
      </p:sp>
    </p:spTree>
    <p:extLst>
      <p:ext uri="{BB962C8B-B14F-4D97-AF65-F5344CB8AC3E}">
        <p14:creationId xmlns:p14="http://schemas.microsoft.com/office/powerpoint/2010/main" val="2513547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47" name="Picture 23" descr="Powerpoint_Template_Page2_11SM"/>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1524000"/>
          </a:xfrm>
          <a:prstGeom prst="rect">
            <a:avLst/>
          </a:prstGeom>
          <a:noFill/>
          <a:extLst>
            <a:ext uri="{909E8E84-426E-40DD-AFC4-6F175D3DCCD1}">
              <a14:hiddenFill xmlns:a14="http://schemas.microsoft.com/office/drawing/2010/main">
                <a:solidFill>
                  <a:srgbClr val="FFFFFF"/>
                </a:solidFill>
              </a14:hiddenFill>
            </a:ext>
          </a:extLst>
        </p:spPr>
      </p:pic>
      <p:pic>
        <p:nvPicPr>
          <p:cNvPr id="1049" name="Picture 25" descr="logotyp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553200" y="6267450"/>
            <a:ext cx="2322513" cy="288925"/>
          </a:xfrm>
          <a:prstGeom prst="rect">
            <a:avLst/>
          </a:prstGeom>
          <a:noFill/>
          <a:extLst>
            <a:ext uri="{909E8E84-426E-40DD-AFC4-6F175D3DCCD1}">
              <a14:hiddenFill xmlns:a14="http://schemas.microsoft.com/office/drawing/2010/main">
                <a:solidFill>
                  <a:srgbClr val="FFFFFF"/>
                </a:solidFill>
              </a14:hiddenFill>
            </a:ext>
          </a:extLst>
        </p:spPr>
      </p:pic>
      <p:sp>
        <p:nvSpPr>
          <p:cNvPr id="1036" name="Rectangle 12"/>
          <p:cNvSpPr>
            <a:spLocks noGrp="1" noChangeArrowheads="1"/>
          </p:cNvSpPr>
          <p:nvPr>
            <p:ph type="title"/>
          </p:nvPr>
        </p:nvSpPr>
        <p:spPr bwMode="auto">
          <a:xfrm>
            <a:off x="990600" y="0"/>
            <a:ext cx="77724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smtClean="0"/>
              <a:t>Click to edit title</a:t>
            </a:r>
          </a:p>
        </p:txBody>
      </p:sp>
      <p:sp>
        <p:nvSpPr>
          <p:cNvPr id="1037" name="Rectangle 13"/>
          <p:cNvSpPr>
            <a:spLocks noGrp="1" noChangeArrowheads="1"/>
          </p:cNvSpPr>
          <p:nvPr>
            <p:ph type="sldNum" sz="quarter" idx="4"/>
          </p:nvPr>
        </p:nvSpPr>
        <p:spPr bwMode="auto">
          <a:xfrm>
            <a:off x="0" y="6400800"/>
            <a:ext cx="91440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Futura Bk BT" pitchFamily="34" charset="0"/>
              </a:defRPr>
            </a:lvl1pPr>
          </a:lstStyle>
          <a:p>
            <a:fld id="{A9B9EC4F-1756-453B-A6F9-501E6125F5E0}" type="slidenum">
              <a:rPr lang="en-US"/>
              <a:pPr/>
              <a:t>‹#›</a:t>
            </a:fld>
            <a:endParaRPr lang="en-US"/>
          </a:p>
        </p:txBody>
      </p:sp>
      <p:sp>
        <p:nvSpPr>
          <p:cNvPr id="1038" name="Rectangle 14"/>
          <p:cNvSpPr>
            <a:spLocks noGrp="1" noChangeArrowheads="1"/>
          </p:cNvSpPr>
          <p:nvPr>
            <p:ph type="body" idx="1"/>
          </p:nvPr>
        </p:nvSpPr>
        <p:spPr bwMode="auto">
          <a:xfrm>
            <a:off x="304800" y="1600200"/>
            <a:ext cx="84582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Click to edit body copy</a:t>
            </a:r>
          </a:p>
          <a:p>
            <a:pPr lvl="1"/>
            <a:r>
              <a:rPr lang="en-US" dirty="0" smtClean="0"/>
              <a:t>Click to edit bullet 1</a:t>
            </a:r>
          </a:p>
          <a:p>
            <a:pPr lvl="2"/>
            <a:r>
              <a:rPr lang="en-US" dirty="0" smtClean="0"/>
              <a:t>Click to edit bullet 2</a:t>
            </a:r>
          </a:p>
          <a:p>
            <a:pPr lvl="3"/>
            <a:r>
              <a:rPr lang="en-US" dirty="0" smtClean="0"/>
              <a:t>Click to edit bullet 3</a:t>
            </a:r>
          </a:p>
          <a:p>
            <a:pPr lvl="3"/>
            <a:endParaRPr lang="en-US" dirty="0" smtClean="0"/>
          </a:p>
          <a:p>
            <a:pPr lvl="0"/>
            <a:endParaRPr lang="en-US" dirty="0" smtClean="0"/>
          </a:p>
        </p:txBody>
      </p:sp>
      <p:sp>
        <p:nvSpPr>
          <p:cNvPr id="1050" name="Rectangle 26"/>
          <p:cNvSpPr>
            <a:spLocks noChangeArrowheads="1"/>
          </p:cNvSpPr>
          <p:nvPr/>
        </p:nvSpPr>
        <p:spPr bwMode="auto">
          <a:xfrm>
            <a:off x="227013" y="995363"/>
            <a:ext cx="84709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2000" dirty="0" smtClean="0">
                <a:solidFill>
                  <a:srgbClr val="B5C3D4"/>
                </a:solidFill>
                <a:latin typeface="Futura Md BT" pitchFamily="34" charset="0"/>
              </a:rPr>
              <a:t>Planning</a:t>
            </a:r>
            <a:r>
              <a:rPr lang="en-US" sz="2000" baseline="0" dirty="0" smtClean="0">
                <a:solidFill>
                  <a:srgbClr val="B5C3D4"/>
                </a:solidFill>
                <a:latin typeface="Futura Md BT" pitchFamily="34" charset="0"/>
              </a:rPr>
              <a:t> &amp; Community Development Department</a:t>
            </a:r>
            <a:endParaRPr lang="en-US" sz="2000" dirty="0">
              <a:solidFill>
                <a:srgbClr val="B5C3D4"/>
              </a:solidFill>
              <a:latin typeface="Futura Md BT" pitchFamily="34" charset="0"/>
            </a:endParaRP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hdr="0" ftr="0" dt="0"/>
  <p:txStyles>
    <p:titleStyle>
      <a:lvl1pPr algn="l" rtl="0" eaLnBrk="1" fontAlgn="base" hangingPunct="1">
        <a:spcBef>
          <a:spcPct val="0"/>
        </a:spcBef>
        <a:spcAft>
          <a:spcPct val="0"/>
        </a:spcAft>
        <a:defRPr sz="3600">
          <a:solidFill>
            <a:srgbClr val="D3A464"/>
          </a:solidFill>
          <a:latin typeface="+mj-lt"/>
          <a:ea typeface="+mj-ea"/>
          <a:cs typeface="+mj-cs"/>
        </a:defRPr>
      </a:lvl1pPr>
      <a:lvl2pPr algn="l" rtl="0" eaLnBrk="1" fontAlgn="base" hangingPunct="1">
        <a:spcBef>
          <a:spcPct val="0"/>
        </a:spcBef>
        <a:spcAft>
          <a:spcPct val="0"/>
        </a:spcAft>
        <a:defRPr sz="4400">
          <a:solidFill>
            <a:srgbClr val="D3A464"/>
          </a:solidFill>
          <a:latin typeface="Futura Md BT" pitchFamily="34" charset="0"/>
          <a:cs typeface="Times New Roman" pitchFamily="18" charset="0"/>
        </a:defRPr>
      </a:lvl2pPr>
      <a:lvl3pPr algn="l" rtl="0" eaLnBrk="1" fontAlgn="base" hangingPunct="1">
        <a:spcBef>
          <a:spcPct val="0"/>
        </a:spcBef>
        <a:spcAft>
          <a:spcPct val="0"/>
        </a:spcAft>
        <a:defRPr sz="4400">
          <a:solidFill>
            <a:srgbClr val="D3A464"/>
          </a:solidFill>
          <a:latin typeface="Futura Md BT" pitchFamily="34" charset="0"/>
          <a:cs typeface="Times New Roman" pitchFamily="18" charset="0"/>
        </a:defRPr>
      </a:lvl3pPr>
      <a:lvl4pPr algn="l" rtl="0" eaLnBrk="1" fontAlgn="base" hangingPunct="1">
        <a:spcBef>
          <a:spcPct val="0"/>
        </a:spcBef>
        <a:spcAft>
          <a:spcPct val="0"/>
        </a:spcAft>
        <a:defRPr sz="4400">
          <a:solidFill>
            <a:srgbClr val="D3A464"/>
          </a:solidFill>
          <a:latin typeface="Futura Md BT" pitchFamily="34" charset="0"/>
          <a:cs typeface="Times New Roman" pitchFamily="18" charset="0"/>
        </a:defRPr>
      </a:lvl4pPr>
      <a:lvl5pPr algn="l" rtl="0" eaLnBrk="1" fontAlgn="base" hangingPunct="1">
        <a:spcBef>
          <a:spcPct val="0"/>
        </a:spcBef>
        <a:spcAft>
          <a:spcPct val="0"/>
        </a:spcAft>
        <a:defRPr sz="4400">
          <a:solidFill>
            <a:srgbClr val="D3A464"/>
          </a:solidFill>
          <a:latin typeface="Futura Md BT" pitchFamily="34" charset="0"/>
          <a:cs typeface="Times New Roman" pitchFamily="18" charset="0"/>
        </a:defRPr>
      </a:lvl5pPr>
      <a:lvl6pPr marL="457200" algn="l" rtl="0" eaLnBrk="1" fontAlgn="base" hangingPunct="1">
        <a:spcBef>
          <a:spcPct val="0"/>
        </a:spcBef>
        <a:spcAft>
          <a:spcPct val="0"/>
        </a:spcAft>
        <a:defRPr sz="4400">
          <a:solidFill>
            <a:srgbClr val="D3A464"/>
          </a:solidFill>
          <a:latin typeface="Futura Md BT" pitchFamily="34" charset="0"/>
          <a:cs typeface="Times New Roman" pitchFamily="18" charset="0"/>
        </a:defRPr>
      </a:lvl6pPr>
      <a:lvl7pPr marL="914400" algn="l" rtl="0" eaLnBrk="1" fontAlgn="base" hangingPunct="1">
        <a:spcBef>
          <a:spcPct val="0"/>
        </a:spcBef>
        <a:spcAft>
          <a:spcPct val="0"/>
        </a:spcAft>
        <a:defRPr sz="4400">
          <a:solidFill>
            <a:srgbClr val="D3A464"/>
          </a:solidFill>
          <a:latin typeface="Futura Md BT" pitchFamily="34" charset="0"/>
          <a:cs typeface="Times New Roman" pitchFamily="18" charset="0"/>
        </a:defRPr>
      </a:lvl7pPr>
      <a:lvl8pPr marL="1371600" algn="l" rtl="0" eaLnBrk="1" fontAlgn="base" hangingPunct="1">
        <a:spcBef>
          <a:spcPct val="0"/>
        </a:spcBef>
        <a:spcAft>
          <a:spcPct val="0"/>
        </a:spcAft>
        <a:defRPr sz="4400">
          <a:solidFill>
            <a:srgbClr val="D3A464"/>
          </a:solidFill>
          <a:latin typeface="Futura Md BT" pitchFamily="34" charset="0"/>
          <a:cs typeface="Times New Roman" pitchFamily="18" charset="0"/>
        </a:defRPr>
      </a:lvl8pPr>
      <a:lvl9pPr marL="1828800" algn="l" rtl="0" eaLnBrk="1" fontAlgn="base" hangingPunct="1">
        <a:spcBef>
          <a:spcPct val="0"/>
        </a:spcBef>
        <a:spcAft>
          <a:spcPct val="0"/>
        </a:spcAft>
        <a:defRPr sz="4400">
          <a:solidFill>
            <a:srgbClr val="D3A464"/>
          </a:solidFill>
          <a:latin typeface="Futura Md BT" pitchFamily="34" charset="0"/>
          <a:cs typeface="Times New Roman" pitchFamily="18" charset="0"/>
        </a:defRPr>
      </a:lvl9pPr>
    </p:titleStyle>
    <p:bodyStyle>
      <a:lvl1pPr marL="342900" indent="-342900" algn="l" rtl="0" eaLnBrk="1" fontAlgn="base" hangingPunct="1">
        <a:lnSpc>
          <a:spcPct val="95000"/>
        </a:lnSpc>
        <a:spcBef>
          <a:spcPts val="1800"/>
        </a:spcBef>
        <a:spcAft>
          <a:spcPct val="0"/>
        </a:spcAft>
        <a:buClr>
          <a:srgbClr val="D3A464"/>
        </a:buClr>
        <a:buChar char="•"/>
        <a:defRPr sz="2800">
          <a:solidFill>
            <a:srgbClr val="003768"/>
          </a:solidFill>
          <a:latin typeface="+mn-lt"/>
          <a:ea typeface="+mn-ea"/>
          <a:cs typeface="+mn-cs"/>
        </a:defRPr>
      </a:lvl1pPr>
      <a:lvl2pPr marL="742950" indent="-285750" algn="l" rtl="0" eaLnBrk="1" fontAlgn="base" hangingPunct="1">
        <a:spcBef>
          <a:spcPct val="20000"/>
        </a:spcBef>
        <a:spcAft>
          <a:spcPct val="0"/>
        </a:spcAft>
        <a:buClr>
          <a:srgbClr val="D3A464"/>
        </a:buClr>
        <a:buFont typeface="Futura Hv BT" pitchFamily="34" charset="0"/>
        <a:buChar char="&gt;"/>
        <a:defRPr sz="2500">
          <a:solidFill>
            <a:srgbClr val="4D6E99"/>
          </a:solidFill>
          <a:latin typeface="+mn-lt"/>
        </a:defRPr>
      </a:lvl2pPr>
      <a:lvl3pPr marL="1143000" indent="-228600" algn="l" rtl="0" eaLnBrk="1" fontAlgn="base" hangingPunct="1">
        <a:spcBef>
          <a:spcPct val="20000"/>
        </a:spcBef>
        <a:spcAft>
          <a:spcPct val="0"/>
        </a:spcAft>
        <a:buClr>
          <a:srgbClr val="314661"/>
        </a:buClr>
        <a:buFont typeface="Wingdings" pitchFamily="2" charset="2"/>
        <a:buChar char="§"/>
        <a:defRPr sz="2400">
          <a:solidFill>
            <a:schemeClr val="bg2">
              <a:lumMod val="75000"/>
            </a:schemeClr>
          </a:solidFill>
          <a:latin typeface="+mn-lt"/>
        </a:defRPr>
      </a:lvl3pPr>
      <a:lvl4pPr marL="1600200" indent="-228600" algn="l" rtl="0" eaLnBrk="1" fontAlgn="base" hangingPunct="1">
        <a:spcBef>
          <a:spcPct val="20000"/>
        </a:spcBef>
        <a:spcAft>
          <a:spcPct val="0"/>
        </a:spcAft>
        <a:buClr>
          <a:schemeClr val="tx2">
            <a:lumMod val="85000"/>
            <a:lumOff val="15000"/>
          </a:schemeClr>
        </a:buClr>
        <a:buFont typeface="Futura Hv BT" pitchFamily="34" charset="0"/>
        <a:buChar char="»"/>
        <a:defRPr sz="2000">
          <a:solidFill>
            <a:schemeClr val="accent1">
              <a:lumMod val="50000"/>
            </a:schemeClr>
          </a:solidFill>
          <a:latin typeface="+mn-lt"/>
        </a:defRPr>
      </a:lvl4pPr>
      <a:lvl5pPr marL="2057400" indent="-228600" algn="ctr" rtl="0" eaLnBrk="1" fontAlgn="base" hangingPunct="1">
        <a:spcBef>
          <a:spcPct val="20000"/>
        </a:spcBef>
        <a:spcAft>
          <a:spcPct val="0"/>
        </a:spcAft>
        <a:buChar char="»"/>
        <a:defRPr sz="2000">
          <a:solidFill>
            <a:srgbClr val="EE962C"/>
          </a:solidFill>
          <a:latin typeface="Futura Bk BT" pitchFamily="34" charset="0"/>
        </a:defRPr>
      </a:lvl5pPr>
      <a:lvl6pPr marL="2514600" indent="-228600" algn="ctr" rtl="0" eaLnBrk="1" fontAlgn="base" hangingPunct="1">
        <a:spcBef>
          <a:spcPct val="20000"/>
        </a:spcBef>
        <a:spcAft>
          <a:spcPct val="0"/>
        </a:spcAft>
        <a:buChar char="»"/>
        <a:defRPr sz="2000">
          <a:solidFill>
            <a:srgbClr val="EE962C"/>
          </a:solidFill>
          <a:latin typeface="Futura Bk BT" pitchFamily="34" charset="0"/>
        </a:defRPr>
      </a:lvl6pPr>
      <a:lvl7pPr marL="2971800" indent="-228600" algn="ctr" rtl="0" eaLnBrk="1" fontAlgn="base" hangingPunct="1">
        <a:spcBef>
          <a:spcPct val="20000"/>
        </a:spcBef>
        <a:spcAft>
          <a:spcPct val="0"/>
        </a:spcAft>
        <a:buChar char="»"/>
        <a:defRPr sz="2000">
          <a:solidFill>
            <a:srgbClr val="EE962C"/>
          </a:solidFill>
          <a:latin typeface="Futura Bk BT" pitchFamily="34" charset="0"/>
        </a:defRPr>
      </a:lvl7pPr>
      <a:lvl8pPr marL="3429000" indent="-228600" algn="ctr" rtl="0" eaLnBrk="1" fontAlgn="base" hangingPunct="1">
        <a:spcBef>
          <a:spcPct val="20000"/>
        </a:spcBef>
        <a:spcAft>
          <a:spcPct val="0"/>
        </a:spcAft>
        <a:buChar char="»"/>
        <a:defRPr sz="2000">
          <a:solidFill>
            <a:srgbClr val="EE962C"/>
          </a:solidFill>
          <a:latin typeface="Futura Bk BT" pitchFamily="34" charset="0"/>
        </a:defRPr>
      </a:lvl8pPr>
      <a:lvl9pPr marL="3886200" indent="-228600" algn="ctr" rtl="0" eaLnBrk="1" fontAlgn="base" hangingPunct="1">
        <a:spcBef>
          <a:spcPct val="20000"/>
        </a:spcBef>
        <a:spcAft>
          <a:spcPct val="0"/>
        </a:spcAft>
        <a:buChar char="»"/>
        <a:defRPr sz="2000">
          <a:solidFill>
            <a:srgbClr val="EE962C"/>
          </a:solidFill>
          <a:latin typeface="Futura Bk BT"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ctrTitle"/>
          </p:nvPr>
        </p:nvSpPr>
        <p:spPr>
          <a:xfrm>
            <a:off x="0" y="2197100"/>
            <a:ext cx="9144000" cy="1470025"/>
          </a:xfrm>
        </p:spPr>
        <p:txBody>
          <a:bodyPr/>
          <a:lstStyle/>
          <a:p>
            <a:r>
              <a:rPr lang="en-US" dirty="0" smtClean="0"/>
              <a:t>Call </a:t>
            </a:r>
            <a:r>
              <a:rPr lang="en-US" dirty="0"/>
              <a:t>for </a:t>
            </a:r>
            <a:r>
              <a:rPr lang="en-US" dirty="0" smtClean="0"/>
              <a:t>Review:</a:t>
            </a:r>
            <a:r>
              <a:rPr lang="en-US" dirty="0"/>
              <a:t/>
            </a:r>
            <a:br>
              <a:rPr lang="en-US" dirty="0"/>
            </a:br>
            <a:r>
              <a:rPr lang="en-US" dirty="0" smtClean="0"/>
              <a:t>Expressive Use </a:t>
            </a:r>
            <a:r>
              <a:rPr lang="en-US" dirty="0"/>
              <a:t>Permit </a:t>
            </a:r>
            <a:r>
              <a:rPr lang="en-US" dirty="0" smtClean="0"/>
              <a:t>#6052</a:t>
            </a:r>
            <a:br>
              <a:rPr lang="en-US" dirty="0" smtClean="0"/>
            </a:br>
            <a:r>
              <a:rPr lang="en-US" dirty="0"/>
              <a:t>and Associated </a:t>
            </a:r>
            <a:r>
              <a:rPr lang="en-US" dirty="0" smtClean="0"/>
              <a:t>Variance</a:t>
            </a:r>
            <a:endParaRPr lang="en-US" dirty="0"/>
          </a:p>
        </p:txBody>
      </p:sp>
      <p:sp>
        <p:nvSpPr>
          <p:cNvPr id="58371" name="Rectangle 3"/>
          <p:cNvSpPr>
            <a:spLocks noGrp="1" noChangeArrowheads="1"/>
          </p:cNvSpPr>
          <p:nvPr>
            <p:ph type="subTitle" idx="1"/>
          </p:nvPr>
        </p:nvSpPr>
        <p:spPr>
          <a:xfrm>
            <a:off x="0" y="4029075"/>
            <a:ext cx="9144000" cy="1752600"/>
          </a:xfrm>
        </p:spPr>
        <p:txBody>
          <a:bodyPr/>
          <a:lstStyle/>
          <a:p>
            <a:r>
              <a:rPr lang="en-US" dirty="0" smtClean="0"/>
              <a:t>City Council</a:t>
            </a:r>
            <a:r>
              <a:rPr lang="en-US" dirty="0"/>
              <a:t/>
            </a:r>
            <a:br>
              <a:rPr lang="en-US" dirty="0"/>
            </a:br>
            <a:r>
              <a:rPr lang="en-US" dirty="0" smtClean="0"/>
              <a:t>May 20, </a:t>
            </a:r>
            <a:r>
              <a:rPr lang="en-US" dirty="0"/>
              <a:t>2013</a:t>
            </a:r>
          </a:p>
        </p:txBody>
      </p:sp>
    </p:spTree>
    <p:extLst>
      <p:ext uri="{BB962C8B-B14F-4D97-AF65-F5344CB8AC3E}">
        <p14:creationId xmlns:p14="http://schemas.microsoft.com/office/powerpoint/2010/main" val="1083648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Code Compliance Investigation </a:t>
            </a:r>
          </a:p>
        </p:txBody>
      </p:sp>
      <p:sp>
        <p:nvSpPr>
          <p:cNvPr id="3" name="Content Placeholder 2"/>
          <p:cNvSpPr>
            <a:spLocks noGrp="1"/>
          </p:cNvSpPr>
          <p:nvPr>
            <p:ph idx="1"/>
          </p:nvPr>
        </p:nvSpPr>
        <p:spPr/>
        <p:txBody>
          <a:bodyPr/>
          <a:lstStyle/>
          <a:p>
            <a:pPr marL="0" indent="0">
              <a:buNone/>
            </a:pPr>
            <a:endParaRPr lang="en-US" dirty="0" smtClean="0"/>
          </a:p>
        </p:txBody>
      </p:sp>
      <p:sp>
        <p:nvSpPr>
          <p:cNvPr id="4" name="Slide Number Placeholder 3"/>
          <p:cNvSpPr>
            <a:spLocks noGrp="1"/>
          </p:cNvSpPr>
          <p:nvPr>
            <p:ph type="sldNum" sz="quarter" idx="10"/>
          </p:nvPr>
        </p:nvSpPr>
        <p:spPr/>
        <p:txBody>
          <a:bodyPr/>
          <a:lstStyle/>
          <a:p>
            <a:fld id="{D42A89E7-CC61-4042-B494-C9BCBFB21201}" type="slidenum">
              <a:rPr lang="en-US" smtClean="0"/>
              <a:pPr/>
              <a:t>10</a:t>
            </a:fld>
            <a:endParaRPr lang="en-US"/>
          </a:p>
        </p:txBody>
      </p:sp>
      <p:grpSp>
        <p:nvGrpSpPr>
          <p:cNvPr id="5" name="Group 4"/>
          <p:cNvGrpSpPr/>
          <p:nvPr/>
        </p:nvGrpSpPr>
        <p:grpSpPr>
          <a:xfrm>
            <a:off x="714366" y="1451113"/>
            <a:ext cx="7715268" cy="4764024"/>
            <a:chOff x="651531" y="1451113"/>
            <a:chExt cx="7715268" cy="4764024"/>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531" y="1451113"/>
              <a:ext cx="3811139" cy="4762464"/>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3133" y="1451113"/>
              <a:ext cx="3673666" cy="4764024"/>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6539532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Code Compliance Investigation </a:t>
            </a:r>
          </a:p>
        </p:txBody>
      </p:sp>
      <p:sp>
        <p:nvSpPr>
          <p:cNvPr id="3" name="Content Placeholder 2"/>
          <p:cNvSpPr>
            <a:spLocks noGrp="1"/>
          </p:cNvSpPr>
          <p:nvPr>
            <p:ph idx="1"/>
          </p:nvPr>
        </p:nvSpPr>
        <p:spPr/>
        <p:txBody>
          <a:bodyPr/>
          <a:lstStyle/>
          <a:p>
            <a:r>
              <a:rPr lang="en-US" dirty="0" smtClean="0"/>
              <a:t>Code Compliance investigation (July 2012)</a:t>
            </a:r>
          </a:p>
          <a:p>
            <a:pPr lvl="1"/>
            <a:r>
              <a:rPr lang="en-US" dirty="0" smtClean="0"/>
              <a:t>Notice </a:t>
            </a:r>
            <a:r>
              <a:rPr lang="en-US" dirty="0"/>
              <a:t>of </a:t>
            </a:r>
            <a:r>
              <a:rPr lang="en-US" dirty="0" smtClean="0"/>
              <a:t>Violation based on violations of conditions:</a:t>
            </a:r>
          </a:p>
          <a:p>
            <a:pPr lvl="2">
              <a:tabLst>
                <a:tab pos="1660525" algn="l"/>
              </a:tabLst>
            </a:pPr>
            <a:r>
              <a:rPr lang="en-US" dirty="0" smtClean="0"/>
              <a:t>#8	(selling alcohol past 11:30 p.m.);</a:t>
            </a:r>
          </a:p>
          <a:p>
            <a:pPr lvl="2">
              <a:tabLst>
                <a:tab pos="1660525" algn="l"/>
              </a:tabLst>
            </a:pPr>
            <a:r>
              <a:rPr lang="en-US" dirty="0" smtClean="0"/>
              <a:t>#10	</a:t>
            </a:r>
            <a:r>
              <a:rPr lang="en-US" smtClean="0"/>
              <a:t>(full food </a:t>
            </a:r>
            <a:r>
              <a:rPr lang="en-US" dirty="0" smtClean="0"/>
              <a:t>service not provided); </a:t>
            </a:r>
          </a:p>
          <a:p>
            <a:pPr lvl="2">
              <a:tabLst>
                <a:tab pos="1660525" algn="l"/>
              </a:tabLst>
            </a:pPr>
            <a:r>
              <a:rPr lang="en-US" dirty="0" smtClean="0"/>
              <a:t>#15	(only allowing entry to customers 21 and over);</a:t>
            </a:r>
          </a:p>
          <a:p>
            <a:pPr lvl="2">
              <a:tabLst>
                <a:tab pos="1660525" algn="l"/>
              </a:tabLst>
            </a:pPr>
            <a:r>
              <a:rPr lang="en-US" dirty="0" smtClean="0"/>
              <a:t>#16	(promoter-produced </a:t>
            </a:r>
            <a:r>
              <a:rPr lang="en-US" dirty="0"/>
              <a:t>parties</a:t>
            </a:r>
            <a:r>
              <a:rPr lang="en-US" dirty="0" smtClean="0"/>
              <a:t>);</a:t>
            </a:r>
          </a:p>
          <a:p>
            <a:pPr lvl="2">
              <a:tabLst>
                <a:tab pos="1660525" algn="l"/>
              </a:tabLst>
            </a:pPr>
            <a:r>
              <a:rPr lang="en-US" dirty="0" smtClean="0"/>
              <a:t>#17	(customized lighting and sound system conducive of 	 	nightclub atmosphere);</a:t>
            </a:r>
          </a:p>
          <a:p>
            <a:pPr lvl="2">
              <a:tabLst>
                <a:tab pos="1660525" algn="l"/>
              </a:tabLst>
            </a:pPr>
            <a:r>
              <a:rPr lang="en-US" dirty="0" smtClean="0"/>
              <a:t>#18	(violating City’s </a:t>
            </a:r>
            <a:r>
              <a:rPr lang="en-US" dirty="0"/>
              <a:t>Noise Ordinance); and </a:t>
            </a:r>
            <a:endParaRPr lang="en-US" dirty="0" smtClean="0"/>
          </a:p>
          <a:p>
            <a:pPr lvl="2">
              <a:tabLst>
                <a:tab pos="1660525" algn="l"/>
              </a:tabLst>
            </a:pPr>
            <a:r>
              <a:rPr lang="en-US" dirty="0" smtClean="0"/>
              <a:t>#21	(did not have conditions </a:t>
            </a:r>
            <a:r>
              <a:rPr lang="en-US" dirty="0"/>
              <a:t>of </a:t>
            </a:r>
            <a:r>
              <a:rPr lang="en-US" dirty="0" smtClean="0"/>
              <a:t>approval posted or available).</a:t>
            </a:r>
          </a:p>
        </p:txBody>
      </p:sp>
      <p:sp>
        <p:nvSpPr>
          <p:cNvPr id="4" name="Slide Number Placeholder 3"/>
          <p:cNvSpPr>
            <a:spLocks noGrp="1"/>
          </p:cNvSpPr>
          <p:nvPr>
            <p:ph type="sldNum" sz="quarter" idx="10"/>
          </p:nvPr>
        </p:nvSpPr>
        <p:spPr/>
        <p:txBody>
          <a:bodyPr/>
          <a:lstStyle/>
          <a:p>
            <a:fld id="{D42A89E7-CC61-4042-B494-C9BCBFB21201}" type="slidenum">
              <a:rPr lang="en-US" smtClean="0"/>
              <a:pPr/>
              <a:t>11</a:t>
            </a:fld>
            <a:endParaRPr lang="en-US"/>
          </a:p>
        </p:txBody>
      </p:sp>
    </p:spTree>
    <p:extLst>
      <p:ext uri="{BB962C8B-B14F-4D97-AF65-F5344CB8AC3E}">
        <p14:creationId xmlns:p14="http://schemas.microsoft.com/office/powerpoint/2010/main" val="539855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p:txBody>
          <a:bodyPr/>
          <a:lstStyle/>
          <a:p>
            <a:r>
              <a:rPr lang="en-US" dirty="0" smtClean="0"/>
              <a:t>Code Compliance investigation (July 2012)</a:t>
            </a:r>
          </a:p>
          <a:p>
            <a:pPr lvl="1"/>
            <a:r>
              <a:rPr lang="en-US" dirty="0"/>
              <a:t>Additional violations:</a:t>
            </a:r>
          </a:p>
          <a:p>
            <a:pPr lvl="2"/>
            <a:r>
              <a:rPr lang="en-US" dirty="0"/>
              <a:t>Dance floor for customer dancing</a:t>
            </a:r>
          </a:p>
          <a:p>
            <a:pPr lvl="2"/>
            <a:r>
              <a:rPr lang="en-US" dirty="0"/>
              <a:t>Customer dancing is not permitted in restaurants per the Zoning Code definition of ‘Restaurants with Limited Live Entertainment’:</a:t>
            </a:r>
          </a:p>
          <a:p>
            <a:pPr lvl="3"/>
            <a:r>
              <a:rPr lang="en-US" dirty="0"/>
              <a:t>“A restaurant, including a fast food or formula restaurant, that provides accessory live entertainment, where the performance area does not exceed 75 square feet, and customer dancing does not occur.  </a:t>
            </a:r>
            <a:r>
              <a:rPr lang="en-US" i="1" dirty="0"/>
              <a:t>The use shall be classified as a nightclub (commercial entertainment) if the performance area exceeds 75 square feet or customer dancing is provided.</a:t>
            </a:r>
            <a:r>
              <a:rPr lang="en-US" dirty="0"/>
              <a:t>  Live entertainment does not include a sexually oriented business.” (emphasis added)</a:t>
            </a:r>
          </a:p>
        </p:txBody>
      </p:sp>
      <p:sp>
        <p:nvSpPr>
          <p:cNvPr id="4" name="Slide Number Placeholder 3"/>
          <p:cNvSpPr>
            <a:spLocks noGrp="1"/>
          </p:cNvSpPr>
          <p:nvPr>
            <p:ph type="sldNum" sz="quarter" idx="10"/>
          </p:nvPr>
        </p:nvSpPr>
        <p:spPr/>
        <p:txBody>
          <a:bodyPr/>
          <a:lstStyle/>
          <a:p>
            <a:fld id="{D42A89E7-CC61-4042-B494-C9BCBFB21201}" type="slidenum">
              <a:rPr lang="en-US" smtClean="0"/>
              <a:pPr/>
              <a:t>12</a:t>
            </a:fld>
            <a:endParaRPr lang="en-US"/>
          </a:p>
        </p:txBody>
      </p:sp>
    </p:spTree>
    <p:extLst>
      <p:ext uri="{BB962C8B-B14F-4D97-AF65-F5344CB8AC3E}">
        <p14:creationId xmlns:p14="http://schemas.microsoft.com/office/powerpoint/2010/main" val="28912602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Code Compliance Investigation </a:t>
            </a:r>
          </a:p>
        </p:txBody>
      </p:sp>
      <p:sp>
        <p:nvSpPr>
          <p:cNvPr id="3" name="Content Placeholder 2"/>
          <p:cNvSpPr>
            <a:spLocks noGrp="1"/>
          </p:cNvSpPr>
          <p:nvPr>
            <p:ph idx="1"/>
          </p:nvPr>
        </p:nvSpPr>
        <p:spPr/>
        <p:txBody>
          <a:bodyPr/>
          <a:lstStyle/>
          <a:p>
            <a:r>
              <a:rPr lang="en-US" dirty="0" smtClean="0"/>
              <a:t>Subsequent </a:t>
            </a:r>
            <a:r>
              <a:rPr lang="en-US" dirty="0"/>
              <a:t>investigations:</a:t>
            </a:r>
          </a:p>
          <a:p>
            <a:pPr lvl="1"/>
            <a:r>
              <a:rPr lang="en-US" dirty="0"/>
              <a:t>August 2012</a:t>
            </a:r>
          </a:p>
          <a:p>
            <a:pPr lvl="2"/>
            <a:r>
              <a:rPr lang="en-US" dirty="0"/>
              <a:t>Continued violations (citation issued).</a:t>
            </a:r>
          </a:p>
          <a:p>
            <a:pPr lvl="1"/>
            <a:r>
              <a:rPr lang="en-US" dirty="0"/>
              <a:t>September and October 2012</a:t>
            </a:r>
          </a:p>
          <a:p>
            <a:pPr lvl="2"/>
            <a:r>
              <a:rPr lang="en-US" dirty="0"/>
              <a:t>Continued violations (additional citations issued).</a:t>
            </a:r>
          </a:p>
          <a:p>
            <a:pPr lvl="1"/>
            <a:r>
              <a:rPr lang="en-US" dirty="0"/>
              <a:t>November 2012 to present</a:t>
            </a:r>
          </a:p>
          <a:p>
            <a:pPr lvl="2"/>
            <a:r>
              <a:rPr lang="en-US" dirty="0"/>
              <a:t>Determined to be in compliance with CUP.</a:t>
            </a:r>
          </a:p>
          <a:p>
            <a:pPr lvl="1"/>
            <a:endParaRPr lang="en-US" dirty="0" smtClean="0"/>
          </a:p>
          <a:p>
            <a:pPr lvl="1"/>
            <a:endParaRPr lang="en-US" dirty="0" smtClean="0"/>
          </a:p>
        </p:txBody>
      </p:sp>
      <p:sp>
        <p:nvSpPr>
          <p:cNvPr id="4" name="Slide Number Placeholder 3"/>
          <p:cNvSpPr>
            <a:spLocks noGrp="1"/>
          </p:cNvSpPr>
          <p:nvPr>
            <p:ph type="sldNum" sz="quarter" idx="10"/>
          </p:nvPr>
        </p:nvSpPr>
        <p:spPr/>
        <p:txBody>
          <a:bodyPr/>
          <a:lstStyle/>
          <a:p>
            <a:fld id="{D42A89E7-CC61-4042-B494-C9BCBFB21201}" type="slidenum">
              <a:rPr lang="en-US" smtClean="0"/>
              <a:pPr/>
              <a:t>13</a:t>
            </a:fld>
            <a:endParaRPr lang="en-US"/>
          </a:p>
        </p:txBody>
      </p:sp>
    </p:spTree>
    <p:extLst>
      <p:ext uri="{BB962C8B-B14F-4D97-AF65-F5344CB8AC3E}">
        <p14:creationId xmlns:p14="http://schemas.microsoft.com/office/powerpoint/2010/main" val="38383562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Code Compliance </a:t>
            </a:r>
            <a:r>
              <a:rPr lang="en-US" dirty="0" smtClean="0"/>
              <a:t>Investigation</a:t>
            </a:r>
            <a:endParaRPr lang="en-US" dirty="0"/>
          </a:p>
        </p:txBody>
      </p:sp>
      <p:sp>
        <p:nvSpPr>
          <p:cNvPr id="3" name="Content Placeholder 2"/>
          <p:cNvSpPr>
            <a:spLocks noGrp="1"/>
          </p:cNvSpPr>
          <p:nvPr>
            <p:ph idx="1"/>
          </p:nvPr>
        </p:nvSpPr>
        <p:spPr/>
        <p:txBody>
          <a:bodyPr/>
          <a:lstStyle/>
          <a:p>
            <a:r>
              <a:rPr lang="en-US" dirty="0" smtClean="0"/>
              <a:t>Operator of </a:t>
            </a:r>
            <a:r>
              <a:rPr lang="en-US" i="1" dirty="0" smtClean="0"/>
              <a:t>New York Deli</a:t>
            </a:r>
            <a:r>
              <a:rPr lang="en-US" dirty="0" smtClean="0"/>
              <a:t> met with City staff and discussed options.</a:t>
            </a:r>
          </a:p>
          <a:p>
            <a:r>
              <a:rPr lang="en-US" dirty="0" smtClean="0"/>
              <a:t>Operator chose to modify Conditional Use Permit and submit a new Expressive Use Permit.</a:t>
            </a:r>
          </a:p>
          <a:p>
            <a:pPr lvl="3"/>
            <a:endParaRPr lang="en-US" dirty="0" smtClean="0"/>
          </a:p>
          <a:p>
            <a:pPr lvl="1"/>
            <a:endParaRPr lang="en-US" dirty="0"/>
          </a:p>
        </p:txBody>
      </p:sp>
      <p:sp>
        <p:nvSpPr>
          <p:cNvPr id="4" name="Slide Number Placeholder 3"/>
          <p:cNvSpPr>
            <a:spLocks noGrp="1"/>
          </p:cNvSpPr>
          <p:nvPr>
            <p:ph type="sldNum" sz="quarter" idx="10"/>
          </p:nvPr>
        </p:nvSpPr>
        <p:spPr/>
        <p:txBody>
          <a:bodyPr/>
          <a:lstStyle/>
          <a:p>
            <a:fld id="{D42A89E7-CC61-4042-B494-C9BCBFB21201}" type="slidenum">
              <a:rPr lang="en-US" smtClean="0"/>
              <a:pPr/>
              <a:t>14</a:t>
            </a:fld>
            <a:endParaRPr lang="en-US"/>
          </a:p>
        </p:txBody>
      </p:sp>
    </p:spTree>
    <p:extLst>
      <p:ext uri="{BB962C8B-B14F-4D97-AF65-F5344CB8AC3E}">
        <p14:creationId xmlns:p14="http://schemas.microsoft.com/office/powerpoint/2010/main" val="17376960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8153400" cy="990600"/>
          </a:xfrm>
        </p:spPr>
        <p:txBody>
          <a:bodyPr/>
          <a:lstStyle/>
          <a:p>
            <a:r>
              <a:rPr lang="en-US" dirty="0" smtClean="0"/>
              <a:t>Proposed Entitlements: </a:t>
            </a:r>
            <a:r>
              <a:rPr lang="en-US" sz="2400" dirty="0" smtClean="0"/>
              <a:t>Variance (separation)</a:t>
            </a:r>
            <a:endParaRPr lang="en-US" sz="2400" dirty="0"/>
          </a:p>
        </p:txBody>
      </p:sp>
      <p:sp>
        <p:nvSpPr>
          <p:cNvPr id="3" name="Content Placeholder 2"/>
          <p:cNvSpPr>
            <a:spLocks noGrp="1"/>
          </p:cNvSpPr>
          <p:nvPr>
            <p:ph idx="1"/>
          </p:nvPr>
        </p:nvSpPr>
        <p:spPr/>
        <p:txBody>
          <a:bodyPr/>
          <a:lstStyle/>
          <a:p>
            <a:pPr marL="514350" indent="-514350">
              <a:buFont typeface="+mj-lt"/>
              <a:buAutoNum type="arabicParenR"/>
            </a:pPr>
            <a:r>
              <a:rPr lang="en-US" dirty="0" smtClean="0"/>
              <a:t>Variance</a:t>
            </a:r>
          </a:p>
          <a:p>
            <a:pPr lvl="1"/>
            <a:r>
              <a:rPr lang="en-US" dirty="0"/>
              <a:t>To establish a nightclub with alcohol service within 250 feet of an existing bar or tavern, billiard parlor with alcohol service, nightclub with alcohol service, or use which provide sales of alcohol for off-site consumption within the AD-1 (Alcohol Density overlay, 1) district.</a:t>
            </a:r>
          </a:p>
          <a:p>
            <a:pPr lvl="1"/>
            <a:endParaRPr lang="en-US" dirty="0" smtClean="0"/>
          </a:p>
        </p:txBody>
      </p:sp>
      <p:sp>
        <p:nvSpPr>
          <p:cNvPr id="4" name="Slide Number Placeholder 3"/>
          <p:cNvSpPr>
            <a:spLocks noGrp="1"/>
          </p:cNvSpPr>
          <p:nvPr>
            <p:ph type="sldNum" sz="quarter" idx="10"/>
          </p:nvPr>
        </p:nvSpPr>
        <p:spPr/>
        <p:txBody>
          <a:bodyPr/>
          <a:lstStyle/>
          <a:p>
            <a:fld id="{D42A89E7-CC61-4042-B494-C9BCBFB21201}" type="slidenum">
              <a:rPr lang="en-US" smtClean="0"/>
              <a:pPr/>
              <a:t>15</a:t>
            </a:fld>
            <a:endParaRPr lang="en-US"/>
          </a:p>
        </p:txBody>
      </p:sp>
    </p:spTree>
    <p:extLst>
      <p:ext uri="{BB962C8B-B14F-4D97-AF65-F5344CB8AC3E}">
        <p14:creationId xmlns:p14="http://schemas.microsoft.com/office/powerpoint/2010/main" val="21064369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8153400" cy="990600"/>
          </a:xfrm>
        </p:spPr>
        <p:txBody>
          <a:bodyPr/>
          <a:lstStyle/>
          <a:p>
            <a:r>
              <a:rPr lang="en-US" dirty="0"/>
              <a:t>Proposed Entitlements: </a:t>
            </a:r>
            <a:r>
              <a:rPr lang="en-US" sz="2400" dirty="0"/>
              <a:t>Variance (separation)</a:t>
            </a:r>
            <a:endParaRPr lang="en-US" dirty="0"/>
          </a:p>
        </p:txBody>
      </p:sp>
      <p:sp>
        <p:nvSpPr>
          <p:cNvPr id="3" name="Content Placeholder 2"/>
          <p:cNvSpPr>
            <a:spLocks noGrp="1"/>
          </p:cNvSpPr>
          <p:nvPr>
            <p:ph idx="1"/>
          </p:nvPr>
        </p:nvSpPr>
        <p:spPr/>
        <p:txBody>
          <a:bodyPr/>
          <a:lstStyle/>
          <a:p>
            <a:pPr>
              <a:tabLst>
                <a:tab pos="1490663" algn="l"/>
              </a:tabLst>
            </a:pPr>
            <a:r>
              <a:rPr lang="en-US" dirty="0" smtClean="0"/>
              <a:t>Alcohol Density (AD) zoning overlay</a:t>
            </a:r>
          </a:p>
          <a:p>
            <a:pPr lvl="1">
              <a:tabLst>
                <a:tab pos="1490663" algn="l"/>
              </a:tabLst>
            </a:pPr>
            <a:r>
              <a:rPr lang="en-US" dirty="0" smtClean="0"/>
              <a:t>Established by City Council in 1995.</a:t>
            </a:r>
          </a:p>
          <a:p>
            <a:pPr lvl="2">
              <a:tabLst>
                <a:tab pos="1490663" algn="l"/>
              </a:tabLst>
            </a:pPr>
            <a:r>
              <a:rPr lang="en-US" dirty="0" smtClean="0"/>
              <a:t>“…to control the possibility of an over-concentration of </a:t>
            </a:r>
            <a:r>
              <a:rPr lang="en-US" dirty="0"/>
              <a:t>bars </a:t>
            </a:r>
            <a:r>
              <a:rPr lang="en-US" dirty="0" smtClean="0"/>
              <a:t>or taverns</a:t>
            </a:r>
            <a:r>
              <a:rPr lang="en-US" dirty="0"/>
              <a:t>, billiard parlors with alcohol service, nightclubs with alcohol </a:t>
            </a:r>
            <a:r>
              <a:rPr lang="en-US" dirty="0" smtClean="0"/>
              <a:t>service </a:t>
            </a:r>
            <a:r>
              <a:rPr lang="en-US" dirty="0"/>
              <a:t>and </a:t>
            </a:r>
            <a:r>
              <a:rPr lang="en-US" dirty="0" smtClean="0"/>
              <a:t>businesses which </a:t>
            </a:r>
            <a:r>
              <a:rPr lang="en-US" dirty="0"/>
              <a:t>provide for the sale of alcohol for off-site consumption</a:t>
            </a:r>
            <a:r>
              <a:rPr lang="en-US" dirty="0" smtClean="0"/>
              <a:t>.” </a:t>
            </a:r>
          </a:p>
          <a:p>
            <a:pPr lvl="3">
              <a:tabLst>
                <a:tab pos="1490663" algn="l"/>
              </a:tabLst>
            </a:pPr>
            <a:r>
              <a:rPr lang="en-US" dirty="0" smtClean="0"/>
              <a:t>City Council staff report, 2/27/95</a:t>
            </a:r>
          </a:p>
          <a:p>
            <a:pPr lvl="1">
              <a:tabLst>
                <a:tab pos="1490663" algn="l"/>
              </a:tabLst>
            </a:pPr>
            <a:r>
              <a:rPr lang="en-US" dirty="0" smtClean="0"/>
              <a:t>Separation between new and existing bars </a:t>
            </a:r>
            <a:r>
              <a:rPr lang="en-US" dirty="0"/>
              <a:t>or taverns, billiard parlors with alcohol service, nightclubs with alcohol service, or uses that sell alcohol for off-site </a:t>
            </a:r>
            <a:r>
              <a:rPr lang="en-US" dirty="0" smtClean="0"/>
              <a:t>consumption.</a:t>
            </a:r>
          </a:p>
          <a:p>
            <a:pPr lvl="2">
              <a:tabLst>
                <a:tab pos="1490663" algn="l"/>
              </a:tabLst>
            </a:pPr>
            <a:r>
              <a:rPr lang="en-US" dirty="0" smtClean="0"/>
              <a:t>AD-1: 250 feet</a:t>
            </a:r>
          </a:p>
          <a:p>
            <a:pPr lvl="2">
              <a:tabLst>
                <a:tab pos="1490663" algn="l"/>
              </a:tabLst>
            </a:pPr>
            <a:r>
              <a:rPr lang="en-US" dirty="0" smtClean="0"/>
              <a:t>AD-2: 1,000 feet</a:t>
            </a:r>
          </a:p>
        </p:txBody>
      </p:sp>
      <p:sp>
        <p:nvSpPr>
          <p:cNvPr id="4" name="Slide Number Placeholder 3"/>
          <p:cNvSpPr>
            <a:spLocks noGrp="1"/>
          </p:cNvSpPr>
          <p:nvPr>
            <p:ph type="sldNum" sz="quarter" idx="10"/>
          </p:nvPr>
        </p:nvSpPr>
        <p:spPr/>
        <p:txBody>
          <a:bodyPr/>
          <a:lstStyle/>
          <a:p>
            <a:fld id="{D42A89E7-CC61-4042-B494-C9BCBFB21201}" type="slidenum">
              <a:rPr lang="en-US" smtClean="0"/>
              <a:pPr/>
              <a:t>16</a:t>
            </a:fld>
            <a:endParaRPr lang="en-US"/>
          </a:p>
        </p:txBody>
      </p:sp>
    </p:spTree>
    <p:extLst>
      <p:ext uri="{BB962C8B-B14F-4D97-AF65-F5344CB8AC3E}">
        <p14:creationId xmlns:p14="http://schemas.microsoft.com/office/powerpoint/2010/main" val="31297054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8153400" cy="990600"/>
          </a:xfrm>
        </p:spPr>
        <p:txBody>
          <a:bodyPr/>
          <a:lstStyle/>
          <a:p>
            <a:r>
              <a:rPr lang="en-US" dirty="0"/>
              <a:t>Proposed Entitlements: </a:t>
            </a:r>
            <a:r>
              <a:rPr lang="en-US" sz="2400" dirty="0"/>
              <a:t>Variance (separation)</a:t>
            </a:r>
            <a:endParaRPr lang="en-US" dirty="0"/>
          </a:p>
        </p:txBody>
      </p:sp>
      <p:sp>
        <p:nvSpPr>
          <p:cNvPr id="3" name="Content Placeholder 2"/>
          <p:cNvSpPr>
            <a:spLocks noGrp="1"/>
          </p:cNvSpPr>
          <p:nvPr>
            <p:ph idx="1"/>
          </p:nvPr>
        </p:nvSpPr>
        <p:spPr/>
        <p:txBody>
          <a:bodyPr/>
          <a:lstStyle/>
          <a:p>
            <a:pPr>
              <a:tabLst>
                <a:tab pos="1490663" algn="l"/>
              </a:tabLst>
            </a:pPr>
            <a:r>
              <a:rPr lang="en-US" dirty="0" smtClean="0"/>
              <a:t>Alcohol Density (AD) zoning overlay</a:t>
            </a:r>
          </a:p>
          <a:p>
            <a:pPr lvl="1">
              <a:tabLst>
                <a:tab pos="1490663" algn="l"/>
              </a:tabLst>
            </a:pPr>
            <a:r>
              <a:rPr lang="en-US" dirty="0" smtClean="0"/>
              <a:t>Established by City Council in 1995.</a:t>
            </a:r>
          </a:p>
          <a:p>
            <a:pPr lvl="2">
              <a:tabLst>
                <a:tab pos="1490663" algn="l"/>
              </a:tabLst>
            </a:pPr>
            <a:r>
              <a:rPr lang="en-US" dirty="0" smtClean="0"/>
              <a:t>“If the proposed use cannot meet the distance requirement, then the applicant will have to seek a variance from this requirement.  Variances are more difficult to approve and require finding that there are exceptional or unusual circumstances to the site and that the site is unique from other sites in the same zoning district.” </a:t>
            </a:r>
          </a:p>
          <a:p>
            <a:pPr lvl="3">
              <a:tabLst>
                <a:tab pos="1490663" algn="l"/>
              </a:tabLst>
            </a:pPr>
            <a:r>
              <a:rPr lang="en-US" dirty="0" smtClean="0"/>
              <a:t>City Council staff report, 2/27/95</a:t>
            </a:r>
          </a:p>
          <a:p>
            <a:pPr lvl="1">
              <a:tabLst>
                <a:tab pos="1490663" algn="l"/>
              </a:tabLst>
            </a:pPr>
            <a:endParaRPr lang="en-US" dirty="0" smtClean="0"/>
          </a:p>
        </p:txBody>
      </p:sp>
      <p:sp>
        <p:nvSpPr>
          <p:cNvPr id="4" name="Slide Number Placeholder 3"/>
          <p:cNvSpPr>
            <a:spLocks noGrp="1"/>
          </p:cNvSpPr>
          <p:nvPr>
            <p:ph type="sldNum" sz="quarter" idx="10"/>
          </p:nvPr>
        </p:nvSpPr>
        <p:spPr/>
        <p:txBody>
          <a:bodyPr/>
          <a:lstStyle/>
          <a:p>
            <a:fld id="{D42A89E7-CC61-4042-B494-C9BCBFB21201}" type="slidenum">
              <a:rPr lang="en-US" smtClean="0"/>
              <a:pPr/>
              <a:t>17</a:t>
            </a:fld>
            <a:endParaRPr lang="en-US"/>
          </a:p>
        </p:txBody>
      </p:sp>
    </p:spTree>
    <p:extLst>
      <p:ext uri="{BB962C8B-B14F-4D97-AF65-F5344CB8AC3E}">
        <p14:creationId xmlns:p14="http://schemas.microsoft.com/office/powerpoint/2010/main" val="38064394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8153400" cy="990600"/>
          </a:xfrm>
        </p:spPr>
        <p:txBody>
          <a:bodyPr/>
          <a:lstStyle/>
          <a:p>
            <a:r>
              <a:rPr lang="en-US" dirty="0"/>
              <a:t>Proposed Entitlements: </a:t>
            </a:r>
            <a:r>
              <a:rPr lang="en-US" sz="2400" dirty="0"/>
              <a:t>Variance (separation)</a:t>
            </a:r>
            <a:endParaRPr lang="en-US" dirty="0"/>
          </a:p>
        </p:txBody>
      </p:sp>
      <p:sp>
        <p:nvSpPr>
          <p:cNvPr id="3" name="Content Placeholder 2"/>
          <p:cNvSpPr>
            <a:spLocks noGrp="1"/>
          </p:cNvSpPr>
          <p:nvPr>
            <p:ph idx="1"/>
          </p:nvPr>
        </p:nvSpPr>
        <p:spPr>
          <a:xfrm>
            <a:off x="304800" y="1600200"/>
            <a:ext cx="3756516" cy="4572000"/>
          </a:xfrm>
        </p:spPr>
        <p:txBody>
          <a:bodyPr/>
          <a:lstStyle/>
          <a:p>
            <a:pPr>
              <a:tabLst>
                <a:tab pos="1490663" algn="l"/>
              </a:tabLst>
            </a:pPr>
            <a:r>
              <a:rPr lang="en-US" dirty="0" smtClean="0"/>
              <a:t>Alcohol Density-1 (AD-1) zoning overlay district.</a:t>
            </a:r>
          </a:p>
        </p:txBody>
      </p:sp>
      <p:sp>
        <p:nvSpPr>
          <p:cNvPr id="4" name="Slide Number Placeholder 3"/>
          <p:cNvSpPr>
            <a:spLocks noGrp="1"/>
          </p:cNvSpPr>
          <p:nvPr>
            <p:ph type="sldNum" sz="quarter" idx="10"/>
          </p:nvPr>
        </p:nvSpPr>
        <p:spPr/>
        <p:txBody>
          <a:bodyPr/>
          <a:lstStyle/>
          <a:p>
            <a:fld id="{D42A89E7-CC61-4042-B494-C9BCBFB21201}" type="slidenum">
              <a:rPr lang="en-US" smtClean="0"/>
              <a:pPr/>
              <a:t>18</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1316" y="1620078"/>
            <a:ext cx="4797992" cy="45720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2816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8153400" cy="990600"/>
          </a:xfrm>
        </p:spPr>
        <p:txBody>
          <a:bodyPr/>
          <a:lstStyle/>
          <a:p>
            <a:r>
              <a:rPr lang="en-US" dirty="0"/>
              <a:t>Proposed Entitlements: </a:t>
            </a:r>
            <a:r>
              <a:rPr lang="en-US" sz="2400" dirty="0"/>
              <a:t>Variance (separation)</a:t>
            </a:r>
            <a:endParaRPr lang="en-US" dirty="0"/>
          </a:p>
        </p:txBody>
      </p:sp>
      <p:sp>
        <p:nvSpPr>
          <p:cNvPr id="3" name="Content Placeholder 2"/>
          <p:cNvSpPr>
            <a:spLocks noGrp="1"/>
          </p:cNvSpPr>
          <p:nvPr>
            <p:ph idx="1"/>
          </p:nvPr>
        </p:nvSpPr>
        <p:spPr/>
        <p:txBody>
          <a:bodyPr/>
          <a:lstStyle/>
          <a:p>
            <a:pPr>
              <a:tabLst>
                <a:tab pos="1490663" algn="l"/>
              </a:tabLst>
            </a:pPr>
            <a:r>
              <a:rPr lang="en-US" dirty="0" smtClean="0"/>
              <a:t>Submittal of application for new:</a:t>
            </a:r>
          </a:p>
          <a:p>
            <a:pPr lvl="1">
              <a:tabLst>
                <a:tab pos="1490663" algn="l"/>
              </a:tabLst>
            </a:pPr>
            <a:r>
              <a:rPr lang="en-US" dirty="0" smtClean="0"/>
              <a:t>Bar </a:t>
            </a:r>
            <a:r>
              <a:rPr lang="en-US" dirty="0"/>
              <a:t>or </a:t>
            </a:r>
            <a:r>
              <a:rPr lang="en-US" dirty="0" smtClean="0"/>
              <a:t>tavern;</a:t>
            </a:r>
          </a:p>
          <a:p>
            <a:pPr lvl="1">
              <a:tabLst>
                <a:tab pos="1490663" algn="l"/>
              </a:tabLst>
            </a:pPr>
            <a:r>
              <a:rPr lang="en-US" dirty="0" smtClean="0"/>
              <a:t>Billiard </a:t>
            </a:r>
            <a:r>
              <a:rPr lang="en-US" dirty="0"/>
              <a:t>parlor with alcohol </a:t>
            </a:r>
            <a:r>
              <a:rPr lang="en-US" dirty="0" smtClean="0"/>
              <a:t>service;</a:t>
            </a:r>
          </a:p>
          <a:p>
            <a:pPr lvl="1">
              <a:tabLst>
                <a:tab pos="1490663" algn="l"/>
              </a:tabLst>
            </a:pPr>
            <a:r>
              <a:rPr lang="en-US" dirty="0" smtClean="0"/>
              <a:t>Nightclub </a:t>
            </a:r>
            <a:r>
              <a:rPr lang="en-US" dirty="0"/>
              <a:t>with alcohol </a:t>
            </a:r>
            <a:r>
              <a:rPr lang="en-US" dirty="0" smtClean="0"/>
              <a:t>service; or</a:t>
            </a:r>
            <a:endParaRPr lang="en-US" dirty="0"/>
          </a:p>
          <a:p>
            <a:pPr lvl="1">
              <a:tabLst>
                <a:tab pos="1490663" algn="l"/>
              </a:tabLst>
            </a:pPr>
            <a:r>
              <a:rPr lang="en-US" dirty="0" smtClean="0"/>
              <a:t>Use </a:t>
            </a:r>
            <a:r>
              <a:rPr lang="en-US" dirty="0"/>
              <a:t>that sell alcohol for off-site </a:t>
            </a:r>
            <a:r>
              <a:rPr lang="en-US" dirty="0" smtClean="0"/>
              <a:t>consumption</a:t>
            </a:r>
            <a:endParaRPr lang="en-US" dirty="0"/>
          </a:p>
          <a:p>
            <a:pPr>
              <a:tabLst>
                <a:tab pos="1490663" algn="l"/>
              </a:tabLst>
            </a:pPr>
            <a:r>
              <a:rPr lang="en-US" dirty="0" smtClean="0"/>
              <a:t>City </a:t>
            </a:r>
            <a:r>
              <a:rPr lang="en-US" dirty="0"/>
              <a:t>staff </a:t>
            </a:r>
            <a:r>
              <a:rPr lang="en-US" dirty="0" smtClean="0"/>
              <a:t>first conducts a </a:t>
            </a:r>
            <a:r>
              <a:rPr lang="en-US" dirty="0"/>
              <a:t>record </a:t>
            </a:r>
            <a:r>
              <a:rPr lang="en-US" dirty="0" smtClean="0"/>
              <a:t>search:</a:t>
            </a:r>
          </a:p>
          <a:p>
            <a:pPr lvl="1">
              <a:tabLst>
                <a:tab pos="1490663" algn="l"/>
              </a:tabLst>
            </a:pPr>
            <a:r>
              <a:rPr lang="en-US" dirty="0" smtClean="0"/>
              <a:t>Conditional </a:t>
            </a:r>
            <a:r>
              <a:rPr lang="en-US" dirty="0"/>
              <a:t>Use Permits </a:t>
            </a:r>
            <a:r>
              <a:rPr lang="en-US" dirty="0" smtClean="0"/>
              <a:t>&amp; Expressive </a:t>
            </a:r>
            <a:r>
              <a:rPr lang="en-US" dirty="0"/>
              <a:t>Use </a:t>
            </a:r>
            <a:r>
              <a:rPr lang="en-US" dirty="0" smtClean="0"/>
              <a:t>Permits</a:t>
            </a:r>
          </a:p>
          <a:p>
            <a:pPr lvl="2">
              <a:tabLst>
                <a:tab pos="1490663" algn="l"/>
              </a:tabLst>
            </a:pPr>
            <a:r>
              <a:rPr lang="en-US" dirty="0" smtClean="0"/>
              <a:t>Any </a:t>
            </a:r>
            <a:r>
              <a:rPr lang="en-US" dirty="0"/>
              <a:t>such uses currently exist within </a:t>
            </a:r>
            <a:r>
              <a:rPr lang="en-US" dirty="0" smtClean="0"/>
              <a:t>250-foot radius?</a:t>
            </a:r>
          </a:p>
          <a:p>
            <a:pPr lvl="1">
              <a:tabLst>
                <a:tab pos="1490663" algn="l"/>
              </a:tabLst>
            </a:pPr>
            <a:r>
              <a:rPr lang="en-US" dirty="0" smtClean="0"/>
              <a:t>If </a:t>
            </a:r>
            <a:r>
              <a:rPr lang="en-US" dirty="0"/>
              <a:t>none are found, </a:t>
            </a:r>
            <a:r>
              <a:rPr lang="en-US" dirty="0" smtClean="0"/>
              <a:t>staff </a:t>
            </a:r>
            <a:r>
              <a:rPr lang="en-US" dirty="0"/>
              <a:t>will canvas the vicinity of the project site to determine whether any such uses exist</a:t>
            </a:r>
            <a:r>
              <a:rPr lang="en-US" dirty="0" smtClean="0"/>
              <a:t>.</a:t>
            </a:r>
          </a:p>
          <a:p>
            <a:pPr lvl="2">
              <a:tabLst>
                <a:tab pos="1490663" algn="l"/>
              </a:tabLst>
            </a:pPr>
            <a:r>
              <a:rPr lang="en-US" dirty="0"/>
              <a:t>S</a:t>
            </a:r>
            <a:r>
              <a:rPr lang="en-US" dirty="0" smtClean="0"/>
              <a:t>ome businesses pre-date </a:t>
            </a:r>
            <a:r>
              <a:rPr lang="en-US" dirty="0"/>
              <a:t>the AD </a:t>
            </a:r>
            <a:r>
              <a:rPr lang="en-US" dirty="0" smtClean="0"/>
              <a:t>overlay. </a:t>
            </a:r>
          </a:p>
        </p:txBody>
      </p:sp>
      <p:sp>
        <p:nvSpPr>
          <p:cNvPr id="4" name="Slide Number Placeholder 3"/>
          <p:cNvSpPr>
            <a:spLocks noGrp="1"/>
          </p:cNvSpPr>
          <p:nvPr>
            <p:ph type="sldNum" sz="quarter" idx="10"/>
          </p:nvPr>
        </p:nvSpPr>
        <p:spPr/>
        <p:txBody>
          <a:bodyPr/>
          <a:lstStyle/>
          <a:p>
            <a:fld id="{D42A89E7-CC61-4042-B494-C9BCBFB21201}" type="slidenum">
              <a:rPr lang="en-US" smtClean="0"/>
              <a:pPr/>
              <a:t>19</a:t>
            </a:fld>
            <a:endParaRPr lang="en-US"/>
          </a:p>
        </p:txBody>
      </p:sp>
    </p:spTree>
    <p:extLst>
      <p:ext uri="{BB962C8B-B14F-4D97-AF65-F5344CB8AC3E}">
        <p14:creationId xmlns:p14="http://schemas.microsoft.com/office/powerpoint/2010/main" val="3023410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Call for Review</a:t>
            </a:r>
            <a:endParaRPr lang="en-US" dirty="0"/>
          </a:p>
        </p:txBody>
      </p:sp>
      <p:sp>
        <p:nvSpPr>
          <p:cNvPr id="3" name="Content Placeholder 2"/>
          <p:cNvSpPr>
            <a:spLocks noGrp="1"/>
          </p:cNvSpPr>
          <p:nvPr>
            <p:ph idx="1"/>
          </p:nvPr>
        </p:nvSpPr>
        <p:spPr/>
        <p:txBody>
          <a:bodyPr/>
          <a:lstStyle/>
          <a:p>
            <a:r>
              <a:rPr lang="en-US" dirty="0" smtClean="0"/>
              <a:t>Call for Review </a:t>
            </a:r>
            <a:r>
              <a:rPr lang="en-US" dirty="0"/>
              <a:t>of Hearing </a:t>
            </a:r>
            <a:r>
              <a:rPr lang="en-US" dirty="0" smtClean="0"/>
              <a:t>Officer decision.</a:t>
            </a:r>
          </a:p>
          <a:p>
            <a:pPr lvl="1"/>
            <a:r>
              <a:rPr lang="en-US" dirty="0" smtClean="0"/>
              <a:t>City </a:t>
            </a:r>
            <a:r>
              <a:rPr lang="en-US" dirty="0"/>
              <a:t>Council </a:t>
            </a:r>
            <a:r>
              <a:rPr lang="en-US" dirty="0" smtClean="0"/>
              <a:t>initiated a Call </a:t>
            </a:r>
            <a:r>
              <a:rPr lang="en-US" dirty="0"/>
              <a:t>for Review of </a:t>
            </a:r>
            <a:r>
              <a:rPr lang="en-US" u="sng" dirty="0"/>
              <a:t>Expressive Use Permit #6052</a:t>
            </a:r>
            <a:r>
              <a:rPr lang="en-US" dirty="0"/>
              <a:t>, modification of </a:t>
            </a:r>
            <a:r>
              <a:rPr lang="en-US" u="sng" dirty="0"/>
              <a:t>Conditional Use Permit #5465</a:t>
            </a:r>
            <a:r>
              <a:rPr lang="en-US" dirty="0"/>
              <a:t>, and two </a:t>
            </a:r>
            <a:r>
              <a:rPr lang="en-US" u="sng" dirty="0"/>
              <a:t>Variances</a:t>
            </a:r>
            <a:r>
              <a:rPr lang="en-US" dirty="0"/>
              <a:t>.</a:t>
            </a:r>
          </a:p>
          <a:p>
            <a:pPr lvl="1"/>
            <a:r>
              <a:rPr lang="en-US" dirty="0" smtClean="0"/>
              <a:t>City </a:t>
            </a:r>
            <a:r>
              <a:rPr lang="en-US" dirty="0"/>
              <a:t>Council will </a:t>
            </a:r>
            <a:r>
              <a:rPr lang="en-US" dirty="0" smtClean="0"/>
              <a:t>consider:</a:t>
            </a:r>
            <a:endParaRPr lang="en-US" dirty="0"/>
          </a:p>
          <a:p>
            <a:pPr lvl="2">
              <a:tabLst>
                <a:tab pos="1431925" algn="l"/>
              </a:tabLst>
            </a:pPr>
            <a:r>
              <a:rPr lang="en-US" u="sng" dirty="0"/>
              <a:t>Expressive Use Permit #6052</a:t>
            </a:r>
          </a:p>
          <a:p>
            <a:pPr lvl="2">
              <a:tabLst>
                <a:tab pos="1431925" algn="l"/>
              </a:tabLst>
            </a:pPr>
            <a:r>
              <a:rPr lang="en-US" u="sng" dirty="0"/>
              <a:t>Variance</a:t>
            </a:r>
            <a:r>
              <a:rPr lang="en-US" dirty="0"/>
              <a:t> (separation between uses in AD-1 </a:t>
            </a:r>
            <a:r>
              <a:rPr lang="en-US" dirty="0" smtClean="0"/>
              <a:t>overlay </a:t>
            </a:r>
            <a:r>
              <a:rPr lang="en-US" dirty="0"/>
              <a:t>district</a:t>
            </a:r>
            <a:r>
              <a:rPr lang="en-US" dirty="0" smtClean="0"/>
              <a:t>)</a:t>
            </a:r>
          </a:p>
          <a:p>
            <a:pPr lvl="1"/>
            <a:r>
              <a:rPr lang="en-US" dirty="0"/>
              <a:t>Board of Zoning Appeals </a:t>
            </a:r>
            <a:r>
              <a:rPr lang="en-US" dirty="0" smtClean="0"/>
              <a:t>considered (May 15, 2013):</a:t>
            </a:r>
            <a:endParaRPr lang="en-US" dirty="0"/>
          </a:p>
          <a:p>
            <a:pPr lvl="2">
              <a:tabLst>
                <a:tab pos="1431925" algn="l"/>
              </a:tabLst>
            </a:pPr>
            <a:r>
              <a:rPr lang="en-US" u="sng" dirty="0"/>
              <a:t>Conditional Use Permit #5465</a:t>
            </a:r>
            <a:r>
              <a:rPr lang="en-US" dirty="0"/>
              <a:t> (modification)</a:t>
            </a:r>
          </a:p>
          <a:p>
            <a:pPr lvl="2">
              <a:tabLst>
                <a:tab pos="1431925" algn="l"/>
              </a:tabLst>
            </a:pPr>
            <a:r>
              <a:rPr lang="en-US" u="sng" dirty="0"/>
              <a:t>Variance</a:t>
            </a:r>
            <a:r>
              <a:rPr lang="en-US" dirty="0"/>
              <a:t> (separation between uses in AD-1 overlay district)</a:t>
            </a:r>
          </a:p>
          <a:p>
            <a:pPr lvl="2">
              <a:tabLst>
                <a:tab pos="1431925" algn="l"/>
              </a:tabLst>
            </a:pPr>
            <a:endParaRPr lang="en-US" dirty="0"/>
          </a:p>
          <a:p>
            <a:pPr lvl="1"/>
            <a:endParaRPr lang="en-US" dirty="0"/>
          </a:p>
        </p:txBody>
      </p:sp>
      <p:sp>
        <p:nvSpPr>
          <p:cNvPr id="4" name="Slide Number Placeholder 3"/>
          <p:cNvSpPr>
            <a:spLocks noGrp="1"/>
          </p:cNvSpPr>
          <p:nvPr>
            <p:ph type="sldNum" sz="quarter" idx="10"/>
          </p:nvPr>
        </p:nvSpPr>
        <p:spPr/>
        <p:txBody>
          <a:bodyPr/>
          <a:lstStyle/>
          <a:p>
            <a:fld id="{D42A89E7-CC61-4042-B494-C9BCBFB21201}" type="slidenum">
              <a:rPr lang="en-US" smtClean="0">
                <a:solidFill>
                  <a:srgbClr val="000000"/>
                </a:solidFill>
              </a:rPr>
              <a:pPr/>
              <a:t>2</a:t>
            </a:fld>
            <a:endParaRPr lang="en-US">
              <a:solidFill>
                <a:srgbClr val="000000"/>
              </a:solidFill>
            </a:endParaRPr>
          </a:p>
        </p:txBody>
      </p:sp>
    </p:spTree>
    <p:extLst>
      <p:ext uri="{BB962C8B-B14F-4D97-AF65-F5344CB8AC3E}">
        <p14:creationId xmlns:p14="http://schemas.microsoft.com/office/powerpoint/2010/main" val="178906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Measurement Method</a:t>
            </a:r>
            <a:endParaRPr lang="en-US" dirty="0"/>
          </a:p>
        </p:txBody>
      </p:sp>
      <p:sp>
        <p:nvSpPr>
          <p:cNvPr id="4" name="Slide Number Placeholder 3"/>
          <p:cNvSpPr>
            <a:spLocks noGrp="1"/>
          </p:cNvSpPr>
          <p:nvPr>
            <p:ph type="sldNum" sz="quarter" idx="10"/>
          </p:nvPr>
        </p:nvSpPr>
        <p:spPr/>
        <p:txBody>
          <a:bodyPr/>
          <a:lstStyle/>
          <a:p>
            <a:fld id="{D42A89E7-CC61-4042-B494-C9BCBFB21201}" type="slidenum">
              <a:rPr lang="en-US" smtClean="0"/>
              <a:pPr/>
              <a:t>20</a:t>
            </a:fld>
            <a:endParaRPr lang="en-US"/>
          </a:p>
        </p:txBody>
      </p:sp>
      <p:sp>
        <p:nvSpPr>
          <p:cNvPr id="3" name="Content Placeholder 2"/>
          <p:cNvSpPr>
            <a:spLocks noGrp="1"/>
          </p:cNvSpPr>
          <p:nvPr>
            <p:ph idx="1"/>
          </p:nvPr>
        </p:nvSpPr>
        <p:spPr/>
        <p:txBody>
          <a:bodyPr/>
          <a:lstStyle/>
          <a:p>
            <a:r>
              <a:rPr lang="en-US" dirty="0" smtClean="0"/>
              <a:t>City’s Geographic Information System (GIS), “iMap” is used to measure between sites for Zoning Code compliance</a:t>
            </a:r>
          </a:p>
          <a:p>
            <a:pPr lvl="1"/>
            <a:r>
              <a:rPr lang="en-US" dirty="0" smtClean="0"/>
              <a:t>Separation between Child-Day Care sites, mailing notification, Neighborhood Compatibility analysis, etc.</a:t>
            </a:r>
          </a:p>
          <a:p>
            <a:r>
              <a:rPr lang="en-US" dirty="0" smtClean="0"/>
              <a:t>Accuracy</a:t>
            </a:r>
          </a:p>
          <a:p>
            <a:pPr lvl="1"/>
            <a:r>
              <a:rPr lang="en-US" dirty="0" smtClean="0"/>
              <a:t>Study of accuracy of </a:t>
            </a:r>
            <a:r>
              <a:rPr lang="en-US" dirty="0"/>
              <a:t>2011 </a:t>
            </a:r>
            <a:r>
              <a:rPr lang="en-US" dirty="0" smtClean="0"/>
              <a:t>aerial photo was, “Tested to 0.7433 feet horizontal accuracy at 95% confidence level.”</a:t>
            </a:r>
          </a:p>
          <a:p>
            <a:endParaRPr lang="en-US" dirty="0"/>
          </a:p>
        </p:txBody>
      </p:sp>
    </p:spTree>
    <p:extLst>
      <p:ext uri="{BB962C8B-B14F-4D97-AF65-F5344CB8AC3E}">
        <p14:creationId xmlns:p14="http://schemas.microsoft.com/office/powerpoint/2010/main" val="17379283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Separation Distance: </a:t>
            </a:r>
            <a:r>
              <a:rPr lang="en-US" sz="2800" dirty="0" smtClean="0"/>
              <a:t>Vertical Wine Bistro</a:t>
            </a:r>
            <a:endParaRPr lang="en-US" dirty="0"/>
          </a:p>
        </p:txBody>
      </p:sp>
      <p:sp>
        <p:nvSpPr>
          <p:cNvPr id="4" name="Slide Number Placeholder 3"/>
          <p:cNvSpPr>
            <a:spLocks noGrp="1"/>
          </p:cNvSpPr>
          <p:nvPr>
            <p:ph type="sldNum" sz="quarter" idx="10"/>
          </p:nvPr>
        </p:nvSpPr>
        <p:spPr/>
        <p:txBody>
          <a:bodyPr/>
          <a:lstStyle/>
          <a:p>
            <a:fld id="{D42A89E7-CC61-4042-B494-C9BCBFB21201}" type="slidenum">
              <a:rPr lang="en-US" smtClean="0"/>
              <a:pPr/>
              <a:t>21</a:t>
            </a:fld>
            <a:endParaRPr lang="en-US"/>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76400" y="1600200"/>
            <a:ext cx="5715000" cy="4572000"/>
          </a:xfrm>
          <a:ln w="12700">
            <a:solidFill>
              <a:srgbClr val="192433"/>
            </a:solidFill>
          </a:ln>
          <a:effectLst>
            <a:outerShdw blurRad="76200" dist="76200" dir="2700000" algn="tl" rotWithShape="0">
              <a:prstClr val="black">
                <a:alpha val="40000"/>
              </a:prstClr>
            </a:outerShdw>
          </a:effectLst>
        </p:spPr>
      </p:pic>
      <p:sp>
        <p:nvSpPr>
          <p:cNvPr id="9" name="Rounded Rectangular Callout 8"/>
          <p:cNvSpPr/>
          <p:nvPr/>
        </p:nvSpPr>
        <p:spPr>
          <a:xfrm>
            <a:off x="200025" y="3963180"/>
            <a:ext cx="2190750" cy="367748"/>
          </a:xfrm>
          <a:prstGeom prst="wedgeRoundRectCallout">
            <a:avLst>
              <a:gd name="adj1" fmla="val 36370"/>
              <a:gd name="adj2" fmla="val -218745"/>
              <a:gd name="adj3" fmla="val 16667"/>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Length 239.507 </a:t>
            </a:r>
            <a:r>
              <a:rPr lang="en-US" b="1" dirty="0" err="1" smtClean="0">
                <a:solidFill>
                  <a:schemeClr val="tx1"/>
                </a:solidFill>
              </a:rPr>
              <a:t>ft</a:t>
            </a:r>
            <a:endParaRPr lang="en-US" b="1" dirty="0">
              <a:solidFill>
                <a:schemeClr val="tx1"/>
              </a:solidFill>
            </a:endParaRPr>
          </a:p>
        </p:txBody>
      </p:sp>
    </p:spTree>
    <p:extLst>
      <p:ext uri="{BB962C8B-B14F-4D97-AF65-F5344CB8AC3E}">
        <p14:creationId xmlns:p14="http://schemas.microsoft.com/office/powerpoint/2010/main" val="25759096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Separation Distance: </a:t>
            </a:r>
            <a:r>
              <a:rPr lang="en-US" sz="2800" dirty="0" smtClean="0"/>
              <a:t>Barney’s Beanery</a:t>
            </a:r>
            <a:endParaRPr lang="en-US" dirty="0"/>
          </a:p>
        </p:txBody>
      </p:sp>
      <p:sp>
        <p:nvSpPr>
          <p:cNvPr id="4" name="Slide Number Placeholder 3"/>
          <p:cNvSpPr>
            <a:spLocks noGrp="1"/>
          </p:cNvSpPr>
          <p:nvPr>
            <p:ph type="sldNum" sz="quarter" idx="10"/>
          </p:nvPr>
        </p:nvSpPr>
        <p:spPr/>
        <p:txBody>
          <a:bodyPr/>
          <a:lstStyle/>
          <a:p>
            <a:fld id="{D42A89E7-CC61-4042-B494-C9BCBFB21201}" type="slidenum">
              <a:rPr lang="en-US" smtClean="0"/>
              <a:pPr/>
              <a:t>22</a:t>
            </a:fld>
            <a:endParaRPr lang="en-US"/>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98547" y="1600200"/>
            <a:ext cx="6070705" cy="4572000"/>
          </a:xfrm>
          <a:ln w="12700">
            <a:solidFill>
              <a:srgbClr val="192433"/>
            </a:solidFill>
          </a:ln>
          <a:effectLst>
            <a:outerShdw blurRad="76200" dist="76200" dir="2700000" algn="tl" rotWithShape="0">
              <a:prstClr val="black">
                <a:alpha val="40000"/>
              </a:prstClr>
            </a:outerShdw>
          </a:effectLst>
        </p:spPr>
      </p:pic>
      <p:sp>
        <p:nvSpPr>
          <p:cNvPr id="9" name="Rounded Rectangular Callout 8"/>
          <p:cNvSpPr/>
          <p:nvPr/>
        </p:nvSpPr>
        <p:spPr>
          <a:xfrm>
            <a:off x="200025" y="3963180"/>
            <a:ext cx="2190750" cy="367748"/>
          </a:xfrm>
          <a:prstGeom prst="wedgeRoundRectCallout">
            <a:avLst>
              <a:gd name="adj1" fmla="val 36370"/>
              <a:gd name="adj2" fmla="val -218745"/>
              <a:gd name="adj3" fmla="val 16667"/>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Length 179.867 </a:t>
            </a:r>
            <a:r>
              <a:rPr lang="en-US" b="1" dirty="0" err="1" smtClean="0">
                <a:solidFill>
                  <a:schemeClr val="tx1"/>
                </a:solidFill>
              </a:rPr>
              <a:t>ft</a:t>
            </a:r>
            <a:endParaRPr lang="en-US" b="1" dirty="0">
              <a:solidFill>
                <a:schemeClr val="tx1"/>
              </a:solidFill>
            </a:endParaRPr>
          </a:p>
        </p:txBody>
      </p:sp>
    </p:spTree>
    <p:extLst>
      <p:ext uri="{BB962C8B-B14F-4D97-AF65-F5344CB8AC3E}">
        <p14:creationId xmlns:p14="http://schemas.microsoft.com/office/powerpoint/2010/main" val="22705386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Measurement Comparison</a:t>
            </a:r>
            <a:endParaRPr lang="en-US" dirty="0"/>
          </a:p>
        </p:txBody>
      </p:sp>
      <p:sp>
        <p:nvSpPr>
          <p:cNvPr id="4" name="Slide Number Placeholder 3"/>
          <p:cNvSpPr>
            <a:spLocks noGrp="1"/>
          </p:cNvSpPr>
          <p:nvPr>
            <p:ph type="sldNum" sz="quarter" idx="10"/>
          </p:nvPr>
        </p:nvSpPr>
        <p:spPr/>
        <p:txBody>
          <a:bodyPr/>
          <a:lstStyle/>
          <a:p>
            <a:fld id="{D42A89E7-CC61-4042-B494-C9BCBFB21201}" type="slidenum">
              <a:rPr lang="en-US" smtClean="0"/>
              <a:pPr/>
              <a:t>23</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4622" y="1568957"/>
            <a:ext cx="3029068" cy="4572000"/>
          </a:xfrm>
          <a:prstGeom prst="rect">
            <a:avLst/>
          </a:prstGeom>
          <a:ln w="12700">
            <a:solidFill>
              <a:schemeClr val="tx1"/>
            </a:solidFill>
          </a:ln>
          <a:effectLst>
            <a:outerShdw blurRad="76200" dist="76200" dir="2700000" algn="tl" rotWithShape="0">
              <a:prstClr val="black">
                <a:alpha val="40000"/>
              </a:prstClr>
            </a:outerShdw>
          </a:effectLst>
        </p:spPr>
      </p:pic>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8493" t="19249" r="-3" b="19983"/>
          <a:stretch/>
        </p:blipFill>
        <p:spPr bwMode="auto">
          <a:xfrm>
            <a:off x="5257801" y="1568957"/>
            <a:ext cx="3038360" cy="4572000"/>
          </a:xfrm>
          <a:prstGeom prst="rect">
            <a:avLst/>
          </a:prstGeom>
          <a:noFill/>
          <a:ln w="12700">
            <a:solidFill>
              <a:schemeClr val="tx1"/>
            </a:solidFill>
            <a:miter lim="800000"/>
            <a:headEnd/>
            <a:tailEnd/>
          </a:ln>
          <a:effectLst>
            <a:outerShdw blurRad="76200" dist="762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11" name="Rounded Rectangular Callout 10"/>
          <p:cNvSpPr/>
          <p:nvPr/>
        </p:nvSpPr>
        <p:spPr>
          <a:xfrm>
            <a:off x="6026575" y="2146633"/>
            <a:ext cx="1103242" cy="367748"/>
          </a:xfrm>
          <a:prstGeom prst="wedgeRoundRectCallout">
            <a:avLst>
              <a:gd name="adj1" fmla="val 110406"/>
              <a:gd name="adj2" fmla="val 396457"/>
              <a:gd name="adj3" fmla="val 16667"/>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36’-2”</a:t>
            </a:r>
            <a:endParaRPr lang="en-US" b="1" dirty="0">
              <a:solidFill>
                <a:schemeClr val="tx1"/>
              </a:solidFill>
            </a:endParaRPr>
          </a:p>
        </p:txBody>
      </p:sp>
      <p:sp>
        <p:nvSpPr>
          <p:cNvPr id="12" name="Rounded Rectangular Callout 11"/>
          <p:cNvSpPr/>
          <p:nvPr/>
        </p:nvSpPr>
        <p:spPr>
          <a:xfrm>
            <a:off x="1532265" y="5153220"/>
            <a:ext cx="1981052" cy="367748"/>
          </a:xfrm>
          <a:prstGeom prst="wedgeRoundRectCallout">
            <a:avLst>
              <a:gd name="adj1" fmla="val -62187"/>
              <a:gd name="adj2" fmla="val -558046"/>
              <a:gd name="adj3" fmla="val 16667"/>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36.614 feet</a:t>
            </a:r>
            <a:endParaRPr lang="en-US" b="1" dirty="0">
              <a:solidFill>
                <a:schemeClr val="tx1"/>
              </a:solidFill>
            </a:endParaRPr>
          </a:p>
        </p:txBody>
      </p:sp>
      <p:cxnSp>
        <p:nvCxnSpPr>
          <p:cNvPr id="14" name="Straight Connector 13"/>
          <p:cNvCxnSpPr/>
          <p:nvPr/>
        </p:nvCxnSpPr>
        <p:spPr>
          <a:xfrm>
            <a:off x="3003257" y="3389024"/>
            <a:ext cx="351035"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009956" y="4734119"/>
            <a:ext cx="351035"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17549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8153400" cy="990600"/>
          </a:xfrm>
        </p:spPr>
        <p:txBody>
          <a:bodyPr/>
          <a:lstStyle/>
          <a:p>
            <a:r>
              <a:rPr lang="en-US" dirty="0"/>
              <a:t>Proposed Entitlements: </a:t>
            </a:r>
            <a:r>
              <a:rPr lang="en-US" sz="2400" dirty="0"/>
              <a:t>Variance (separation)</a:t>
            </a:r>
            <a:endParaRPr lang="en-US" dirty="0"/>
          </a:p>
        </p:txBody>
      </p:sp>
      <p:sp>
        <p:nvSpPr>
          <p:cNvPr id="3" name="Content Placeholder 2"/>
          <p:cNvSpPr>
            <a:spLocks noGrp="1"/>
          </p:cNvSpPr>
          <p:nvPr>
            <p:ph idx="1"/>
          </p:nvPr>
        </p:nvSpPr>
        <p:spPr/>
        <p:txBody>
          <a:bodyPr/>
          <a:lstStyle/>
          <a:p>
            <a:pPr>
              <a:tabLst>
                <a:tab pos="1490663" algn="l"/>
              </a:tabLst>
            </a:pPr>
            <a:r>
              <a:rPr lang="en-US" i="1" dirty="0" smtClean="0"/>
              <a:t>Vertical Wine Bistro</a:t>
            </a:r>
            <a:r>
              <a:rPr lang="en-US" dirty="0" smtClean="0"/>
              <a:t> (70 N. Raymond Ave.):</a:t>
            </a:r>
          </a:p>
          <a:p>
            <a:pPr lvl="1">
              <a:tabLst>
                <a:tab pos="1490663" algn="l"/>
              </a:tabLst>
            </a:pPr>
            <a:r>
              <a:rPr lang="en-US" dirty="0" smtClean="0"/>
              <a:t>240 feet away</a:t>
            </a:r>
          </a:p>
          <a:p>
            <a:pPr lvl="1">
              <a:tabLst>
                <a:tab pos="1490663" algn="l"/>
              </a:tabLst>
            </a:pPr>
            <a:r>
              <a:rPr lang="en-US" dirty="0"/>
              <a:t>Conditional Use Permit </a:t>
            </a:r>
            <a:r>
              <a:rPr lang="en-US" dirty="0" smtClean="0"/>
              <a:t>(2005, 2006, 2007, 2008) and Expressive </a:t>
            </a:r>
            <a:r>
              <a:rPr lang="en-US" dirty="0"/>
              <a:t>Use </a:t>
            </a:r>
            <a:r>
              <a:rPr lang="en-US" dirty="0" smtClean="0"/>
              <a:t>Permit (2007)</a:t>
            </a:r>
          </a:p>
          <a:p>
            <a:pPr lvl="2">
              <a:tabLst>
                <a:tab pos="1490663" algn="l"/>
              </a:tabLst>
            </a:pPr>
            <a:r>
              <a:rPr lang="en-US" dirty="0" smtClean="0"/>
              <a:t>Bar/tavern </a:t>
            </a:r>
            <a:r>
              <a:rPr lang="en-US" dirty="0"/>
              <a:t>with customer </a:t>
            </a:r>
            <a:r>
              <a:rPr lang="en-US" dirty="0" smtClean="0"/>
              <a:t>dancing</a:t>
            </a:r>
          </a:p>
          <a:p>
            <a:pPr lvl="2">
              <a:tabLst>
                <a:tab pos="1490663" algn="l"/>
              </a:tabLst>
            </a:pPr>
            <a:r>
              <a:rPr lang="en-US" dirty="0" smtClean="0"/>
              <a:t>Sale </a:t>
            </a:r>
            <a:r>
              <a:rPr lang="en-US" dirty="0"/>
              <a:t>of alcohol for off-site consumption</a:t>
            </a:r>
            <a:r>
              <a:rPr lang="en-US" dirty="0" smtClean="0"/>
              <a:t>.</a:t>
            </a:r>
          </a:p>
          <a:p>
            <a:pPr>
              <a:tabLst>
                <a:tab pos="1490663" algn="l"/>
              </a:tabLst>
            </a:pPr>
            <a:r>
              <a:rPr lang="en-US" i="1" dirty="0" smtClean="0"/>
              <a:t>Barney’s </a:t>
            </a:r>
            <a:r>
              <a:rPr lang="en-US" i="1" dirty="0"/>
              <a:t>Beanery </a:t>
            </a:r>
            <a:r>
              <a:rPr lang="en-US" dirty="0" smtClean="0"/>
              <a:t>(99 E. </a:t>
            </a:r>
            <a:r>
              <a:rPr lang="en-US" dirty="0"/>
              <a:t>Colorado </a:t>
            </a:r>
            <a:r>
              <a:rPr lang="en-US" dirty="0" smtClean="0"/>
              <a:t>Blvd.):</a:t>
            </a:r>
          </a:p>
          <a:p>
            <a:pPr lvl="1">
              <a:tabLst>
                <a:tab pos="1490663" algn="l"/>
              </a:tabLst>
            </a:pPr>
            <a:r>
              <a:rPr lang="en-US" dirty="0" smtClean="0"/>
              <a:t>180 feet away</a:t>
            </a:r>
          </a:p>
          <a:p>
            <a:pPr lvl="1">
              <a:tabLst>
                <a:tab pos="1490663" algn="l"/>
              </a:tabLst>
            </a:pPr>
            <a:r>
              <a:rPr lang="en-US" dirty="0" smtClean="0"/>
              <a:t>Conditional </a:t>
            </a:r>
            <a:r>
              <a:rPr lang="en-US" dirty="0"/>
              <a:t>Use </a:t>
            </a:r>
            <a:r>
              <a:rPr lang="en-US" dirty="0" smtClean="0"/>
              <a:t>Permit (1991)</a:t>
            </a:r>
          </a:p>
          <a:p>
            <a:pPr lvl="2">
              <a:tabLst>
                <a:tab pos="1490663" algn="l"/>
              </a:tabLst>
            </a:pPr>
            <a:r>
              <a:rPr lang="en-US" dirty="0" smtClean="0"/>
              <a:t>Billiard </a:t>
            </a:r>
            <a:r>
              <a:rPr lang="en-US" dirty="0"/>
              <a:t>parlor with alcohol </a:t>
            </a:r>
            <a:r>
              <a:rPr lang="en-US" dirty="0" smtClean="0"/>
              <a:t>sales.</a:t>
            </a:r>
          </a:p>
          <a:p>
            <a:pPr lvl="2">
              <a:tabLst>
                <a:tab pos="1490663" algn="l"/>
              </a:tabLst>
            </a:pPr>
            <a:r>
              <a:rPr lang="en-US" dirty="0" smtClean="0"/>
              <a:t>Pre-dates </a:t>
            </a:r>
            <a:r>
              <a:rPr lang="en-US" dirty="0"/>
              <a:t>the AD overlay amendments. </a:t>
            </a:r>
          </a:p>
          <a:p>
            <a:pPr>
              <a:tabLst>
                <a:tab pos="1490663" algn="l"/>
              </a:tabLst>
            </a:pPr>
            <a:r>
              <a:rPr lang="en-US" dirty="0" smtClean="0"/>
              <a:t>Variance required.</a:t>
            </a:r>
            <a:endParaRPr lang="en-US" dirty="0"/>
          </a:p>
        </p:txBody>
      </p:sp>
      <p:sp>
        <p:nvSpPr>
          <p:cNvPr id="4" name="Slide Number Placeholder 3"/>
          <p:cNvSpPr>
            <a:spLocks noGrp="1"/>
          </p:cNvSpPr>
          <p:nvPr>
            <p:ph type="sldNum" sz="quarter" idx="10"/>
          </p:nvPr>
        </p:nvSpPr>
        <p:spPr/>
        <p:txBody>
          <a:bodyPr/>
          <a:lstStyle/>
          <a:p>
            <a:fld id="{D42A89E7-CC61-4042-B494-C9BCBFB21201}" type="slidenum">
              <a:rPr lang="en-US" smtClean="0"/>
              <a:pPr/>
              <a:t>24</a:t>
            </a:fld>
            <a:endParaRPr lang="en-US"/>
          </a:p>
        </p:txBody>
      </p:sp>
    </p:spTree>
    <p:extLst>
      <p:ext uri="{BB962C8B-B14F-4D97-AF65-F5344CB8AC3E}">
        <p14:creationId xmlns:p14="http://schemas.microsoft.com/office/powerpoint/2010/main" val="3878073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8153400" cy="990600"/>
          </a:xfrm>
        </p:spPr>
        <p:txBody>
          <a:bodyPr/>
          <a:lstStyle/>
          <a:p>
            <a:r>
              <a:rPr lang="en-US" dirty="0"/>
              <a:t>Proposed Entitlements: </a:t>
            </a:r>
            <a:r>
              <a:rPr lang="en-US" sz="2400" dirty="0"/>
              <a:t>Variance (separation)</a:t>
            </a:r>
            <a:endParaRPr lang="en-US" dirty="0"/>
          </a:p>
        </p:txBody>
      </p:sp>
      <p:sp>
        <p:nvSpPr>
          <p:cNvPr id="3" name="Content Placeholder 2"/>
          <p:cNvSpPr>
            <a:spLocks noGrp="1"/>
          </p:cNvSpPr>
          <p:nvPr>
            <p:ph idx="1"/>
          </p:nvPr>
        </p:nvSpPr>
        <p:spPr/>
        <p:txBody>
          <a:bodyPr/>
          <a:lstStyle/>
          <a:p>
            <a:pPr>
              <a:tabLst>
                <a:tab pos="1490663" algn="l"/>
              </a:tabLst>
            </a:pPr>
            <a:r>
              <a:rPr lang="en-US" dirty="0" smtClean="0"/>
              <a:t>Five Variance Findings:</a:t>
            </a:r>
          </a:p>
          <a:p>
            <a:pPr marL="914400" lvl="1" indent="-457200">
              <a:buFont typeface="+mj-lt"/>
              <a:buAutoNum type="arabicParenR"/>
              <a:tabLst>
                <a:tab pos="1490663" algn="l"/>
              </a:tabLst>
            </a:pPr>
            <a:r>
              <a:rPr lang="en-US" dirty="0" smtClean="0"/>
              <a:t>There </a:t>
            </a:r>
            <a:r>
              <a:rPr lang="en-US" dirty="0"/>
              <a:t>are exceptional or extraordinary circumstances or conditions applicable to the subject site that do not apply generally to sites in the same zoning district; </a:t>
            </a:r>
          </a:p>
          <a:p>
            <a:pPr marL="914400" lvl="1" indent="-457200">
              <a:buFont typeface="+mj-lt"/>
              <a:buAutoNum type="arabicParenR"/>
              <a:tabLst>
                <a:tab pos="1490663" algn="l"/>
              </a:tabLst>
            </a:pPr>
            <a:r>
              <a:rPr lang="en-US" dirty="0" smtClean="0"/>
              <a:t>Granting </a:t>
            </a:r>
            <a:r>
              <a:rPr lang="en-US" dirty="0"/>
              <a:t>the application is necessary for the preservation and enjoyment of a substantial property right of the applicant and to prevent unreasonable property loss or unnecessary hardship; </a:t>
            </a:r>
          </a:p>
          <a:p>
            <a:pPr marL="914400" lvl="1" indent="-457200">
              <a:buFont typeface="+mj-lt"/>
              <a:buAutoNum type="arabicParenR"/>
              <a:tabLst>
                <a:tab pos="1490663" algn="l"/>
              </a:tabLst>
            </a:pPr>
            <a:r>
              <a:rPr lang="en-US" dirty="0" smtClean="0"/>
              <a:t>Granting </a:t>
            </a:r>
            <a:r>
              <a:rPr lang="en-US" dirty="0"/>
              <a:t>the application would not be detrimental or injurious to property or improvements in the vicinity of the subject site, or to the public health, safety, or general welfare; </a:t>
            </a:r>
            <a:endParaRPr lang="en-US" dirty="0" smtClean="0"/>
          </a:p>
        </p:txBody>
      </p:sp>
      <p:sp>
        <p:nvSpPr>
          <p:cNvPr id="4" name="Slide Number Placeholder 3"/>
          <p:cNvSpPr>
            <a:spLocks noGrp="1"/>
          </p:cNvSpPr>
          <p:nvPr>
            <p:ph type="sldNum" sz="quarter" idx="10"/>
          </p:nvPr>
        </p:nvSpPr>
        <p:spPr/>
        <p:txBody>
          <a:bodyPr/>
          <a:lstStyle/>
          <a:p>
            <a:fld id="{D42A89E7-CC61-4042-B494-C9BCBFB21201}" type="slidenum">
              <a:rPr lang="en-US" smtClean="0"/>
              <a:pPr/>
              <a:t>25</a:t>
            </a:fld>
            <a:endParaRPr lang="en-US" dirty="0"/>
          </a:p>
        </p:txBody>
      </p:sp>
    </p:spTree>
    <p:extLst>
      <p:ext uri="{BB962C8B-B14F-4D97-AF65-F5344CB8AC3E}">
        <p14:creationId xmlns:p14="http://schemas.microsoft.com/office/powerpoint/2010/main" val="14772583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8153400" cy="990600"/>
          </a:xfrm>
        </p:spPr>
        <p:txBody>
          <a:bodyPr/>
          <a:lstStyle/>
          <a:p>
            <a:r>
              <a:rPr lang="en-US" dirty="0"/>
              <a:t>Proposed Entitlements: </a:t>
            </a:r>
            <a:r>
              <a:rPr lang="en-US" sz="2400" dirty="0"/>
              <a:t>Variance (separation)</a:t>
            </a:r>
            <a:endParaRPr lang="en-US" dirty="0"/>
          </a:p>
        </p:txBody>
      </p:sp>
      <p:sp>
        <p:nvSpPr>
          <p:cNvPr id="3" name="Content Placeholder 2"/>
          <p:cNvSpPr>
            <a:spLocks noGrp="1"/>
          </p:cNvSpPr>
          <p:nvPr>
            <p:ph idx="1"/>
          </p:nvPr>
        </p:nvSpPr>
        <p:spPr/>
        <p:txBody>
          <a:bodyPr/>
          <a:lstStyle/>
          <a:p>
            <a:pPr>
              <a:tabLst>
                <a:tab pos="1490663" algn="l"/>
              </a:tabLst>
            </a:pPr>
            <a:r>
              <a:rPr lang="en-US" dirty="0" smtClean="0"/>
              <a:t>Five Variance Findings:</a:t>
            </a:r>
          </a:p>
          <a:p>
            <a:pPr marL="914400" lvl="1" indent="-457200">
              <a:buFont typeface="+mj-lt"/>
              <a:buAutoNum type="arabicParenR" startAt="4"/>
              <a:tabLst>
                <a:tab pos="1490663" algn="l"/>
              </a:tabLst>
            </a:pPr>
            <a:r>
              <a:rPr lang="en-US" dirty="0" smtClean="0"/>
              <a:t>Granting </a:t>
            </a:r>
            <a:r>
              <a:rPr lang="en-US" dirty="0"/>
              <a:t>the application is in conformance with the goals, policies, and objectives of the General Plan, and the purpose and intent of any applicable specific plan and the purposes of this Zoning Code, and would not constitute a grant of special privilege inconsistent with limitations on other properties in the vicinity and in the same zone district; and </a:t>
            </a:r>
          </a:p>
          <a:p>
            <a:pPr marL="914400" lvl="1" indent="-457200">
              <a:buFont typeface="+mj-lt"/>
              <a:buAutoNum type="arabicParenR" startAt="4"/>
              <a:tabLst>
                <a:tab pos="1490663" algn="l"/>
              </a:tabLst>
            </a:pPr>
            <a:r>
              <a:rPr lang="en-US" dirty="0" smtClean="0"/>
              <a:t>Cost </a:t>
            </a:r>
            <a:r>
              <a:rPr lang="en-US" dirty="0"/>
              <a:t>to the applicant of strict compliance with a regulation shall not be the primary reason for granting the Variance. </a:t>
            </a:r>
          </a:p>
          <a:p>
            <a:pPr>
              <a:tabLst>
                <a:tab pos="1490663" algn="l"/>
              </a:tabLst>
            </a:pPr>
            <a:endParaRPr lang="en-US" dirty="0" smtClean="0"/>
          </a:p>
        </p:txBody>
      </p:sp>
      <p:sp>
        <p:nvSpPr>
          <p:cNvPr id="4" name="Slide Number Placeholder 3"/>
          <p:cNvSpPr>
            <a:spLocks noGrp="1"/>
          </p:cNvSpPr>
          <p:nvPr>
            <p:ph type="sldNum" sz="quarter" idx="10"/>
          </p:nvPr>
        </p:nvSpPr>
        <p:spPr/>
        <p:txBody>
          <a:bodyPr/>
          <a:lstStyle/>
          <a:p>
            <a:fld id="{D42A89E7-CC61-4042-B494-C9BCBFB21201}" type="slidenum">
              <a:rPr lang="en-US" smtClean="0"/>
              <a:pPr/>
              <a:t>26</a:t>
            </a:fld>
            <a:endParaRPr lang="en-US" dirty="0"/>
          </a:p>
        </p:txBody>
      </p:sp>
    </p:spTree>
    <p:extLst>
      <p:ext uri="{BB962C8B-B14F-4D97-AF65-F5344CB8AC3E}">
        <p14:creationId xmlns:p14="http://schemas.microsoft.com/office/powerpoint/2010/main" val="21302946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8153400" cy="990600"/>
          </a:xfrm>
        </p:spPr>
        <p:txBody>
          <a:bodyPr/>
          <a:lstStyle/>
          <a:p>
            <a:r>
              <a:rPr lang="en-US" dirty="0"/>
              <a:t>Proposed Entitlements: </a:t>
            </a:r>
            <a:r>
              <a:rPr lang="en-US" sz="2400" dirty="0"/>
              <a:t>Variance (separation)</a:t>
            </a:r>
            <a:endParaRPr lang="en-US" dirty="0"/>
          </a:p>
        </p:txBody>
      </p:sp>
      <p:sp>
        <p:nvSpPr>
          <p:cNvPr id="3" name="Content Placeholder 2"/>
          <p:cNvSpPr>
            <a:spLocks noGrp="1"/>
          </p:cNvSpPr>
          <p:nvPr>
            <p:ph idx="1"/>
          </p:nvPr>
        </p:nvSpPr>
        <p:spPr/>
        <p:txBody>
          <a:bodyPr/>
          <a:lstStyle/>
          <a:p>
            <a:pPr>
              <a:tabLst>
                <a:tab pos="1490663" algn="l"/>
              </a:tabLst>
            </a:pPr>
            <a:r>
              <a:rPr lang="en-US" dirty="0" smtClean="0"/>
              <a:t>This site does not have any exceptional </a:t>
            </a:r>
            <a:r>
              <a:rPr lang="en-US" dirty="0"/>
              <a:t>or extraordinary circumstances </a:t>
            </a:r>
            <a:r>
              <a:rPr lang="en-US" dirty="0" smtClean="0"/>
              <a:t>or conditions:</a:t>
            </a:r>
          </a:p>
          <a:p>
            <a:pPr lvl="1">
              <a:tabLst>
                <a:tab pos="1490663" algn="l"/>
              </a:tabLst>
            </a:pPr>
            <a:r>
              <a:rPr lang="en-US" dirty="0" smtClean="0"/>
              <a:t>Regular-shaped property;</a:t>
            </a:r>
            <a:endParaRPr lang="en-US" dirty="0"/>
          </a:p>
          <a:p>
            <a:pPr lvl="1">
              <a:tabLst>
                <a:tab pos="1490663" algn="l"/>
              </a:tabLst>
            </a:pPr>
            <a:r>
              <a:rPr lang="en-US" dirty="0" smtClean="0"/>
              <a:t>Multi-story building;</a:t>
            </a:r>
            <a:endParaRPr lang="en-US" dirty="0"/>
          </a:p>
          <a:p>
            <a:pPr lvl="1">
              <a:tabLst>
                <a:tab pos="1490663" algn="l"/>
              </a:tabLst>
            </a:pPr>
            <a:r>
              <a:rPr lang="en-US" dirty="0" smtClean="0"/>
              <a:t>Multi-tenant building;</a:t>
            </a:r>
            <a:endParaRPr lang="en-US" dirty="0"/>
          </a:p>
          <a:p>
            <a:pPr lvl="1">
              <a:tabLst>
                <a:tab pos="1490663" algn="l"/>
              </a:tabLst>
            </a:pPr>
            <a:r>
              <a:rPr lang="en-US" dirty="0" smtClean="0"/>
              <a:t>Retail/restaurant </a:t>
            </a:r>
            <a:r>
              <a:rPr lang="en-US" dirty="0"/>
              <a:t>on ground floor, housing </a:t>
            </a:r>
            <a:r>
              <a:rPr lang="en-US" dirty="0" smtClean="0"/>
              <a:t>above;</a:t>
            </a:r>
            <a:endParaRPr lang="en-US" dirty="0"/>
          </a:p>
          <a:p>
            <a:pPr lvl="1">
              <a:tabLst>
                <a:tab pos="1490663" algn="l"/>
              </a:tabLst>
            </a:pPr>
            <a:r>
              <a:rPr lang="en-US" dirty="0" smtClean="0"/>
              <a:t>Street/sidewalk frontage;</a:t>
            </a:r>
            <a:endParaRPr lang="en-US" dirty="0"/>
          </a:p>
          <a:p>
            <a:pPr lvl="1">
              <a:tabLst>
                <a:tab pos="1490663" algn="l"/>
              </a:tabLst>
            </a:pPr>
            <a:r>
              <a:rPr lang="en-US" dirty="0" smtClean="0"/>
              <a:t>Accessed </a:t>
            </a:r>
            <a:r>
              <a:rPr lang="en-US" dirty="0"/>
              <a:t>by </a:t>
            </a:r>
            <a:r>
              <a:rPr lang="en-US" dirty="0" smtClean="0"/>
              <a:t>pedestrians; and</a:t>
            </a:r>
            <a:endParaRPr lang="en-US" dirty="0"/>
          </a:p>
          <a:p>
            <a:pPr lvl="1">
              <a:tabLst>
                <a:tab pos="1490663" algn="l"/>
              </a:tabLst>
            </a:pPr>
            <a:r>
              <a:rPr lang="en-US" dirty="0" smtClean="0"/>
              <a:t>Bounded </a:t>
            </a:r>
            <a:r>
              <a:rPr lang="en-US" dirty="0"/>
              <a:t>by </a:t>
            </a:r>
            <a:r>
              <a:rPr lang="en-US" dirty="0" smtClean="0"/>
              <a:t>an alley </a:t>
            </a:r>
            <a:r>
              <a:rPr lang="en-US" dirty="0"/>
              <a:t>on at least one side</a:t>
            </a:r>
            <a:r>
              <a:rPr lang="en-US" dirty="0" smtClean="0"/>
              <a:t>.</a:t>
            </a:r>
            <a:endParaRPr lang="en-US" dirty="0"/>
          </a:p>
        </p:txBody>
      </p:sp>
      <p:sp>
        <p:nvSpPr>
          <p:cNvPr id="4" name="Slide Number Placeholder 3"/>
          <p:cNvSpPr>
            <a:spLocks noGrp="1"/>
          </p:cNvSpPr>
          <p:nvPr>
            <p:ph type="sldNum" sz="quarter" idx="10"/>
          </p:nvPr>
        </p:nvSpPr>
        <p:spPr/>
        <p:txBody>
          <a:bodyPr/>
          <a:lstStyle/>
          <a:p>
            <a:fld id="{D42A89E7-CC61-4042-B494-C9BCBFB21201}" type="slidenum">
              <a:rPr lang="en-US" smtClean="0"/>
              <a:pPr/>
              <a:t>27</a:t>
            </a:fld>
            <a:endParaRPr lang="en-US" dirty="0"/>
          </a:p>
        </p:txBody>
      </p:sp>
    </p:spTree>
    <p:extLst>
      <p:ext uri="{BB962C8B-B14F-4D97-AF65-F5344CB8AC3E}">
        <p14:creationId xmlns:p14="http://schemas.microsoft.com/office/powerpoint/2010/main" val="353576096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8153400" cy="990600"/>
          </a:xfrm>
        </p:spPr>
        <p:txBody>
          <a:bodyPr/>
          <a:lstStyle/>
          <a:p>
            <a:r>
              <a:rPr lang="en-US" dirty="0"/>
              <a:t>Proposed Entitlements: </a:t>
            </a:r>
            <a:r>
              <a:rPr lang="en-US" sz="2400" dirty="0"/>
              <a:t>Expressive Use Permit</a:t>
            </a:r>
            <a:endParaRPr lang="en-US" sz="2000" dirty="0"/>
          </a:p>
        </p:txBody>
      </p:sp>
      <p:sp>
        <p:nvSpPr>
          <p:cNvPr id="3" name="Content Placeholder 2"/>
          <p:cNvSpPr>
            <a:spLocks noGrp="1"/>
          </p:cNvSpPr>
          <p:nvPr>
            <p:ph idx="1"/>
          </p:nvPr>
        </p:nvSpPr>
        <p:spPr/>
        <p:txBody>
          <a:bodyPr/>
          <a:lstStyle/>
          <a:p>
            <a:pPr marL="514350" indent="-514350">
              <a:buFont typeface="+mj-lt"/>
              <a:buAutoNum type="arabicParenR" startAt="2"/>
            </a:pPr>
            <a:r>
              <a:rPr lang="en-US" dirty="0" smtClean="0"/>
              <a:t>Expressive </a:t>
            </a:r>
            <a:r>
              <a:rPr lang="en-US" dirty="0"/>
              <a:t>Use Permit #6052</a:t>
            </a:r>
          </a:p>
          <a:p>
            <a:pPr lvl="1"/>
            <a:r>
              <a:rPr lang="en-US" dirty="0"/>
              <a:t>To establish a "nightclub" through the installation of a 96 square foot removable dance floor for use on holidays, Fridays, and Saturdays from 9:00 p.m. to 2:00 a.m</a:t>
            </a:r>
            <a:r>
              <a:rPr lang="en-US" dirty="0" smtClean="0"/>
              <a:t>.</a:t>
            </a:r>
          </a:p>
          <a:p>
            <a:pPr lvl="2"/>
            <a:r>
              <a:rPr lang="en-US" dirty="0" smtClean="0"/>
              <a:t>Zoning Code: ‘</a:t>
            </a:r>
            <a:r>
              <a:rPr lang="en-US" dirty="0"/>
              <a:t>Restaurants with Limited Live Entertainment</a:t>
            </a:r>
            <a:r>
              <a:rPr lang="en-US" dirty="0" smtClean="0"/>
              <a:t>’:</a:t>
            </a:r>
          </a:p>
          <a:p>
            <a:pPr lvl="3"/>
            <a:r>
              <a:rPr lang="en-US" i="1" dirty="0" smtClean="0"/>
              <a:t>“A </a:t>
            </a:r>
            <a:r>
              <a:rPr lang="en-US" i="1" dirty="0"/>
              <a:t>restaurant, including a fast food or formula restaurant, that provides accessory live entertainment, where the performance area does not exceed 75 square feet, and customer dancing does not occur.  </a:t>
            </a:r>
            <a:r>
              <a:rPr lang="en-US" i="1" u="sng" dirty="0"/>
              <a:t>The use shall be classified as a nightclub (commercial entertainment) if the performance area exceeds 75 square feet or customer dancing is provided.</a:t>
            </a:r>
            <a:r>
              <a:rPr lang="en-US" i="1" dirty="0"/>
              <a:t>  Live entertainment does not include a sexually oriented business</a:t>
            </a:r>
            <a:r>
              <a:rPr lang="en-US" i="1" dirty="0" smtClean="0"/>
              <a:t>.” </a:t>
            </a:r>
            <a:r>
              <a:rPr lang="en-US" sz="1600" dirty="0" smtClean="0"/>
              <a:t>(emphasis added)</a:t>
            </a:r>
            <a:endParaRPr lang="en-US" sz="1600" dirty="0"/>
          </a:p>
          <a:p>
            <a:pPr lvl="2"/>
            <a:endParaRPr lang="en-US" dirty="0" smtClean="0"/>
          </a:p>
          <a:p>
            <a:pPr lvl="2"/>
            <a:endParaRPr lang="en-US" dirty="0"/>
          </a:p>
        </p:txBody>
      </p:sp>
      <p:sp>
        <p:nvSpPr>
          <p:cNvPr id="4" name="Slide Number Placeholder 3"/>
          <p:cNvSpPr>
            <a:spLocks noGrp="1"/>
          </p:cNvSpPr>
          <p:nvPr>
            <p:ph type="sldNum" sz="quarter" idx="10"/>
          </p:nvPr>
        </p:nvSpPr>
        <p:spPr/>
        <p:txBody>
          <a:bodyPr/>
          <a:lstStyle/>
          <a:p>
            <a:fld id="{D42A89E7-CC61-4042-B494-C9BCBFB21201}" type="slidenum">
              <a:rPr lang="en-US" smtClean="0"/>
              <a:pPr/>
              <a:t>28</a:t>
            </a:fld>
            <a:endParaRPr lang="en-US"/>
          </a:p>
        </p:txBody>
      </p:sp>
    </p:spTree>
    <p:extLst>
      <p:ext uri="{BB962C8B-B14F-4D97-AF65-F5344CB8AC3E}">
        <p14:creationId xmlns:p14="http://schemas.microsoft.com/office/powerpoint/2010/main" val="46659066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8153400" cy="990600"/>
          </a:xfrm>
        </p:spPr>
        <p:txBody>
          <a:bodyPr/>
          <a:lstStyle/>
          <a:p>
            <a:r>
              <a:rPr lang="en-US" dirty="0"/>
              <a:t>Proposed Entitlements: </a:t>
            </a:r>
            <a:r>
              <a:rPr lang="en-US" sz="2400" dirty="0"/>
              <a:t>Expressive Use Permit</a:t>
            </a:r>
            <a:endParaRPr lang="en-US" dirty="0"/>
          </a:p>
        </p:txBody>
      </p:sp>
      <p:sp>
        <p:nvSpPr>
          <p:cNvPr id="3" name="Content Placeholder 2"/>
          <p:cNvSpPr>
            <a:spLocks noGrp="1"/>
          </p:cNvSpPr>
          <p:nvPr>
            <p:ph idx="1"/>
          </p:nvPr>
        </p:nvSpPr>
        <p:spPr/>
        <p:txBody>
          <a:bodyPr/>
          <a:lstStyle/>
          <a:p>
            <a:pPr>
              <a:tabLst>
                <a:tab pos="1490663" algn="l"/>
              </a:tabLst>
            </a:pPr>
            <a:r>
              <a:rPr lang="en-US" dirty="0"/>
              <a:t>Five </a:t>
            </a:r>
            <a:r>
              <a:rPr lang="en-US" dirty="0" smtClean="0"/>
              <a:t>Expressive Use Permit Findings</a:t>
            </a:r>
            <a:r>
              <a:rPr lang="en-US" dirty="0"/>
              <a:t>:</a:t>
            </a:r>
          </a:p>
          <a:p>
            <a:pPr marL="914400" lvl="1" indent="-457200">
              <a:buFont typeface="+mj-lt"/>
              <a:buAutoNum type="arabicParenR"/>
              <a:tabLst>
                <a:tab pos="1490663" algn="l"/>
              </a:tabLst>
            </a:pPr>
            <a:r>
              <a:rPr lang="en-US" dirty="0" smtClean="0"/>
              <a:t>The </a:t>
            </a:r>
            <a:r>
              <a:rPr lang="en-US" dirty="0"/>
              <a:t>proposed use is allowed with an Expressive Use Permit within the subject zoning district and complies with the applicable development and design requirements of the subject zoning district and with all applicable provisions of this Zoning Code. </a:t>
            </a:r>
          </a:p>
          <a:p>
            <a:pPr marL="914400" lvl="1" indent="-457200">
              <a:buFont typeface="+mj-lt"/>
              <a:buAutoNum type="arabicParenR"/>
              <a:tabLst>
                <a:tab pos="1490663" algn="l"/>
              </a:tabLst>
            </a:pPr>
            <a:r>
              <a:rPr lang="en-US" dirty="0" smtClean="0"/>
              <a:t>The </a:t>
            </a:r>
            <a:r>
              <a:rPr lang="en-US" dirty="0"/>
              <a:t>proposed use will provide and maintain wastewater to establish and maintain an unrestricted flow in sanitary sewers during average and peak conditions as established by the city's approved sewer master plan, as amended from time to time. </a:t>
            </a:r>
          </a:p>
          <a:p>
            <a:pPr marL="457200" lvl="1" indent="0">
              <a:buNone/>
              <a:tabLst>
                <a:tab pos="1490663" algn="l"/>
              </a:tabLst>
            </a:pPr>
            <a:endParaRPr lang="en-US" dirty="0"/>
          </a:p>
          <a:p>
            <a:pPr lvl="2"/>
            <a:endParaRPr lang="en-US" dirty="0" smtClean="0"/>
          </a:p>
          <a:p>
            <a:pPr lvl="2"/>
            <a:endParaRPr lang="en-US" dirty="0"/>
          </a:p>
        </p:txBody>
      </p:sp>
      <p:sp>
        <p:nvSpPr>
          <p:cNvPr id="4" name="Slide Number Placeholder 3"/>
          <p:cNvSpPr>
            <a:spLocks noGrp="1"/>
          </p:cNvSpPr>
          <p:nvPr>
            <p:ph type="sldNum" sz="quarter" idx="10"/>
          </p:nvPr>
        </p:nvSpPr>
        <p:spPr/>
        <p:txBody>
          <a:bodyPr/>
          <a:lstStyle/>
          <a:p>
            <a:fld id="{D42A89E7-CC61-4042-B494-C9BCBFB21201}" type="slidenum">
              <a:rPr lang="en-US" smtClean="0"/>
              <a:pPr/>
              <a:t>29</a:t>
            </a:fld>
            <a:endParaRPr lang="en-US"/>
          </a:p>
        </p:txBody>
      </p:sp>
    </p:spTree>
    <p:extLst>
      <p:ext uri="{BB962C8B-B14F-4D97-AF65-F5344CB8AC3E}">
        <p14:creationId xmlns:p14="http://schemas.microsoft.com/office/powerpoint/2010/main" val="18571369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Call for Review</a:t>
            </a:r>
            <a:endParaRPr lang="en-US" dirty="0"/>
          </a:p>
        </p:txBody>
      </p:sp>
      <p:sp>
        <p:nvSpPr>
          <p:cNvPr id="3" name="Content Placeholder 2"/>
          <p:cNvSpPr>
            <a:spLocks noGrp="1"/>
          </p:cNvSpPr>
          <p:nvPr>
            <p:ph idx="1"/>
          </p:nvPr>
        </p:nvSpPr>
        <p:spPr/>
        <p:txBody>
          <a:bodyPr/>
          <a:lstStyle/>
          <a:p>
            <a:r>
              <a:rPr lang="en-US" dirty="0" smtClean="0"/>
              <a:t>Call for Review is processed as an appeal.</a:t>
            </a:r>
          </a:p>
          <a:p>
            <a:r>
              <a:rPr lang="en-US" dirty="0" smtClean="0"/>
              <a:t>Effect of Call for Review “vacates” the previous decision.</a:t>
            </a:r>
          </a:p>
          <a:p>
            <a:r>
              <a:rPr lang="en-US" dirty="0" smtClean="0"/>
              <a:t>Call for Review/Appeal hearing is a </a:t>
            </a:r>
            <a:r>
              <a:rPr lang="en-US" i="1" dirty="0" smtClean="0"/>
              <a:t>de novo</a:t>
            </a:r>
            <a:r>
              <a:rPr lang="en-US" dirty="0" smtClean="0"/>
              <a:t> hearing.</a:t>
            </a:r>
          </a:p>
          <a:p>
            <a:pPr lvl="1"/>
            <a:r>
              <a:rPr lang="en-US" dirty="0" smtClean="0"/>
              <a:t>City Council has authority to make an entirely different decision.</a:t>
            </a:r>
          </a:p>
          <a:p>
            <a:pPr lvl="1"/>
            <a:endParaRPr lang="en-US" dirty="0" smtClean="0"/>
          </a:p>
        </p:txBody>
      </p:sp>
      <p:sp>
        <p:nvSpPr>
          <p:cNvPr id="4" name="Slide Number Placeholder 3"/>
          <p:cNvSpPr>
            <a:spLocks noGrp="1"/>
          </p:cNvSpPr>
          <p:nvPr>
            <p:ph type="sldNum" sz="quarter" idx="10"/>
          </p:nvPr>
        </p:nvSpPr>
        <p:spPr/>
        <p:txBody>
          <a:bodyPr/>
          <a:lstStyle/>
          <a:p>
            <a:fld id="{D42A89E7-CC61-4042-B494-C9BCBFB21201}" type="slidenum">
              <a:rPr lang="en-US" smtClean="0">
                <a:solidFill>
                  <a:srgbClr val="000000"/>
                </a:solidFill>
              </a:rPr>
              <a:pPr/>
              <a:t>3</a:t>
            </a:fld>
            <a:endParaRPr lang="en-US">
              <a:solidFill>
                <a:srgbClr val="000000"/>
              </a:solidFill>
            </a:endParaRPr>
          </a:p>
        </p:txBody>
      </p:sp>
    </p:spTree>
    <p:extLst>
      <p:ext uri="{BB962C8B-B14F-4D97-AF65-F5344CB8AC3E}">
        <p14:creationId xmlns:p14="http://schemas.microsoft.com/office/powerpoint/2010/main" val="5392309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8153400" cy="990600"/>
          </a:xfrm>
        </p:spPr>
        <p:txBody>
          <a:bodyPr/>
          <a:lstStyle/>
          <a:p>
            <a:r>
              <a:rPr lang="en-US" dirty="0"/>
              <a:t>Proposed Entitlements: </a:t>
            </a:r>
            <a:r>
              <a:rPr lang="en-US" sz="2400" dirty="0"/>
              <a:t>Expressive Use Permit</a:t>
            </a:r>
            <a:endParaRPr lang="en-US" sz="2100" dirty="0"/>
          </a:p>
        </p:txBody>
      </p:sp>
      <p:sp>
        <p:nvSpPr>
          <p:cNvPr id="3" name="Content Placeholder 2"/>
          <p:cNvSpPr>
            <a:spLocks noGrp="1"/>
          </p:cNvSpPr>
          <p:nvPr>
            <p:ph idx="1"/>
          </p:nvPr>
        </p:nvSpPr>
        <p:spPr/>
        <p:txBody>
          <a:bodyPr/>
          <a:lstStyle/>
          <a:p>
            <a:pPr>
              <a:tabLst>
                <a:tab pos="1490663" algn="l"/>
              </a:tabLst>
            </a:pPr>
            <a:r>
              <a:rPr lang="en-US" dirty="0"/>
              <a:t>Five </a:t>
            </a:r>
            <a:r>
              <a:rPr lang="en-US" dirty="0" smtClean="0"/>
              <a:t>Expressive Use Permit Findings</a:t>
            </a:r>
            <a:r>
              <a:rPr lang="en-US" dirty="0"/>
              <a:t>:</a:t>
            </a:r>
          </a:p>
          <a:p>
            <a:pPr marL="914400" lvl="1" indent="-457200">
              <a:buFont typeface="+mj-lt"/>
              <a:buAutoNum type="arabicParenR" startAt="3"/>
              <a:tabLst>
                <a:tab pos="1490663" algn="l"/>
              </a:tabLst>
            </a:pPr>
            <a:r>
              <a:rPr lang="en-US" dirty="0" smtClean="0"/>
              <a:t>The </a:t>
            </a:r>
            <a:r>
              <a:rPr lang="en-US" dirty="0"/>
              <a:t>proposed use will provide and maintain solid waste services to establish and maintain a level of service consistent with the city's approved source reduction and recycling element. </a:t>
            </a:r>
          </a:p>
          <a:p>
            <a:pPr marL="914400" lvl="1" indent="-457200">
              <a:buFont typeface="+mj-lt"/>
              <a:buAutoNum type="arabicParenR" startAt="3"/>
              <a:tabLst>
                <a:tab pos="1490663" algn="l"/>
              </a:tabLst>
            </a:pPr>
            <a:r>
              <a:rPr lang="en-US" dirty="0" smtClean="0"/>
              <a:t>The </a:t>
            </a:r>
            <a:r>
              <a:rPr lang="en-US" dirty="0"/>
              <a:t>proposed use will provide and maintain fire prevention and suppression services as established by the Uniform Fire Code to establish and maintain minimum response time for fire and emergency medical calls as established by the city's approved general plan. </a:t>
            </a:r>
          </a:p>
          <a:p>
            <a:pPr marL="457200" lvl="1" indent="0">
              <a:buNone/>
              <a:tabLst>
                <a:tab pos="1490663" algn="l"/>
              </a:tabLst>
            </a:pPr>
            <a:endParaRPr lang="en-US" dirty="0"/>
          </a:p>
          <a:p>
            <a:pPr lvl="2"/>
            <a:endParaRPr lang="en-US" dirty="0" smtClean="0"/>
          </a:p>
          <a:p>
            <a:pPr lvl="2"/>
            <a:endParaRPr lang="en-US" dirty="0"/>
          </a:p>
        </p:txBody>
      </p:sp>
      <p:sp>
        <p:nvSpPr>
          <p:cNvPr id="4" name="Slide Number Placeholder 3"/>
          <p:cNvSpPr>
            <a:spLocks noGrp="1"/>
          </p:cNvSpPr>
          <p:nvPr>
            <p:ph type="sldNum" sz="quarter" idx="10"/>
          </p:nvPr>
        </p:nvSpPr>
        <p:spPr/>
        <p:txBody>
          <a:bodyPr/>
          <a:lstStyle/>
          <a:p>
            <a:fld id="{D42A89E7-CC61-4042-B494-C9BCBFB21201}" type="slidenum">
              <a:rPr lang="en-US" smtClean="0"/>
              <a:pPr/>
              <a:t>30</a:t>
            </a:fld>
            <a:endParaRPr lang="en-US"/>
          </a:p>
        </p:txBody>
      </p:sp>
    </p:spTree>
    <p:extLst>
      <p:ext uri="{BB962C8B-B14F-4D97-AF65-F5344CB8AC3E}">
        <p14:creationId xmlns:p14="http://schemas.microsoft.com/office/powerpoint/2010/main" val="111151075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8153400" cy="990600"/>
          </a:xfrm>
        </p:spPr>
        <p:txBody>
          <a:bodyPr/>
          <a:lstStyle/>
          <a:p>
            <a:r>
              <a:rPr lang="en-US" dirty="0"/>
              <a:t>Proposed Entitlements: </a:t>
            </a:r>
            <a:r>
              <a:rPr lang="en-US" sz="2400" dirty="0"/>
              <a:t>Expressive Use Permit</a:t>
            </a:r>
            <a:endParaRPr lang="en-US" dirty="0"/>
          </a:p>
        </p:txBody>
      </p:sp>
      <p:sp>
        <p:nvSpPr>
          <p:cNvPr id="3" name="Content Placeholder 2"/>
          <p:cNvSpPr>
            <a:spLocks noGrp="1"/>
          </p:cNvSpPr>
          <p:nvPr>
            <p:ph idx="1"/>
          </p:nvPr>
        </p:nvSpPr>
        <p:spPr/>
        <p:txBody>
          <a:bodyPr/>
          <a:lstStyle/>
          <a:p>
            <a:pPr>
              <a:tabLst>
                <a:tab pos="1490663" algn="l"/>
              </a:tabLst>
            </a:pPr>
            <a:r>
              <a:rPr lang="en-US" dirty="0"/>
              <a:t>Five </a:t>
            </a:r>
            <a:r>
              <a:rPr lang="en-US" dirty="0" smtClean="0"/>
              <a:t>Expressive Use Permit Findings</a:t>
            </a:r>
            <a:r>
              <a:rPr lang="en-US" dirty="0"/>
              <a:t>:</a:t>
            </a:r>
          </a:p>
          <a:p>
            <a:pPr marL="914400" lvl="1" indent="-457200">
              <a:buFont typeface="+mj-lt"/>
              <a:buAutoNum type="arabicParenR" startAt="5"/>
              <a:tabLst>
                <a:tab pos="1490663" algn="l"/>
              </a:tabLst>
            </a:pPr>
            <a:r>
              <a:rPr lang="en-US" dirty="0"/>
              <a:t>The proposed use will provide and maintain police services and crime prevention services to establish and maintain minimum response time for police calls for service as established by the city's approved general plan.</a:t>
            </a:r>
          </a:p>
          <a:p>
            <a:pPr lvl="2"/>
            <a:endParaRPr lang="en-US" dirty="0" smtClean="0"/>
          </a:p>
          <a:p>
            <a:pPr lvl="2"/>
            <a:endParaRPr lang="en-US" dirty="0"/>
          </a:p>
        </p:txBody>
      </p:sp>
      <p:sp>
        <p:nvSpPr>
          <p:cNvPr id="4" name="Slide Number Placeholder 3"/>
          <p:cNvSpPr>
            <a:spLocks noGrp="1"/>
          </p:cNvSpPr>
          <p:nvPr>
            <p:ph type="sldNum" sz="quarter" idx="10"/>
          </p:nvPr>
        </p:nvSpPr>
        <p:spPr/>
        <p:txBody>
          <a:bodyPr/>
          <a:lstStyle/>
          <a:p>
            <a:fld id="{D42A89E7-CC61-4042-B494-C9BCBFB21201}" type="slidenum">
              <a:rPr lang="en-US" smtClean="0"/>
              <a:pPr/>
              <a:t>31</a:t>
            </a:fld>
            <a:endParaRPr lang="en-US"/>
          </a:p>
        </p:txBody>
      </p:sp>
    </p:spTree>
    <p:extLst>
      <p:ext uri="{BB962C8B-B14F-4D97-AF65-F5344CB8AC3E}">
        <p14:creationId xmlns:p14="http://schemas.microsoft.com/office/powerpoint/2010/main" val="99714170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8153400" cy="990600"/>
          </a:xfrm>
        </p:spPr>
        <p:txBody>
          <a:bodyPr/>
          <a:lstStyle/>
          <a:p>
            <a:r>
              <a:rPr lang="en-US" dirty="0"/>
              <a:t>Proposed Entitlements: </a:t>
            </a:r>
            <a:r>
              <a:rPr lang="en-US" sz="2400" dirty="0"/>
              <a:t>Expressive Use Permit</a:t>
            </a:r>
            <a:endParaRPr lang="en-US" dirty="0"/>
          </a:p>
        </p:txBody>
      </p:sp>
      <p:sp>
        <p:nvSpPr>
          <p:cNvPr id="3" name="Content Placeholder 2"/>
          <p:cNvSpPr>
            <a:spLocks noGrp="1"/>
          </p:cNvSpPr>
          <p:nvPr>
            <p:ph idx="1"/>
          </p:nvPr>
        </p:nvSpPr>
        <p:spPr/>
        <p:txBody>
          <a:bodyPr/>
          <a:lstStyle/>
          <a:p>
            <a:pPr>
              <a:tabLst>
                <a:tab pos="1490663" algn="l"/>
              </a:tabLst>
            </a:pPr>
            <a:r>
              <a:rPr lang="en-US" dirty="0" smtClean="0"/>
              <a:t>Finding #1 (Zoning Code compliance):</a:t>
            </a:r>
          </a:p>
          <a:p>
            <a:pPr lvl="1">
              <a:tabLst>
                <a:tab pos="1490663" algn="l"/>
              </a:tabLst>
            </a:pPr>
            <a:r>
              <a:rPr lang="en-US" dirty="0" smtClean="0"/>
              <a:t>Request requires a Variance.</a:t>
            </a:r>
          </a:p>
          <a:p>
            <a:pPr lvl="2">
              <a:tabLst>
                <a:tab pos="1490663" algn="l"/>
              </a:tabLst>
            </a:pPr>
            <a:r>
              <a:rPr lang="en-US" dirty="0" smtClean="0"/>
              <a:t>Variance findings cannot be made.</a:t>
            </a:r>
          </a:p>
          <a:p>
            <a:pPr lvl="1">
              <a:tabLst>
                <a:tab pos="1490663" algn="l"/>
              </a:tabLst>
            </a:pPr>
            <a:r>
              <a:rPr lang="en-US" dirty="0" smtClean="0"/>
              <a:t>EUP finding </a:t>
            </a:r>
            <a:r>
              <a:rPr lang="en-US" dirty="0"/>
              <a:t>cannot be made.</a:t>
            </a:r>
          </a:p>
          <a:p>
            <a:pPr>
              <a:tabLst>
                <a:tab pos="1490663" algn="l"/>
              </a:tabLst>
            </a:pPr>
            <a:r>
              <a:rPr lang="en-US" dirty="0" smtClean="0"/>
              <a:t>Finding #5 (Police services)</a:t>
            </a:r>
          </a:p>
          <a:p>
            <a:pPr lvl="1">
              <a:tabLst>
                <a:tab pos="1490663" algn="l"/>
              </a:tabLst>
            </a:pPr>
            <a:r>
              <a:rPr lang="en-US" dirty="0" smtClean="0"/>
              <a:t>Pasadena Police Department Memorandum (2/25/13):</a:t>
            </a:r>
          </a:p>
          <a:p>
            <a:pPr lvl="2">
              <a:tabLst>
                <a:tab pos="1490663" algn="l"/>
              </a:tabLst>
            </a:pPr>
            <a:r>
              <a:rPr lang="en-US" dirty="0"/>
              <a:t>“…not in agreement with the proposed modifications.”  This is based on, “…concerns affecting our daily operations as well as community safety.” </a:t>
            </a:r>
            <a:endParaRPr lang="en-US" dirty="0" smtClean="0"/>
          </a:p>
          <a:p>
            <a:pPr lvl="1">
              <a:tabLst>
                <a:tab pos="1490663" algn="l"/>
              </a:tabLst>
            </a:pPr>
            <a:r>
              <a:rPr lang="en-US" dirty="0"/>
              <a:t>EUP </a:t>
            </a:r>
            <a:r>
              <a:rPr lang="en-US" dirty="0" smtClean="0"/>
              <a:t>finding cannot </a:t>
            </a:r>
            <a:r>
              <a:rPr lang="en-US" dirty="0"/>
              <a:t>be made.</a:t>
            </a:r>
          </a:p>
          <a:p>
            <a:pPr lvl="1">
              <a:tabLst>
                <a:tab pos="1490663" algn="l"/>
              </a:tabLst>
            </a:pPr>
            <a:endParaRPr lang="en-US" dirty="0" smtClean="0"/>
          </a:p>
          <a:p>
            <a:pPr lvl="2"/>
            <a:endParaRPr lang="en-US" dirty="0"/>
          </a:p>
        </p:txBody>
      </p:sp>
      <p:sp>
        <p:nvSpPr>
          <p:cNvPr id="4" name="Slide Number Placeholder 3"/>
          <p:cNvSpPr>
            <a:spLocks noGrp="1"/>
          </p:cNvSpPr>
          <p:nvPr>
            <p:ph type="sldNum" sz="quarter" idx="10"/>
          </p:nvPr>
        </p:nvSpPr>
        <p:spPr/>
        <p:txBody>
          <a:bodyPr/>
          <a:lstStyle/>
          <a:p>
            <a:fld id="{D42A89E7-CC61-4042-B494-C9BCBFB21201}" type="slidenum">
              <a:rPr lang="en-US" smtClean="0"/>
              <a:pPr/>
              <a:t>32</a:t>
            </a:fld>
            <a:endParaRPr lang="en-US"/>
          </a:p>
        </p:txBody>
      </p:sp>
    </p:spTree>
    <p:extLst>
      <p:ext uri="{BB962C8B-B14F-4D97-AF65-F5344CB8AC3E}">
        <p14:creationId xmlns:p14="http://schemas.microsoft.com/office/powerpoint/2010/main" val="339228531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a:t>
            </a:r>
            <a:endParaRPr lang="en-US" dirty="0"/>
          </a:p>
        </p:txBody>
      </p:sp>
      <p:sp>
        <p:nvSpPr>
          <p:cNvPr id="3" name="Content Placeholder 2"/>
          <p:cNvSpPr>
            <a:spLocks noGrp="1"/>
          </p:cNvSpPr>
          <p:nvPr>
            <p:ph idx="1"/>
          </p:nvPr>
        </p:nvSpPr>
        <p:spPr/>
        <p:txBody>
          <a:bodyPr/>
          <a:lstStyle/>
          <a:p>
            <a:r>
              <a:rPr lang="en-US" dirty="0" smtClean="0"/>
              <a:t>Uphold </a:t>
            </a:r>
            <a:r>
              <a:rPr lang="en-US" dirty="0"/>
              <a:t>the Hearing Officer’s </a:t>
            </a:r>
            <a:r>
              <a:rPr lang="en-US" dirty="0" smtClean="0"/>
              <a:t>decision:</a:t>
            </a:r>
          </a:p>
          <a:p>
            <a:pPr lvl="1"/>
            <a:r>
              <a:rPr lang="en-US" dirty="0" smtClean="0"/>
              <a:t>Expressive Use Permit #6052:</a:t>
            </a:r>
          </a:p>
          <a:p>
            <a:pPr lvl="2"/>
            <a:r>
              <a:rPr lang="en-US" dirty="0" smtClean="0"/>
              <a:t>Disapprove request to establish a </a:t>
            </a:r>
            <a:r>
              <a:rPr lang="en-US" dirty="0"/>
              <a:t>nightclub (commercial entertainment) </a:t>
            </a:r>
            <a:endParaRPr lang="en-US" dirty="0" smtClean="0"/>
          </a:p>
          <a:p>
            <a:pPr lvl="3"/>
            <a:r>
              <a:rPr lang="en-US" dirty="0" smtClean="0"/>
              <a:t>Installation a 96 </a:t>
            </a:r>
            <a:r>
              <a:rPr lang="en-US" dirty="0"/>
              <a:t>square foot removable dance floor for </a:t>
            </a:r>
            <a:r>
              <a:rPr lang="en-US" dirty="0" smtClean="0"/>
              <a:t>customer dancing for use on </a:t>
            </a:r>
            <a:r>
              <a:rPr lang="en-US" dirty="0"/>
              <a:t>holidays, Fridays, and Saturdays from 9:00 p.m. to 2:00 a.m.</a:t>
            </a:r>
            <a:endParaRPr lang="en-US" dirty="0" smtClean="0"/>
          </a:p>
          <a:p>
            <a:pPr lvl="1"/>
            <a:r>
              <a:rPr lang="en-US" dirty="0" smtClean="0"/>
              <a:t> Variance (separation):</a:t>
            </a:r>
          </a:p>
          <a:p>
            <a:pPr lvl="2"/>
            <a:r>
              <a:rPr lang="en-US" dirty="0" smtClean="0"/>
              <a:t>Disapprove request to establish a nightclub with alcohol service within 250 feet of an existing bar </a:t>
            </a:r>
            <a:r>
              <a:rPr lang="en-US" dirty="0"/>
              <a:t>or </a:t>
            </a:r>
            <a:r>
              <a:rPr lang="en-US" dirty="0" smtClean="0"/>
              <a:t>tavern, </a:t>
            </a:r>
            <a:r>
              <a:rPr lang="en-US" dirty="0"/>
              <a:t>billiard </a:t>
            </a:r>
            <a:r>
              <a:rPr lang="en-US" dirty="0" smtClean="0"/>
              <a:t>parlor </a:t>
            </a:r>
            <a:r>
              <a:rPr lang="en-US" dirty="0"/>
              <a:t>with alcohol service, </a:t>
            </a:r>
            <a:r>
              <a:rPr lang="en-US" dirty="0" smtClean="0"/>
              <a:t>nightclub </a:t>
            </a:r>
            <a:r>
              <a:rPr lang="en-US" dirty="0"/>
              <a:t>with alcohol service, or </a:t>
            </a:r>
            <a:r>
              <a:rPr lang="en-US" dirty="0" smtClean="0"/>
              <a:t>use that sells </a:t>
            </a:r>
            <a:r>
              <a:rPr lang="en-US" dirty="0"/>
              <a:t>alcohol for off-site consumption</a:t>
            </a:r>
            <a:r>
              <a:rPr lang="en-US" dirty="0" smtClean="0"/>
              <a:t>.</a:t>
            </a:r>
          </a:p>
          <a:p>
            <a:pPr marL="457200" lvl="1" indent="0">
              <a:buNone/>
            </a:pPr>
            <a:endParaRPr lang="en-US" dirty="0" smtClean="0"/>
          </a:p>
          <a:p>
            <a:pPr marL="914400" lvl="2" indent="0">
              <a:buNone/>
              <a:tabLst>
                <a:tab pos="1431925" algn="l"/>
              </a:tabLst>
            </a:pPr>
            <a:endParaRPr lang="en-US" dirty="0"/>
          </a:p>
          <a:p>
            <a:pPr lvl="2"/>
            <a:endParaRPr lang="en-US" dirty="0" smtClean="0"/>
          </a:p>
        </p:txBody>
      </p:sp>
      <p:sp>
        <p:nvSpPr>
          <p:cNvPr id="4" name="Slide Number Placeholder 3"/>
          <p:cNvSpPr>
            <a:spLocks noGrp="1"/>
          </p:cNvSpPr>
          <p:nvPr>
            <p:ph type="sldNum" sz="quarter" idx="10"/>
          </p:nvPr>
        </p:nvSpPr>
        <p:spPr/>
        <p:txBody>
          <a:bodyPr/>
          <a:lstStyle/>
          <a:p>
            <a:fld id="{D42A89E7-CC61-4042-B494-C9BCBFB21201}" type="slidenum">
              <a:rPr lang="en-US" smtClean="0"/>
              <a:pPr/>
              <a:t>33</a:t>
            </a:fld>
            <a:endParaRPr lang="en-US"/>
          </a:p>
        </p:txBody>
      </p:sp>
    </p:spTree>
    <p:extLst>
      <p:ext uri="{BB962C8B-B14F-4D97-AF65-F5344CB8AC3E}">
        <p14:creationId xmlns:p14="http://schemas.microsoft.com/office/powerpoint/2010/main" val="269886059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ctrTitle"/>
          </p:nvPr>
        </p:nvSpPr>
        <p:spPr>
          <a:xfrm>
            <a:off x="0" y="2197100"/>
            <a:ext cx="9144000" cy="1470025"/>
          </a:xfrm>
        </p:spPr>
        <p:txBody>
          <a:bodyPr/>
          <a:lstStyle/>
          <a:p>
            <a:r>
              <a:rPr lang="en-US" dirty="0"/>
              <a:t>Call for Review:</a:t>
            </a:r>
            <a:br>
              <a:rPr lang="en-US" dirty="0"/>
            </a:br>
            <a:r>
              <a:rPr lang="en-US" dirty="0"/>
              <a:t>Expressive Use Permit #6052</a:t>
            </a:r>
            <a:br>
              <a:rPr lang="en-US" dirty="0"/>
            </a:br>
            <a:r>
              <a:rPr lang="en-US" dirty="0"/>
              <a:t>and Associated Variance</a:t>
            </a:r>
          </a:p>
        </p:txBody>
      </p:sp>
      <p:sp>
        <p:nvSpPr>
          <p:cNvPr id="58371" name="Rectangle 3"/>
          <p:cNvSpPr>
            <a:spLocks noGrp="1" noChangeArrowheads="1"/>
          </p:cNvSpPr>
          <p:nvPr>
            <p:ph type="subTitle" idx="1"/>
          </p:nvPr>
        </p:nvSpPr>
        <p:spPr>
          <a:xfrm>
            <a:off x="0" y="4029075"/>
            <a:ext cx="9144000" cy="1752600"/>
          </a:xfrm>
        </p:spPr>
        <p:txBody>
          <a:bodyPr/>
          <a:lstStyle/>
          <a:p>
            <a:r>
              <a:rPr lang="en-US" dirty="0" smtClean="0"/>
              <a:t>City Council</a:t>
            </a:r>
            <a:r>
              <a:rPr lang="en-US" dirty="0"/>
              <a:t/>
            </a:r>
            <a:br>
              <a:rPr lang="en-US" dirty="0"/>
            </a:br>
            <a:r>
              <a:rPr lang="en-US" dirty="0" smtClean="0"/>
              <a:t>May 20, </a:t>
            </a:r>
            <a:r>
              <a:rPr lang="en-US" dirty="0"/>
              <a:t>2013</a:t>
            </a:r>
          </a:p>
        </p:txBody>
      </p:sp>
    </p:spTree>
    <p:extLst>
      <p:ext uri="{BB962C8B-B14F-4D97-AF65-F5344CB8AC3E}">
        <p14:creationId xmlns:p14="http://schemas.microsoft.com/office/powerpoint/2010/main" val="297190811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Floor Plan</a:t>
            </a:r>
            <a:endParaRPr lang="en-US" dirty="0"/>
          </a:p>
        </p:txBody>
      </p:sp>
      <p:sp>
        <p:nvSpPr>
          <p:cNvPr id="4" name="Slide Number Placeholder 3"/>
          <p:cNvSpPr>
            <a:spLocks noGrp="1"/>
          </p:cNvSpPr>
          <p:nvPr>
            <p:ph type="sldNum" sz="quarter" idx="10"/>
          </p:nvPr>
        </p:nvSpPr>
        <p:spPr/>
        <p:txBody>
          <a:bodyPr/>
          <a:lstStyle/>
          <a:p>
            <a:fld id="{D42A89E7-CC61-4042-B494-C9BCBFB21201}" type="slidenum">
              <a:rPr lang="en-US" smtClean="0"/>
              <a:pPr/>
              <a:t>35</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613" y="1524000"/>
            <a:ext cx="8486775" cy="4520324"/>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5319713" y="4171950"/>
            <a:ext cx="1793081" cy="288131"/>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ular Callout 10"/>
          <p:cNvSpPr/>
          <p:nvPr/>
        </p:nvSpPr>
        <p:spPr>
          <a:xfrm>
            <a:off x="6367359" y="5151783"/>
            <a:ext cx="1490870" cy="541682"/>
          </a:xfrm>
          <a:prstGeom prst="wedgeRoundRectCallout">
            <a:avLst>
              <a:gd name="adj1" fmla="val -61056"/>
              <a:gd name="adj2" fmla="val -197385"/>
              <a:gd name="adj3" fmla="val 16667"/>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Arial Narrow" pitchFamily="34" charset="0"/>
              </a:rPr>
              <a:t>Refrigerator Case</a:t>
            </a:r>
            <a:endParaRPr lang="en-US" b="1" dirty="0">
              <a:solidFill>
                <a:schemeClr val="tx1"/>
              </a:solidFill>
              <a:latin typeface="Arial Narrow" pitchFamily="34" charset="0"/>
            </a:endParaRPr>
          </a:p>
        </p:txBody>
      </p:sp>
      <p:sp>
        <p:nvSpPr>
          <p:cNvPr id="3" name="TextBox 2"/>
          <p:cNvSpPr txBox="1"/>
          <p:nvPr/>
        </p:nvSpPr>
        <p:spPr>
          <a:xfrm>
            <a:off x="8353723" y="3215423"/>
            <a:ext cx="461665" cy="1394677"/>
          </a:xfrm>
          <a:prstGeom prst="rect">
            <a:avLst/>
          </a:prstGeom>
          <a:solidFill>
            <a:schemeClr val="bg1">
              <a:alpha val="10000"/>
            </a:schemeClr>
          </a:solidFill>
        </p:spPr>
        <p:txBody>
          <a:bodyPr vert="vert270" wrap="none" rtlCol="0">
            <a:spAutoFit/>
          </a:bodyPr>
          <a:lstStyle/>
          <a:p>
            <a:r>
              <a:rPr lang="en-US" b="1" dirty="0" smtClean="0">
                <a:latin typeface="Arial Narrow" pitchFamily="34" charset="0"/>
              </a:rPr>
              <a:t>Raymond Ave.</a:t>
            </a:r>
            <a:endParaRPr lang="en-US" b="1" dirty="0">
              <a:latin typeface="Arial Narrow" pitchFamily="34" charset="0"/>
            </a:endParaRPr>
          </a:p>
        </p:txBody>
      </p:sp>
      <p:sp>
        <p:nvSpPr>
          <p:cNvPr id="8" name="Rectangle 7"/>
          <p:cNvSpPr/>
          <p:nvPr/>
        </p:nvSpPr>
        <p:spPr>
          <a:xfrm>
            <a:off x="4433888" y="2969419"/>
            <a:ext cx="885825" cy="597694"/>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ular Callout 8"/>
          <p:cNvSpPr/>
          <p:nvPr/>
        </p:nvSpPr>
        <p:spPr>
          <a:xfrm>
            <a:off x="5266704" y="1617594"/>
            <a:ext cx="1490870" cy="541682"/>
          </a:xfrm>
          <a:prstGeom prst="wedgeRoundRectCallout">
            <a:avLst>
              <a:gd name="adj1" fmla="val -67723"/>
              <a:gd name="adj2" fmla="val 230138"/>
              <a:gd name="adj3" fmla="val 16667"/>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Arial Narrow" pitchFamily="34" charset="0"/>
              </a:rPr>
              <a:t>Proposed</a:t>
            </a:r>
          </a:p>
          <a:p>
            <a:pPr algn="ctr"/>
            <a:r>
              <a:rPr lang="en-US" b="1" dirty="0" smtClean="0">
                <a:solidFill>
                  <a:schemeClr val="tx1"/>
                </a:solidFill>
                <a:latin typeface="Arial Narrow" pitchFamily="34" charset="0"/>
              </a:rPr>
              <a:t>Dance Floor</a:t>
            </a:r>
            <a:endParaRPr lang="en-US" b="1" dirty="0">
              <a:solidFill>
                <a:schemeClr val="tx1"/>
              </a:solidFill>
              <a:latin typeface="Arial Narrow" pitchFamily="34" charset="0"/>
            </a:endParaRPr>
          </a:p>
        </p:txBody>
      </p:sp>
    </p:spTree>
    <p:extLst>
      <p:ext uri="{BB962C8B-B14F-4D97-AF65-F5344CB8AC3E}">
        <p14:creationId xmlns:p14="http://schemas.microsoft.com/office/powerpoint/2010/main" val="174828043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Pandora on Green</a:t>
            </a:r>
            <a:endParaRPr lang="en-US" dirty="0"/>
          </a:p>
        </p:txBody>
      </p:sp>
      <p:sp>
        <p:nvSpPr>
          <p:cNvPr id="3" name="Content Placeholder 2"/>
          <p:cNvSpPr>
            <a:spLocks noGrp="1"/>
          </p:cNvSpPr>
          <p:nvPr>
            <p:ph idx="1"/>
          </p:nvPr>
        </p:nvSpPr>
        <p:spPr/>
        <p:txBody>
          <a:bodyPr/>
          <a:lstStyle/>
          <a:p>
            <a:r>
              <a:rPr lang="en-US" i="1" dirty="0" smtClean="0"/>
              <a:t>Pandora </a:t>
            </a:r>
            <a:r>
              <a:rPr lang="en-US" i="1" dirty="0"/>
              <a:t>on </a:t>
            </a:r>
            <a:r>
              <a:rPr lang="en-US" i="1" dirty="0" smtClean="0"/>
              <a:t>Green</a:t>
            </a:r>
            <a:r>
              <a:rPr lang="en-US" dirty="0" smtClean="0"/>
              <a:t>, 33-45 E. </a:t>
            </a:r>
            <a:r>
              <a:rPr lang="en-US" dirty="0"/>
              <a:t>Green </a:t>
            </a:r>
            <a:r>
              <a:rPr lang="en-US" dirty="0" smtClean="0"/>
              <a:t>St.</a:t>
            </a:r>
          </a:p>
          <a:p>
            <a:pPr lvl="1"/>
            <a:r>
              <a:rPr lang="en-US" dirty="0" smtClean="0"/>
              <a:t>Expressive Use Permit #5433, approved by Hearing Officer, June 16, 2010.</a:t>
            </a:r>
          </a:p>
          <a:p>
            <a:pPr marL="1371600" lvl="2" indent="-457200">
              <a:buFont typeface="+mj-lt"/>
              <a:buAutoNum type="arabicParenR"/>
            </a:pPr>
            <a:r>
              <a:rPr lang="en-US" u="sng" dirty="0" smtClean="0"/>
              <a:t>Expressive Use Permit</a:t>
            </a:r>
            <a:r>
              <a:rPr lang="en-US" dirty="0" smtClean="0"/>
              <a:t>: </a:t>
            </a:r>
            <a:r>
              <a:rPr lang="en-US" dirty="0"/>
              <a:t>live entertainment at restaurant and banquet </a:t>
            </a:r>
            <a:r>
              <a:rPr lang="en-US" dirty="0" smtClean="0"/>
              <a:t>facility; and</a:t>
            </a:r>
          </a:p>
          <a:p>
            <a:pPr marL="1371600" lvl="2" indent="-457200">
              <a:buFont typeface="+mj-lt"/>
              <a:buAutoNum type="arabicParenR"/>
            </a:pPr>
            <a:r>
              <a:rPr lang="en-US" u="sng" dirty="0" smtClean="0"/>
              <a:t>Conditional Use Permit</a:t>
            </a:r>
            <a:r>
              <a:rPr lang="en-US" dirty="0" smtClean="0"/>
              <a:t>: alcohol at restaurant and </a:t>
            </a:r>
            <a:r>
              <a:rPr lang="en-US" dirty="0"/>
              <a:t>banquet </a:t>
            </a:r>
            <a:r>
              <a:rPr lang="en-US" dirty="0" smtClean="0"/>
              <a:t>facility.</a:t>
            </a:r>
          </a:p>
          <a:p>
            <a:pPr lvl="3"/>
            <a:r>
              <a:rPr lang="en-US" dirty="0" smtClean="0"/>
              <a:t>Conditions </a:t>
            </a:r>
            <a:r>
              <a:rPr lang="en-US" dirty="0"/>
              <a:t>to ensure it does not become a </a:t>
            </a:r>
            <a:r>
              <a:rPr lang="en-US" dirty="0" smtClean="0"/>
              <a:t>nightclub.</a:t>
            </a:r>
          </a:p>
          <a:p>
            <a:pPr lvl="4" algn="l"/>
            <a:r>
              <a:rPr lang="en-US" sz="1600" dirty="0" smtClean="0"/>
              <a:t>Hours of alcohol sales: </a:t>
            </a:r>
            <a:r>
              <a:rPr lang="en-US" sz="1600" dirty="0"/>
              <a:t>10:00 a.m. to 1:30 </a:t>
            </a:r>
            <a:r>
              <a:rPr lang="en-US" sz="1600" dirty="0" smtClean="0"/>
              <a:t>a.m.;</a:t>
            </a:r>
            <a:endParaRPr lang="en-US" sz="1600" dirty="0"/>
          </a:p>
          <a:p>
            <a:pPr lvl="4" algn="l"/>
            <a:r>
              <a:rPr lang="en-US" sz="1600" dirty="0"/>
              <a:t>Restaurant to be open and have food service during all hours of </a:t>
            </a:r>
            <a:r>
              <a:rPr lang="en-US" sz="1600" dirty="0" smtClean="0"/>
              <a:t>operation;</a:t>
            </a:r>
            <a:endParaRPr lang="en-US" sz="1600" dirty="0"/>
          </a:p>
          <a:p>
            <a:pPr lvl="4" algn="l"/>
            <a:r>
              <a:rPr lang="en-US" sz="1600" dirty="0"/>
              <a:t>No signs advertising private </a:t>
            </a:r>
            <a:r>
              <a:rPr lang="en-US" sz="1600" dirty="0" smtClean="0"/>
              <a:t>parties;</a:t>
            </a:r>
            <a:endParaRPr lang="en-US" sz="1600" dirty="0"/>
          </a:p>
          <a:p>
            <a:pPr lvl="4" algn="l"/>
            <a:r>
              <a:rPr lang="en-US" sz="1600" dirty="0"/>
              <a:t>No customized lighting or sound systems conducive of </a:t>
            </a:r>
            <a:r>
              <a:rPr lang="en-US" sz="1600" dirty="0" smtClean="0"/>
              <a:t>nightclub;</a:t>
            </a:r>
            <a:endParaRPr lang="en-US" sz="1600" dirty="0"/>
          </a:p>
          <a:p>
            <a:pPr lvl="4" algn="l"/>
            <a:r>
              <a:rPr lang="en-US" sz="1600" dirty="0" smtClean="0"/>
              <a:t>No </a:t>
            </a:r>
            <a:r>
              <a:rPr lang="en-US" sz="1600" dirty="0"/>
              <a:t>cover charge </a:t>
            </a:r>
            <a:r>
              <a:rPr lang="en-US" sz="1600" dirty="0" smtClean="0"/>
              <a:t>or </a:t>
            </a:r>
            <a:r>
              <a:rPr lang="en-US" sz="1600" dirty="0"/>
              <a:t>entry </a:t>
            </a:r>
            <a:r>
              <a:rPr lang="en-US" sz="1600" dirty="0" smtClean="0"/>
              <a:t>fees or age restrictions; and</a:t>
            </a:r>
            <a:endParaRPr lang="en-US" sz="1600" dirty="0"/>
          </a:p>
          <a:p>
            <a:pPr lvl="4" algn="l"/>
            <a:r>
              <a:rPr lang="en-US" sz="1600" dirty="0" smtClean="0"/>
              <a:t>Sound study required.</a:t>
            </a:r>
            <a:endParaRPr lang="en-US" sz="1600" dirty="0"/>
          </a:p>
          <a:p>
            <a:pPr marL="457200" lvl="1" indent="0">
              <a:buNone/>
            </a:pPr>
            <a:endParaRPr lang="en-US" dirty="0" smtClean="0"/>
          </a:p>
          <a:p>
            <a:pPr marL="914400" lvl="2" indent="0">
              <a:buNone/>
              <a:tabLst>
                <a:tab pos="1431925" algn="l"/>
              </a:tabLst>
            </a:pPr>
            <a:endParaRPr lang="en-US" dirty="0"/>
          </a:p>
          <a:p>
            <a:pPr lvl="2"/>
            <a:endParaRPr lang="en-US" dirty="0" smtClean="0"/>
          </a:p>
        </p:txBody>
      </p:sp>
      <p:sp>
        <p:nvSpPr>
          <p:cNvPr id="4" name="Slide Number Placeholder 3"/>
          <p:cNvSpPr>
            <a:spLocks noGrp="1"/>
          </p:cNvSpPr>
          <p:nvPr>
            <p:ph type="sldNum" sz="quarter" idx="10"/>
          </p:nvPr>
        </p:nvSpPr>
        <p:spPr/>
        <p:txBody>
          <a:bodyPr/>
          <a:lstStyle/>
          <a:p>
            <a:fld id="{D42A89E7-CC61-4042-B494-C9BCBFB21201}" type="slidenum">
              <a:rPr lang="en-US" smtClean="0"/>
              <a:pPr/>
              <a:t>36</a:t>
            </a:fld>
            <a:endParaRPr lang="en-US" dirty="0"/>
          </a:p>
        </p:txBody>
      </p:sp>
    </p:spTree>
    <p:extLst>
      <p:ext uri="{BB962C8B-B14F-4D97-AF65-F5344CB8AC3E}">
        <p14:creationId xmlns:p14="http://schemas.microsoft.com/office/powerpoint/2010/main" val="10511817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Hearing Officer:</a:t>
            </a:r>
            <a:r>
              <a:rPr lang="en-US" sz="2800" dirty="0" smtClean="0"/>
              <a:t> April </a:t>
            </a:r>
            <a:r>
              <a:rPr lang="en-US" sz="2800" dirty="0"/>
              <a:t>3, </a:t>
            </a:r>
            <a:r>
              <a:rPr lang="en-US" sz="2800" dirty="0" smtClean="0"/>
              <a:t>2013</a:t>
            </a:r>
            <a:endParaRPr lang="en-US" dirty="0"/>
          </a:p>
        </p:txBody>
      </p:sp>
      <p:sp>
        <p:nvSpPr>
          <p:cNvPr id="3" name="Content Placeholder 2"/>
          <p:cNvSpPr>
            <a:spLocks noGrp="1"/>
          </p:cNvSpPr>
          <p:nvPr>
            <p:ph idx="1"/>
          </p:nvPr>
        </p:nvSpPr>
        <p:spPr/>
        <p:txBody>
          <a:bodyPr/>
          <a:lstStyle/>
          <a:p>
            <a:r>
              <a:rPr lang="en-US" dirty="0" smtClean="0"/>
              <a:t>Hearing Officer action:</a:t>
            </a:r>
          </a:p>
          <a:p>
            <a:pPr marL="914400" lvl="1" indent="-457200">
              <a:buFont typeface="+mj-lt"/>
              <a:buAutoNum type="arabicParenR"/>
            </a:pPr>
            <a:r>
              <a:rPr lang="en-US" u="sng" dirty="0" smtClean="0"/>
              <a:t>Expressive </a:t>
            </a:r>
            <a:r>
              <a:rPr lang="en-US" u="sng" dirty="0"/>
              <a:t>Use Permit #</a:t>
            </a:r>
            <a:r>
              <a:rPr lang="en-US" u="sng" dirty="0" smtClean="0"/>
              <a:t>6052</a:t>
            </a:r>
            <a:r>
              <a:rPr lang="en-US" dirty="0" smtClean="0"/>
              <a:t> (customer dancing, nightclub)</a:t>
            </a:r>
          </a:p>
          <a:p>
            <a:pPr lvl="2"/>
            <a:r>
              <a:rPr lang="en-US" dirty="0"/>
              <a:t>D</a:t>
            </a:r>
            <a:r>
              <a:rPr lang="en-US" dirty="0" smtClean="0"/>
              <a:t>isapproved</a:t>
            </a:r>
            <a:endParaRPr lang="en-US" dirty="0"/>
          </a:p>
          <a:p>
            <a:pPr marL="914400" lvl="1" indent="-457200">
              <a:buFont typeface="+mj-lt"/>
              <a:buAutoNum type="arabicParenR"/>
            </a:pPr>
            <a:r>
              <a:rPr lang="en-US" u="sng" dirty="0" smtClean="0"/>
              <a:t>Variance #1</a:t>
            </a:r>
            <a:r>
              <a:rPr lang="en-US" dirty="0" smtClean="0"/>
              <a:t> </a:t>
            </a:r>
            <a:r>
              <a:rPr lang="en-US" sz="1800" dirty="0" smtClean="0"/>
              <a:t>(separation, nightclub with alcohol sales)</a:t>
            </a:r>
          </a:p>
          <a:p>
            <a:pPr lvl="2"/>
            <a:r>
              <a:rPr lang="en-US" dirty="0" smtClean="0"/>
              <a:t>Disapproved</a:t>
            </a:r>
          </a:p>
          <a:p>
            <a:pPr lvl="2">
              <a:tabLst>
                <a:tab pos="1431925" algn="l"/>
              </a:tabLst>
            </a:pPr>
            <a:endParaRPr lang="en-US" dirty="0" smtClean="0"/>
          </a:p>
          <a:p>
            <a:pPr marL="914400" lvl="2" indent="0">
              <a:buNone/>
              <a:tabLst>
                <a:tab pos="1431925" algn="l"/>
              </a:tabLst>
            </a:pPr>
            <a:endParaRPr lang="en-US" dirty="0"/>
          </a:p>
          <a:p>
            <a:pPr lvl="2"/>
            <a:endParaRPr lang="en-US" dirty="0" smtClean="0"/>
          </a:p>
        </p:txBody>
      </p:sp>
      <p:sp>
        <p:nvSpPr>
          <p:cNvPr id="4" name="Slide Number Placeholder 3"/>
          <p:cNvSpPr>
            <a:spLocks noGrp="1"/>
          </p:cNvSpPr>
          <p:nvPr>
            <p:ph type="sldNum" sz="quarter" idx="10"/>
          </p:nvPr>
        </p:nvSpPr>
        <p:spPr/>
        <p:txBody>
          <a:bodyPr/>
          <a:lstStyle/>
          <a:p>
            <a:fld id="{D42A89E7-CC61-4042-B494-C9BCBFB21201}" type="slidenum">
              <a:rPr lang="en-US" smtClean="0"/>
              <a:pPr/>
              <a:t>4</a:t>
            </a:fld>
            <a:endParaRPr lang="en-US"/>
          </a:p>
        </p:txBody>
      </p:sp>
    </p:spTree>
    <p:extLst>
      <p:ext uri="{BB962C8B-B14F-4D97-AF65-F5344CB8AC3E}">
        <p14:creationId xmlns:p14="http://schemas.microsoft.com/office/powerpoint/2010/main" val="25711080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Hearing Officer:</a:t>
            </a:r>
            <a:r>
              <a:rPr lang="en-US" sz="2800" dirty="0"/>
              <a:t> April 3, 2013</a:t>
            </a:r>
            <a:endParaRPr lang="en-US" dirty="0"/>
          </a:p>
        </p:txBody>
      </p:sp>
      <p:sp>
        <p:nvSpPr>
          <p:cNvPr id="3" name="Content Placeholder 2"/>
          <p:cNvSpPr>
            <a:spLocks noGrp="1"/>
          </p:cNvSpPr>
          <p:nvPr>
            <p:ph idx="1"/>
          </p:nvPr>
        </p:nvSpPr>
        <p:spPr/>
        <p:txBody>
          <a:bodyPr/>
          <a:lstStyle/>
          <a:p>
            <a:r>
              <a:rPr lang="en-US" dirty="0" smtClean="0"/>
              <a:t>Hearing Officer action:</a:t>
            </a:r>
          </a:p>
          <a:p>
            <a:pPr marL="914400" lvl="1" indent="-457200">
              <a:buFont typeface="+mj-lt"/>
              <a:buAutoNum type="arabicParenR" startAt="3"/>
            </a:pPr>
            <a:r>
              <a:rPr lang="en-US" u="sng" dirty="0" smtClean="0"/>
              <a:t>Conditional </a:t>
            </a:r>
            <a:r>
              <a:rPr lang="en-US" u="sng" dirty="0"/>
              <a:t>Use Permit #5465</a:t>
            </a:r>
            <a:r>
              <a:rPr lang="en-US" dirty="0"/>
              <a:t> (modification)</a:t>
            </a:r>
          </a:p>
          <a:p>
            <a:pPr lvl="2"/>
            <a:r>
              <a:rPr lang="en-US" dirty="0"/>
              <a:t>Approved 2 of 5 modification </a:t>
            </a:r>
            <a:r>
              <a:rPr lang="en-US" dirty="0" smtClean="0"/>
              <a:t>requests</a:t>
            </a:r>
          </a:p>
          <a:p>
            <a:pPr lvl="3"/>
            <a:r>
              <a:rPr lang="en-US" dirty="0" smtClean="0"/>
              <a:t>Hours </a:t>
            </a:r>
            <a:r>
              <a:rPr lang="en-US" dirty="0"/>
              <a:t>of alcohol sales (</a:t>
            </a:r>
            <a:r>
              <a:rPr lang="en-US" i="1" dirty="0" smtClean="0"/>
              <a:t>1:00 </a:t>
            </a:r>
            <a:r>
              <a:rPr lang="en-US" i="1" dirty="0"/>
              <a:t>a.m</a:t>
            </a:r>
            <a:r>
              <a:rPr lang="en-US" i="1" dirty="0" smtClean="0"/>
              <a:t>.</a:t>
            </a:r>
            <a:r>
              <a:rPr lang="en-US" dirty="0" smtClean="0"/>
              <a:t>); and</a:t>
            </a:r>
          </a:p>
          <a:p>
            <a:pPr lvl="3"/>
            <a:r>
              <a:rPr lang="en-US" dirty="0" smtClean="0"/>
              <a:t>Display </a:t>
            </a:r>
            <a:r>
              <a:rPr lang="en-US" dirty="0"/>
              <a:t>of alcohol in refrigerator case (</a:t>
            </a:r>
            <a:r>
              <a:rPr lang="en-US" i="1" dirty="0"/>
              <a:t>limited to </a:t>
            </a:r>
            <a:r>
              <a:rPr lang="en-US" i="1" dirty="0" smtClean="0"/>
              <a:t>50% </a:t>
            </a:r>
            <a:r>
              <a:rPr lang="en-US" i="1" dirty="0"/>
              <a:t>of display area / only accessed by employees</a:t>
            </a:r>
            <a:r>
              <a:rPr lang="en-US" dirty="0" smtClean="0"/>
              <a:t>).</a:t>
            </a:r>
          </a:p>
          <a:p>
            <a:pPr lvl="2"/>
            <a:r>
              <a:rPr lang="en-US" dirty="0" smtClean="0"/>
              <a:t>Disapproved 3 </a:t>
            </a:r>
            <a:r>
              <a:rPr lang="en-US" dirty="0"/>
              <a:t>of 5 modification </a:t>
            </a:r>
            <a:r>
              <a:rPr lang="en-US" dirty="0" smtClean="0"/>
              <a:t>requests</a:t>
            </a:r>
          </a:p>
          <a:p>
            <a:pPr lvl="3"/>
            <a:r>
              <a:rPr lang="en-US" dirty="0" smtClean="0"/>
              <a:t>Charge </a:t>
            </a:r>
            <a:r>
              <a:rPr lang="en-US" dirty="0"/>
              <a:t>entry </a:t>
            </a:r>
            <a:r>
              <a:rPr lang="en-US" dirty="0" smtClean="0"/>
              <a:t>fees;</a:t>
            </a:r>
          </a:p>
          <a:p>
            <a:pPr lvl="3"/>
            <a:r>
              <a:rPr lang="en-US" dirty="0" smtClean="0"/>
              <a:t>Customized </a:t>
            </a:r>
            <a:r>
              <a:rPr lang="en-US" dirty="0"/>
              <a:t>lighting &amp; sound </a:t>
            </a:r>
            <a:r>
              <a:rPr lang="en-US" dirty="0" smtClean="0"/>
              <a:t>system; and</a:t>
            </a:r>
          </a:p>
          <a:p>
            <a:pPr lvl="3"/>
            <a:r>
              <a:rPr lang="en-US" dirty="0" smtClean="0"/>
              <a:t>Sale of alcohol for off-site consumption.</a:t>
            </a:r>
            <a:endParaRPr lang="en-US" dirty="0"/>
          </a:p>
          <a:p>
            <a:pPr marL="914400" lvl="1" indent="-457200">
              <a:buFont typeface="+mj-lt"/>
              <a:buAutoNum type="arabicParenR" startAt="3"/>
            </a:pPr>
            <a:r>
              <a:rPr lang="en-US" u="sng" dirty="0" smtClean="0"/>
              <a:t>Variance #2</a:t>
            </a:r>
            <a:r>
              <a:rPr lang="en-US" dirty="0" smtClean="0"/>
              <a:t> </a:t>
            </a:r>
            <a:r>
              <a:rPr lang="en-US" sz="1800" dirty="0" smtClean="0"/>
              <a:t>(separation</a:t>
            </a:r>
            <a:r>
              <a:rPr lang="en-US" sz="1800" dirty="0"/>
              <a:t>, </a:t>
            </a:r>
            <a:r>
              <a:rPr lang="en-US" sz="1800" dirty="0" smtClean="0"/>
              <a:t>sale </a:t>
            </a:r>
            <a:r>
              <a:rPr lang="en-US" sz="1800" dirty="0"/>
              <a:t>of alcohol </a:t>
            </a:r>
            <a:r>
              <a:rPr lang="en-US" sz="1800" dirty="0" smtClean="0"/>
              <a:t>for off-site consumption)</a:t>
            </a:r>
            <a:endParaRPr lang="en-US" sz="1800" dirty="0"/>
          </a:p>
          <a:p>
            <a:pPr lvl="2"/>
            <a:r>
              <a:rPr lang="en-US" dirty="0" smtClean="0"/>
              <a:t>Disapproved</a:t>
            </a:r>
          </a:p>
          <a:p>
            <a:pPr lvl="2">
              <a:tabLst>
                <a:tab pos="1431925" algn="l"/>
              </a:tabLst>
            </a:pPr>
            <a:endParaRPr lang="en-US" dirty="0" smtClean="0"/>
          </a:p>
          <a:p>
            <a:pPr marL="914400" lvl="2" indent="0">
              <a:buNone/>
              <a:tabLst>
                <a:tab pos="1431925" algn="l"/>
              </a:tabLst>
            </a:pPr>
            <a:endParaRPr lang="en-US" dirty="0"/>
          </a:p>
          <a:p>
            <a:pPr lvl="2"/>
            <a:endParaRPr lang="en-US" dirty="0" smtClean="0"/>
          </a:p>
        </p:txBody>
      </p:sp>
      <p:sp>
        <p:nvSpPr>
          <p:cNvPr id="4" name="Slide Number Placeholder 3"/>
          <p:cNvSpPr>
            <a:spLocks noGrp="1"/>
          </p:cNvSpPr>
          <p:nvPr>
            <p:ph type="sldNum" sz="quarter" idx="10"/>
          </p:nvPr>
        </p:nvSpPr>
        <p:spPr/>
        <p:txBody>
          <a:bodyPr/>
          <a:lstStyle/>
          <a:p>
            <a:fld id="{D42A89E7-CC61-4042-B494-C9BCBFB21201}" type="slidenum">
              <a:rPr lang="en-US" smtClean="0"/>
              <a:pPr/>
              <a:t>5</a:t>
            </a:fld>
            <a:endParaRPr lang="en-US"/>
          </a:p>
        </p:txBody>
      </p:sp>
    </p:spTree>
    <p:extLst>
      <p:ext uri="{BB962C8B-B14F-4D97-AF65-F5344CB8AC3E}">
        <p14:creationId xmlns:p14="http://schemas.microsoft.com/office/powerpoint/2010/main" val="34527126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Board of Zoning Appeals: </a:t>
            </a:r>
            <a:r>
              <a:rPr lang="en-US" sz="2800" dirty="0" smtClean="0"/>
              <a:t>May 15, 2013</a:t>
            </a:r>
            <a:endParaRPr lang="en-US" sz="3200" dirty="0"/>
          </a:p>
        </p:txBody>
      </p:sp>
      <p:sp>
        <p:nvSpPr>
          <p:cNvPr id="3" name="Content Placeholder 2"/>
          <p:cNvSpPr>
            <a:spLocks noGrp="1"/>
          </p:cNvSpPr>
          <p:nvPr>
            <p:ph idx="1"/>
          </p:nvPr>
        </p:nvSpPr>
        <p:spPr/>
        <p:txBody>
          <a:bodyPr/>
          <a:lstStyle/>
          <a:p>
            <a:pPr marL="571500" indent="-514350">
              <a:buFont typeface="+mj-lt"/>
              <a:buAutoNum type="arabicParenR"/>
            </a:pPr>
            <a:r>
              <a:rPr lang="en-US" u="sng" dirty="0" smtClean="0"/>
              <a:t>Variance</a:t>
            </a:r>
            <a:r>
              <a:rPr lang="en-US" dirty="0" smtClean="0"/>
              <a:t> </a:t>
            </a:r>
            <a:r>
              <a:rPr lang="en-US" dirty="0"/>
              <a:t>(separation, sale of alcohol for off-site </a:t>
            </a:r>
            <a:r>
              <a:rPr lang="en-US" dirty="0" smtClean="0"/>
              <a:t>consumption)</a:t>
            </a:r>
          </a:p>
          <a:p>
            <a:pPr lvl="1"/>
            <a:r>
              <a:rPr lang="en-US" dirty="0" smtClean="0"/>
              <a:t>Unanimous vote</a:t>
            </a:r>
          </a:p>
          <a:p>
            <a:pPr lvl="1"/>
            <a:r>
              <a:rPr lang="en-US" dirty="0" smtClean="0"/>
              <a:t>Upheld disapproval of Variance application.</a:t>
            </a:r>
          </a:p>
          <a:p>
            <a:pPr lvl="2">
              <a:tabLst>
                <a:tab pos="1431925" algn="l"/>
              </a:tabLst>
            </a:pPr>
            <a:endParaRPr lang="en-US" dirty="0" smtClean="0"/>
          </a:p>
          <a:p>
            <a:pPr marL="914400" lvl="2" indent="0">
              <a:buNone/>
              <a:tabLst>
                <a:tab pos="1431925" algn="l"/>
              </a:tabLst>
            </a:pPr>
            <a:endParaRPr lang="en-US" dirty="0"/>
          </a:p>
          <a:p>
            <a:pPr lvl="2"/>
            <a:endParaRPr lang="en-US" dirty="0" smtClean="0"/>
          </a:p>
        </p:txBody>
      </p:sp>
      <p:sp>
        <p:nvSpPr>
          <p:cNvPr id="4" name="Slide Number Placeholder 3"/>
          <p:cNvSpPr>
            <a:spLocks noGrp="1"/>
          </p:cNvSpPr>
          <p:nvPr>
            <p:ph type="sldNum" sz="quarter" idx="10"/>
          </p:nvPr>
        </p:nvSpPr>
        <p:spPr/>
        <p:txBody>
          <a:bodyPr/>
          <a:lstStyle/>
          <a:p>
            <a:fld id="{D42A89E7-CC61-4042-B494-C9BCBFB21201}" type="slidenum">
              <a:rPr lang="en-US" smtClean="0"/>
              <a:pPr/>
              <a:t>6</a:t>
            </a:fld>
            <a:endParaRPr lang="en-US"/>
          </a:p>
        </p:txBody>
      </p:sp>
    </p:spTree>
    <p:extLst>
      <p:ext uri="{BB962C8B-B14F-4D97-AF65-F5344CB8AC3E}">
        <p14:creationId xmlns:p14="http://schemas.microsoft.com/office/powerpoint/2010/main" val="37594969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Board of Zoning Appeals: </a:t>
            </a:r>
            <a:r>
              <a:rPr lang="en-US" sz="2800" dirty="0" smtClean="0"/>
              <a:t>May 15, 2013</a:t>
            </a:r>
            <a:endParaRPr lang="en-US" sz="3200" dirty="0"/>
          </a:p>
        </p:txBody>
      </p:sp>
      <p:sp>
        <p:nvSpPr>
          <p:cNvPr id="3" name="Content Placeholder 2"/>
          <p:cNvSpPr>
            <a:spLocks noGrp="1"/>
          </p:cNvSpPr>
          <p:nvPr>
            <p:ph idx="1"/>
          </p:nvPr>
        </p:nvSpPr>
        <p:spPr/>
        <p:txBody>
          <a:bodyPr/>
          <a:lstStyle/>
          <a:p>
            <a:pPr marL="571500" indent="-514350">
              <a:buFont typeface="+mj-lt"/>
              <a:buAutoNum type="arabicParenR" startAt="2"/>
            </a:pPr>
            <a:r>
              <a:rPr lang="en-US" u="sng" dirty="0" smtClean="0"/>
              <a:t>Conditional </a:t>
            </a:r>
            <a:r>
              <a:rPr lang="en-US" u="sng" dirty="0"/>
              <a:t>Use Permit #5465</a:t>
            </a:r>
            <a:r>
              <a:rPr lang="en-US" dirty="0"/>
              <a:t> (modification</a:t>
            </a:r>
            <a:r>
              <a:rPr lang="en-US" dirty="0" smtClean="0"/>
              <a:t>)</a:t>
            </a:r>
          </a:p>
          <a:p>
            <a:pPr lvl="1"/>
            <a:r>
              <a:rPr lang="en-US" dirty="0"/>
              <a:t>Unanimous </a:t>
            </a:r>
            <a:r>
              <a:rPr lang="en-US" dirty="0" smtClean="0"/>
              <a:t>votes</a:t>
            </a:r>
          </a:p>
          <a:p>
            <a:pPr lvl="1"/>
            <a:r>
              <a:rPr lang="en-US" dirty="0"/>
              <a:t>Upheld the disapproval of one modification request:</a:t>
            </a:r>
          </a:p>
          <a:p>
            <a:pPr lvl="2"/>
            <a:r>
              <a:rPr lang="en-US" dirty="0"/>
              <a:t>Sell alcohol for off-site consumption.</a:t>
            </a:r>
          </a:p>
          <a:p>
            <a:pPr lvl="1"/>
            <a:r>
              <a:rPr lang="en-US" dirty="0" smtClean="0"/>
              <a:t>Upheld the disapproval of two modification requests (withdrawn </a:t>
            </a:r>
            <a:r>
              <a:rPr lang="en-US" dirty="0"/>
              <a:t>by applicant</a:t>
            </a:r>
            <a:r>
              <a:rPr lang="en-US" dirty="0" smtClean="0"/>
              <a:t>):</a:t>
            </a:r>
            <a:endParaRPr lang="en-US" dirty="0"/>
          </a:p>
          <a:p>
            <a:pPr lvl="2"/>
            <a:r>
              <a:rPr lang="en-US" dirty="0" smtClean="0"/>
              <a:t>Charge </a:t>
            </a:r>
            <a:r>
              <a:rPr lang="en-US" dirty="0"/>
              <a:t>entry </a:t>
            </a:r>
            <a:r>
              <a:rPr lang="en-US" dirty="0" smtClean="0"/>
              <a:t>fees and customized </a:t>
            </a:r>
            <a:r>
              <a:rPr lang="en-US" dirty="0"/>
              <a:t>lighting </a:t>
            </a:r>
            <a:r>
              <a:rPr lang="en-US" dirty="0" smtClean="0"/>
              <a:t>&amp; sound system.</a:t>
            </a:r>
            <a:endParaRPr lang="en-US" dirty="0"/>
          </a:p>
          <a:p>
            <a:pPr lvl="1"/>
            <a:r>
              <a:rPr lang="en-US" dirty="0" smtClean="0"/>
              <a:t>Approved two modification requests:</a:t>
            </a:r>
          </a:p>
          <a:p>
            <a:pPr lvl="2"/>
            <a:r>
              <a:rPr lang="en-US" dirty="0" smtClean="0"/>
              <a:t>Hours </a:t>
            </a:r>
            <a:r>
              <a:rPr lang="en-US" dirty="0"/>
              <a:t>of alcohol </a:t>
            </a:r>
            <a:r>
              <a:rPr lang="en-US" dirty="0" smtClean="0"/>
              <a:t>sales.</a:t>
            </a:r>
          </a:p>
          <a:p>
            <a:pPr lvl="3"/>
            <a:r>
              <a:rPr lang="en-US" dirty="0" smtClean="0"/>
              <a:t>12:00 a.m., Sunday-Thursday, 2:00 a.m., Friday &amp; Saturday.</a:t>
            </a:r>
          </a:p>
          <a:p>
            <a:pPr lvl="2"/>
            <a:r>
              <a:rPr lang="en-US" dirty="0" smtClean="0"/>
              <a:t>Display </a:t>
            </a:r>
            <a:r>
              <a:rPr lang="en-US" dirty="0"/>
              <a:t>of </a:t>
            </a:r>
            <a:r>
              <a:rPr lang="en-US" dirty="0" smtClean="0"/>
              <a:t>alcohol in refrigerator case.</a:t>
            </a:r>
          </a:p>
          <a:p>
            <a:pPr lvl="3"/>
            <a:r>
              <a:rPr lang="en-US" dirty="0" smtClean="0"/>
              <a:t>Limited to 75% of display area and only accessed by employees.</a:t>
            </a:r>
            <a:endParaRPr lang="en-US" dirty="0"/>
          </a:p>
          <a:p>
            <a:pPr lvl="2">
              <a:tabLst>
                <a:tab pos="1431925" algn="l"/>
              </a:tabLst>
            </a:pPr>
            <a:endParaRPr lang="en-US" dirty="0" smtClean="0"/>
          </a:p>
          <a:p>
            <a:pPr marL="914400" lvl="2" indent="0">
              <a:buNone/>
              <a:tabLst>
                <a:tab pos="1431925" algn="l"/>
              </a:tabLst>
            </a:pPr>
            <a:endParaRPr lang="en-US" dirty="0"/>
          </a:p>
          <a:p>
            <a:pPr lvl="2"/>
            <a:endParaRPr lang="en-US" dirty="0" smtClean="0"/>
          </a:p>
        </p:txBody>
      </p:sp>
      <p:sp>
        <p:nvSpPr>
          <p:cNvPr id="4" name="Slide Number Placeholder 3"/>
          <p:cNvSpPr>
            <a:spLocks noGrp="1"/>
          </p:cNvSpPr>
          <p:nvPr>
            <p:ph type="sldNum" sz="quarter" idx="10"/>
          </p:nvPr>
        </p:nvSpPr>
        <p:spPr/>
        <p:txBody>
          <a:bodyPr/>
          <a:lstStyle/>
          <a:p>
            <a:fld id="{D42A89E7-CC61-4042-B494-C9BCBFB21201}" type="slidenum">
              <a:rPr lang="en-US" smtClean="0"/>
              <a:pPr/>
              <a:t>7</a:t>
            </a:fld>
            <a:endParaRPr lang="en-US" dirty="0"/>
          </a:p>
        </p:txBody>
      </p:sp>
    </p:spTree>
    <p:extLst>
      <p:ext uri="{BB962C8B-B14F-4D97-AF65-F5344CB8AC3E}">
        <p14:creationId xmlns:p14="http://schemas.microsoft.com/office/powerpoint/2010/main" val="41765095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Existing Entitlement</a:t>
            </a:r>
            <a:endParaRPr lang="en-US" dirty="0"/>
          </a:p>
        </p:txBody>
      </p:sp>
      <p:sp>
        <p:nvSpPr>
          <p:cNvPr id="3" name="Content Placeholder 2"/>
          <p:cNvSpPr>
            <a:spLocks noGrp="1"/>
          </p:cNvSpPr>
          <p:nvPr>
            <p:ph idx="1"/>
          </p:nvPr>
        </p:nvSpPr>
        <p:spPr/>
        <p:txBody>
          <a:bodyPr/>
          <a:lstStyle/>
          <a:p>
            <a:r>
              <a:rPr lang="en-US" dirty="0" smtClean="0"/>
              <a:t>Conditional Use Permit #5465 (February 2011)</a:t>
            </a:r>
          </a:p>
          <a:p>
            <a:pPr lvl="1"/>
            <a:r>
              <a:rPr lang="en-US" dirty="0" smtClean="0"/>
              <a:t>To allow Alcohol Sales -- Full Alcohol (beer, </a:t>
            </a:r>
            <a:r>
              <a:rPr lang="en-US" dirty="0"/>
              <a:t>wine, and distilled spirits) for on-site consumption in conjunction with the operation of an existing </a:t>
            </a:r>
            <a:r>
              <a:rPr lang="en-US" dirty="0" smtClean="0"/>
              <a:t>restaurant (</a:t>
            </a:r>
            <a:r>
              <a:rPr lang="en-US" i="1" dirty="0" smtClean="0"/>
              <a:t>New York Deli</a:t>
            </a:r>
            <a:r>
              <a:rPr lang="en-US" dirty="0" smtClean="0"/>
              <a:t>).</a:t>
            </a:r>
          </a:p>
          <a:p>
            <a:pPr lvl="1"/>
            <a:r>
              <a:rPr lang="en-US" dirty="0"/>
              <a:t>Approved by Hearing </a:t>
            </a:r>
            <a:r>
              <a:rPr lang="en-US" dirty="0" smtClean="0"/>
              <a:t>Officer</a:t>
            </a:r>
          </a:p>
          <a:p>
            <a:pPr lvl="1"/>
            <a:r>
              <a:rPr lang="en-US" dirty="0" smtClean="0"/>
              <a:t>Conditions of Approval were included to ensure the establishment would operate as a restaurant and does not transform into a nightclub or similar use.</a:t>
            </a:r>
          </a:p>
          <a:p>
            <a:pPr lvl="2"/>
            <a:r>
              <a:rPr lang="en-US" dirty="0" smtClean="0"/>
              <a:t>No cover charges or entry fees.</a:t>
            </a:r>
          </a:p>
          <a:p>
            <a:pPr lvl="2"/>
            <a:r>
              <a:rPr lang="en-US" dirty="0" smtClean="0"/>
              <a:t>No specialized lighting or sound system.</a:t>
            </a:r>
          </a:p>
          <a:p>
            <a:pPr lvl="2"/>
            <a:r>
              <a:rPr lang="en-US" dirty="0" smtClean="0"/>
              <a:t>No promoter-produced parties or events.</a:t>
            </a:r>
            <a:endParaRPr lang="en-US" dirty="0"/>
          </a:p>
          <a:p>
            <a:pPr lvl="1"/>
            <a:endParaRPr lang="en-US" dirty="0"/>
          </a:p>
        </p:txBody>
      </p:sp>
      <p:sp>
        <p:nvSpPr>
          <p:cNvPr id="4" name="Slide Number Placeholder 3"/>
          <p:cNvSpPr>
            <a:spLocks noGrp="1"/>
          </p:cNvSpPr>
          <p:nvPr>
            <p:ph type="sldNum" sz="quarter" idx="10"/>
          </p:nvPr>
        </p:nvSpPr>
        <p:spPr/>
        <p:txBody>
          <a:bodyPr/>
          <a:lstStyle/>
          <a:p>
            <a:fld id="{D42A89E7-CC61-4042-B494-C9BCBFB21201}" type="slidenum">
              <a:rPr lang="en-US" smtClean="0"/>
              <a:pPr/>
              <a:t>8</a:t>
            </a:fld>
            <a:endParaRPr lang="en-US"/>
          </a:p>
        </p:txBody>
      </p:sp>
    </p:spTree>
    <p:extLst>
      <p:ext uri="{BB962C8B-B14F-4D97-AF65-F5344CB8AC3E}">
        <p14:creationId xmlns:p14="http://schemas.microsoft.com/office/powerpoint/2010/main" val="27331552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Code Compliance </a:t>
            </a:r>
            <a:r>
              <a:rPr lang="en-US" dirty="0" smtClean="0"/>
              <a:t>Investigation </a:t>
            </a:r>
            <a:endParaRPr lang="en-US" dirty="0"/>
          </a:p>
        </p:txBody>
      </p:sp>
      <p:sp>
        <p:nvSpPr>
          <p:cNvPr id="3" name="Content Placeholder 2"/>
          <p:cNvSpPr>
            <a:spLocks noGrp="1"/>
          </p:cNvSpPr>
          <p:nvPr>
            <p:ph idx="1"/>
          </p:nvPr>
        </p:nvSpPr>
        <p:spPr/>
        <p:txBody>
          <a:bodyPr/>
          <a:lstStyle/>
          <a:p>
            <a:r>
              <a:rPr lang="en-US" dirty="0" smtClean="0"/>
              <a:t>Code Compliance investigation (July 2012)</a:t>
            </a:r>
          </a:p>
          <a:p>
            <a:pPr lvl="1"/>
            <a:r>
              <a:rPr lang="en-US" dirty="0" smtClean="0"/>
              <a:t>Initiated by a </a:t>
            </a:r>
            <a:r>
              <a:rPr lang="en-US" dirty="0"/>
              <a:t>complaint </a:t>
            </a:r>
            <a:r>
              <a:rPr lang="en-US" dirty="0" smtClean="0"/>
              <a:t> from the Pasadena Police Department.</a:t>
            </a:r>
            <a:endParaRPr lang="en-US" dirty="0"/>
          </a:p>
          <a:p>
            <a:pPr lvl="1"/>
            <a:r>
              <a:rPr lang="en-US" dirty="0" smtClean="0"/>
              <a:t>Code Compliance staff issued a Notice of Violation (July 27, 2012).</a:t>
            </a:r>
          </a:p>
        </p:txBody>
      </p:sp>
      <p:sp>
        <p:nvSpPr>
          <p:cNvPr id="4" name="Slide Number Placeholder 3"/>
          <p:cNvSpPr>
            <a:spLocks noGrp="1"/>
          </p:cNvSpPr>
          <p:nvPr>
            <p:ph type="sldNum" sz="quarter" idx="10"/>
          </p:nvPr>
        </p:nvSpPr>
        <p:spPr/>
        <p:txBody>
          <a:bodyPr/>
          <a:lstStyle/>
          <a:p>
            <a:fld id="{D42A89E7-CC61-4042-B494-C9BCBFB21201}" type="slidenum">
              <a:rPr lang="en-US" smtClean="0"/>
              <a:pPr/>
              <a:t>9</a:t>
            </a:fld>
            <a:endParaRPr lang="en-US"/>
          </a:p>
        </p:txBody>
      </p:sp>
    </p:spTree>
    <p:extLst>
      <p:ext uri="{BB962C8B-B14F-4D97-AF65-F5344CB8AC3E}">
        <p14:creationId xmlns:p14="http://schemas.microsoft.com/office/powerpoint/2010/main" val="3222003983"/>
      </p:ext>
    </p:extLst>
  </p:cSld>
  <p:clrMapOvr>
    <a:masterClrMapping/>
  </p:clrMapOvr>
  <p:timing>
    <p:tnLst>
      <p:par>
        <p:cTn id="1" dur="indefinite" restart="never" nodeType="tmRoot"/>
      </p:par>
    </p:tnLst>
  </p:timing>
</p:sld>
</file>

<file path=ppt/theme/theme1.xml><?xml version="1.0" encoding="utf-8"?>
<a:theme xmlns:a="http://schemas.openxmlformats.org/drawingml/2006/main" name="Pasadena PP Template Revised">
  <a:themeElements>
    <a:clrScheme name="Presentation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esentation1">
      <a:majorFont>
        <a:latin typeface="Futura Md BT"/>
        <a:ea typeface=""/>
        <a:cs typeface="Times New Roman"/>
      </a:majorFont>
      <a:minorFont>
        <a:latin typeface="Futura Md B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esentation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tion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sentation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tion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sentation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sentation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esentation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esentation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esentation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esentation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esentation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esentation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Pasadena PP Template Revised</Template>
  <TotalTime>908</TotalTime>
  <Words>2176</Words>
  <Application>Microsoft Office PowerPoint</Application>
  <PresentationFormat>On-screen Show (4:3)</PresentationFormat>
  <Paragraphs>254</Paragraphs>
  <Slides>36</Slides>
  <Notes>0</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Pasadena PP Template Revised</vt:lpstr>
      <vt:lpstr>Call for Review: Expressive Use Permit #6052 and Associated Variance</vt:lpstr>
      <vt:lpstr>Call for Review</vt:lpstr>
      <vt:lpstr>Call for Review</vt:lpstr>
      <vt:lpstr>Hearing Officer: April 3, 2013</vt:lpstr>
      <vt:lpstr>Hearing Officer: April 3, 2013</vt:lpstr>
      <vt:lpstr>Board of Zoning Appeals: May 15, 2013</vt:lpstr>
      <vt:lpstr>Board of Zoning Appeals: May 15, 2013</vt:lpstr>
      <vt:lpstr>Existing Entitlement</vt:lpstr>
      <vt:lpstr>Code Compliance Investigation </vt:lpstr>
      <vt:lpstr>Code Compliance Investigation </vt:lpstr>
      <vt:lpstr>Code Compliance Investigation </vt:lpstr>
      <vt:lpstr>Background</vt:lpstr>
      <vt:lpstr>Code Compliance Investigation </vt:lpstr>
      <vt:lpstr>Code Compliance Investigation</vt:lpstr>
      <vt:lpstr>Proposed Entitlements: Variance (separation)</vt:lpstr>
      <vt:lpstr>Proposed Entitlements: Variance (separation)</vt:lpstr>
      <vt:lpstr>Proposed Entitlements: Variance (separation)</vt:lpstr>
      <vt:lpstr>Proposed Entitlements: Variance (separation)</vt:lpstr>
      <vt:lpstr>Proposed Entitlements: Variance (separation)</vt:lpstr>
      <vt:lpstr>Measurement Method</vt:lpstr>
      <vt:lpstr>Separation Distance: Vertical Wine Bistro</vt:lpstr>
      <vt:lpstr>Separation Distance: Barney’s Beanery</vt:lpstr>
      <vt:lpstr>Measurement Comparison</vt:lpstr>
      <vt:lpstr>Proposed Entitlements: Variance (separation)</vt:lpstr>
      <vt:lpstr>Proposed Entitlements: Variance (separation)</vt:lpstr>
      <vt:lpstr>Proposed Entitlements: Variance (separation)</vt:lpstr>
      <vt:lpstr>Proposed Entitlements: Variance (separation)</vt:lpstr>
      <vt:lpstr>Proposed Entitlements: Expressive Use Permit</vt:lpstr>
      <vt:lpstr>Proposed Entitlements: Expressive Use Permit</vt:lpstr>
      <vt:lpstr>Proposed Entitlements: Expressive Use Permit</vt:lpstr>
      <vt:lpstr>Proposed Entitlements: Expressive Use Permit</vt:lpstr>
      <vt:lpstr>Proposed Entitlements: Expressive Use Permit</vt:lpstr>
      <vt:lpstr>Recommendation</vt:lpstr>
      <vt:lpstr>Call for Review: Expressive Use Permit #6052 and Associated Variance</vt:lpstr>
      <vt:lpstr>Floor Plan</vt:lpstr>
      <vt:lpstr>Pandora on Green</vt:lpstr>
    </vt:vector>
  </TitlesOfParts>
  <Company>City of Pasadena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Consideration of a Call for Review: Expressive Use Permit #6052 and Modification of Conditional Use Permit #5465</dc:title>
  <dc:creator>David Sinclair</dc:creator>
  <cp:lastModifiedBy>Novelo, Lilia</cp:lastModifiedBy>
  <cp:revision>120</cp:revision>
  <cp:lastPrinted>2013-05-20T23:18:53Z</cp:lastPrinted>
  <dcterms:created xsi:type="dcterms:W3CDTF">2013-04-22T16:13:23Z</dcterms:created>
  <dcterms:modified xsi:type="dcterms:W3CDTF">2013-05-21T16:27:02Z</dcterms:modified>
</cp:coreProperties>
</file>