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3" r:id="rId2"/>
    <p:sldId id="264" r:id="rId3"/>
    <p:sldId id="257" r:id="rId4"/>
    <p:sldId id="267" r:id="rId5"/>
    <p:sldId id="260" r:id="rId6"/>
    <p:sldId id="261" r:id="rId7"/>
    <p:sldId id="266" r:id="rId8"/>
    <p:sldId id="262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433"/>
    <a:srgbClr val="314661"/>
    <a:srgbClr val="3A5272"/>
    <a:srgbClr val="4D6E99"/>
    <a:srgbClr val="F89827"/>
    <a:srgbClr val="003768"/>
    <a:srgbClr val="003767"/>
    <a:srgbClr val="D3A4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93" autoAdjust="0"/>
  </p:normalViewPr>
  <p:slideViewPr>
    <p:cSldViewPr>
      <p:cViewPr>
        <p:scale>
          <a:sx n="74" d="100"/>
          <a:sy n="74" d="100"/>
        </p:scale>
        <p:origin x="-1170" y="-6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2D9F029-36BC-4D39-BC20-46148B037D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5774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2" descr="Powerpoint_Template_Cover_11S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800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7"/>
          <p:cNvSpPr>
            <a:spLocks noChangeArrowheads="1"/>
          </p:cNvSpPr>
          <p:nvPr/>
        </p:nvSpPr>
        <p:spPr bwMode="auto">
          <a:xfrm>
            <a:off x="227013" y="1260475"/>
            <a:ext cx="86233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000" dirty="0">
                <a:solidFill>
                  <a:srgbClr val="B5C3D4"/>
                </a:solidFill>
                <a:latin typeface="Futura Md BT" pitchFamily="34" charset="0"/>
              </a:rPr>
              <a:t>Housing Department</a:t>
            </a:r>
          </a:p>
          <a:p>
            <a:endParaRPr lang="en-US" sz="2000" dirty="0">
              <a:solidFill>
                <a:srgbClr val="B5C3D4"/>
              </a:solidFill>
              <a:latin typeface="Futura Md BT" pitchFamily="34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2416175"/>
            <a:ext cx="9144000" cy="1470025"/>
          </a:xfrm>
        </p:spPr>
        <p:txBody>
          <a:bodyPr anchor="t" anchorCtr="1"/>
          <a:lstStyle>
            <a:lvl1pPr algn="ctr">
              <a:defRPr>
                <a:solidFill>
                  <a:srgbClr val="003767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0" y="4114800"/>
            <a:ext cx="9144000" cy="1752600"/>
          </a:xfrm>
        </p:spPr>
        <p:txBody>
          <a:bodyPr anchorCtr="1"/>
          <a:lstStyle>
            <a:lvl1pPr marL="0" indent="0" algn="ctr">
              <a:buFontTx/>
              <a:buNone/>
              <a:defRPr>
                <a:solidFill>
                  <a:srgbClr val="D3A464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11296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72F031-C0C0-413A-8E03-C2850570CD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300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0"/>
            <a:ext cx="211455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0"/>
            <a:ext cx="619125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89C655-C584-4BBD-A348-EF464F269C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032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76598F-8EC8-474E-B7AA-E72FA63B29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826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6141C1-D7BD-4E50-A1DF-CA3F3D294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954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529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600200"/>
            <a:ext cx="41529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9BA8A-7689-4C5B-A519-1831DAD843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044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37C0D8-6F39-495E-A2DB-842095622E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310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1ECDC1-FB9C-40BF-98F1-56ECF9C82B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214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6C14EE-3A3D-485A-979B-A26DAC0EFC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091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D804B-F9CA-4291-B60A-FFBBE279D5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404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B34996-6FBD-4FB8-9B32-CA0BF05EFA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466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3" descr="Powerpoint_Template_Page2_11SM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25" descr="logotype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6267450"/>
            <a:ext cx="2322513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0"/>
            <a:ext cx="7772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title</a:t>
            </a: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00800"/>
            <a:ext cx="91440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Futura Bk BT" pitchFamily="34" charset="0"/>
              </a:defRPr>
            </a:lvl1pPr>
          </a:lstStyle>
          <a:p>
            <a:pPr>
              <a:defRPr/>
            </a:pPr>
            <a:fld id="{0027391A-7409-4071-BDFE-FACBB355D0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0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600200"/>
            <a:ext cx="84582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body copy</a:t>
            </a:r>
          </a:p>
          <a:p>
            <a:pPr lvl="1"/>
            <a:r>
              <a:rPr lang="en-US" smtClean="0"/>
              <a:t>Click to edit bullet 1</a:t>
            </a:r>
          </a:p>
          <a:p>
            <a:pPr lvl="2"/>
            <a:r>
              <a:rPr lang="en-US" smtClean="0"/>
              <a:t>Click to edit bullet 2</a:t>
            </a:r>
          </a:p>
          <a:p>
            <a:pPr lvl="3"/>
            <a:r>
              <a:rPr lang="en-US" smtClean="0"/>
              <a:t>Click to edit bullet 3</a:t>
            </a:r>
          </a:p>
          <a:p>
            <a:pPr lvl="3"/>
            <a:endParaRPr lang="en-US" smtClean="0"/>
          </a:p>
          <a:p>
            <a:pPr lvl="0"/>
            <a:endParaRPr lang="en-US" smtClean="0"/>
          </a:p>
        </p:txBody>
      </p:sp>
      <p:sp>
        <p:nvSpPr>
          <p:cNvPr id="1031" name="Rectangle 26"/>
          <p:cNvSpPr>
            <a:spLocks noChangeArrowheads="1"/>
          </p:cNvSpPr>
          <p:nvPr/>
        </p:nvSpPr>
        <p:spPr bwMode="auto">
          <a:xfrm>
            <a:off x="227013" y="995363"/>
            <a:ext cx="8470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000" dirty="0">
                <a:solidFill>
                  <a:srgbClr val="B5C3D4"/>
                </a:solidFill>
                <a:latin typeface="Futura Md BT" pitchFamily="34" charset="0"/>
              </a:rPr>
              <a:t>Housing Department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D3A464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D3A464"/>
          </a:solidFill>
          <a:latin typeface="Futura Md BT" pitchFamily="34" charset="0"/>
          <a:cs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D3A464"/>
          </a:solidFill>
          <a:latin typeface="Futura Md BT" pitchFamily="34" charset="0"/>
          <a:cs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D3A464"/>
          </a:solidFill>
          <a:latin typeface="Futura Md BT" pitchFamily="34" charset="0"/>
          <a:cs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D3A464"/>
          </a:solidFill>
          <a:latin typeface="Futura Md BT" pitchFamily="34" charset="0"/>
          <a:cs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D3A464"/>
          </a:solidFill>
          <a:latin typeface="Futura Md BT" pitchFamily="34" charset="0"/>
          <a:cs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D3A464"/>
          </a:solidFill>
          <a:latin typeface="Futura Md BT" pitchFamily="34" charset="0"/>
          <a:cs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D3A464"/>
          </a:solidFill>
          <a:latin typeface="Futura Md BT" pitchFamily="34" charset="0"/>
          <a:cs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D3A464"/>
          </a:solidFill>
          <a:latin typeface="Futura Md BT" pitchFamily="34" charset="0"/>
          <a:cs typeface="Times New Roman" pitchFamily="18" charset="0"/>
        </a:defRPr>
      </a:lvl9pPr>
    </p:titleStyle>
    <p:bodyStyle>
      <a:lvl1pPr marL="342900" indent="-342900"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buClr>
          <a:srgbClr val="D3A464"/>
        </a:buClr>
        <a:buChar char="•"/>
        <a:defRPr sz="3000">
          <a:solidFill>
            <a:srgbClr val="003768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D3A464"/>
        </a:buClr>
        <a:buFont typeface="Futura Hv BT" pitchFamily="34" charset="0"/>
        <a:buChar char="&gt;"/>
        <a:defRPr sz="2500">
          <a:solidFill>
            <a:srgbClr val="4D6E99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D3A464"/>
        </a:buClr>
        <a:buFont typeface="Wingdings" pitchFamily="2" charset="2"/>
        <a:buChar char="§"/>
        <a:defRPr sz="2500">
          <a:solidFill>
            <a:srgbClr val="4D6E99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D3A464"/>
        </a:buClr>
        <a:buFont typeface="Futura Hv BT" pitchFamily="34" charset="0"/>
        <a:buChar char="»"/>
        <a:defRPr sz="2500">
          <a:solidFill>
            <a:srgbClr val="4D6E99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EE962C"/>
          </a:solidFill>
          <a:latin typeface="Futura Bk BT" pitchFamily="34" charset="0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EE962C"/>
          </a:solidFill>
          <a:latin typeface="Futura Bk BT" pitchFamily="34" charset="0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EE962C"/>
          </a:solidFill>
          <a:latin typeface="Futura Bk BT" pitchFamily="34" charset="0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EE962C"/>
          </a:solidFill>
          <a:latin typeface="Futura Bk BT" pitchFamily="34" charset="0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EE962C"/>
          </a:solidFill>
          <a:latin typeface="Futura Bk BT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447800"/>
            <a:ext cx="9144000" cy="1524000"/>
          </a:xfrm>
        </p:spPr>
        <p:txBody>
          <a:bodyPr/>
          <a:lstStyle/>
          <a:p>
            <a:r>
              <a:rPr lang="en-US" sz="3200" b="1" dirty="0" smtClean="0">
                <a:latin typeface="Arial" charset="0"/>
              </a:rPr>
              <a:t/>
            </a:r>
            <a:br>
              <a:rPr lang="en-US" sz="3200" b="1" dirty="0" smtClean="0">
                <a:latin typeface="Arial" charset="0"/>
              </a:rPr>
            </a:br>
            <a:r>
              <a:rPr lang="en-US" sz="3200" b="1" dirty="0" smtClean="0">
                <a:latin typeface="Arial" charset="0"/>
              </a:rPr>
              <a:t> </a:t>
            </a:r>
            <a:br>
              <a:rPr lang="en-US" sz="3200" b="1" dirty="0" smtClean="0">
                <a:latin typeface="Arial" charset="0"/>
              </a:rPr>
            </a:br>
            <a:r>
              <a:rPr lang="en-US" sz="3200" b="1" dirty="0" smtClean="0">
                <a:latin typeface="Arial" charset="0"/>
              </a:rPr>
              <a:t>CITY COUNCIL</a:t>
            </a:r>
            <a:br>
              <a:rPr lang="en-US" sz="3200" b="1" dirty="0" smtClean="0">
                <a:latin typeface="Arial" charset="0"/>
              </a:rPr>
            </a:br>
            <a:r>
              <a:rPr lang="en-US" sz="3600" b="1" dirty="0" smtClean="0">
                <a:latin typeface="Arial" charset="0"/>
              </a:rPr>
              <a:t/>
            </a:r>
            <a:br>
              <a:rPr lang="en-US" sz="3600" b="1" dirty="0" smtClean="0">
                <a:latin typeface="Arial" charset="0"/>
              </a:rPr>
            </a:br>
            <a:r>
              <a:rPr lang="en-US" sz="2400" dirty="0"/>
              <a:t>APPROVAL AND AUTHORIZATION OF </a:t>
            </a:r>
            <a:r>
              <a:rPr lang="en-US" sz="2400" dirty="0" smtClean="0"/>
              <a:t>SUBMITTAL </a:t>
            </a:r>
            <a:r>
              <a:rPr lang="en-US" sz="2400" dirty="0"/>
              <a:t>TO </a:t>
            </a:r>
            <a:r>
              <a:rPr lang="en-US" sz="2400" dirty="0" smtClean="0"/>
              <a:t>HUD </a:t>
            </a:r>
            <a:r>
              <a:rPr lang="en-US" sz="2400" dirty="0"/>
              <a:t>OF THE ANALYSIS OF IMPEDIMENTS TO FAIR HOUSING CHOICE/FAIR HOUSING </a:t>
            </a:r>
            <a:r>
              <a:rPr lang="en-US" sz="2400" dirty="0" smtClean="0"/>
              <a:t>PLAN</a:t>
            </a:r>
            <a:br>
              <a:rPr lang="en-US" sz="2400" dirty="0" smtClean="0"/>
            </a:br>
            <a:r>
              <a:rPr lang="en-US" sz="2400" dirty="0" smtClean="0"/>
              <a:t>2013-2017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1" dirty="0" smtClean="0">
                <a:latin typeface="Arial" charset="0"/>
              </a:rPr>
              <a:t/>
            </a:r>
            <a:br>
              <a:rPr lang="en-US" sz="2400" b="1" dirty="0" smtClean="0">
                <a:latin typeface="Arial" charset="0"/>
              </a:rPr>
            </a:br>
            <a:r>
              <a:rPr lang="en-US" sz="2400" b="1" dirty="0" smtClean="0">
                <a:latin typeface="Arial" charset="0"/>
              </a:rPr>
              <a:t/>
            </a:r>
            <a:br>
              <a:rPr lang="en-US" sz="2400" b="1" dirty="0" smtClean="0">
                <a:latin typeface="Arial" charset="0"/>
              </a:rPr>
            </a:br>
            <a:r>
              <a:rPr lang="en-US" sz="2400" b="1" dirty="0" smtClean="0">
                <a:latin typeface="Arial" charset="0"/>
              </a:rPr>
              <a:t/>
            </a:r>
            <a:br>
              <a:rPr lang="en-US" sz="2400" b="1" dirty="0" smtClean="0">
                <a:latin typeface="Arial" charset="0"/>
              </a:rPr>
            </a:br>
            <a:r>
              <a:rPr lang="en-US" sz="2400" b="1" dirty="0" smtClean="0">
                <a:latin typeface="Arial" charset="0"/>
              </a:rPr>
              <a:t/>
            </a:r>
            <a:br>
              <a:rPr lang="en-US" sz="2400" b="1" dirty="0" smtClean="0">
                <a:latin typeface="Arial" charset="0"/>
              </a:rPr>
            </a:br>
            <a:endParaRPr lang="en-US" sz="2400" b="1" dirty="0" smtClean="0">
              <a:latin typeface="Arial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572000"/>
            <a:ext cx="9144000" cy="1447800"/>
          </a:xfrm>
        </p:spPr>
        <p:txBody>
          <a:bodyPr/>
          <a:lstStyle/>
          <a:p>
            <a:pPr eaLnBrk="1" hangingPunct="1"/>
            <a:endParaRPr lang="en-US" sz="2000" b="1" dirty="0" smtClean="0">
              <a:latin typeface="Arial" charset="0"/>
            </a:endParaRPr>
          </a:p>
          <a:p>
            <a:pPr eaLnBrk="1" hangingPunct="1"/>
            <a:r>
              <a:rPr lang="en-US" sz="2400" b="1" dirty="0" smtClean="0">
                <a:latin typeface="Arial" charset="0"/>
              </a:rPr>
              <a:t>Anne Lansing, Project Planner</a:t>
            </a:r>
          </a:p>
          <a:p>
            <a:pPr eaLnBrk="1" hangingPunct="1"/>
            <a:r>
              <a:rPr lang="en-US" sz="2400" b="1" dirty="0" smtClean="0">
                <a:latin typeface="Arial" charset="0"/>
              </a:rPr>
              <a:t>May 20, 2013</a:t>
            </a:r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8457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Analysis of Impediments Background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Analysis of Impediments/Fair Housing Plan </a:t>
            </a:r>
          </a:p>
          <a:p>
            <a:pPr lvl="1"/>
            <a:r>
              <a:rPr lang="en-US" sz="2400" dirty="0" smtClean="0"/>
              <a:t>As recipients of federal housing funds (CDBG, ESG, HOME) the City must “affirmatively further fair housing”</a:t>
            </a:r>
          </a:p>
          <a:p>
            <a:pPr lvl="2"/>
            <a:r>
              <a:rPr lang="en-US" sz="2400" dirty="0" smtClean="0"/>
              <a:t>Fair housing planning is a required part of this affirmation</a:t>
            </a:r>
          </a:p>
          <a:p>
            <a:pPr lvl="2"/>
            <a:r>
              <a:rPr lang="en-US" sz="2400" dirty="0" smtClean="0"/>
              <a:t>A.I./FHP is the fair housing planning document</a:t>
            </a:r>
            <a:endParaRPr lang="en-US" sz="2400" dirty="0"/>
          </a:p>
          <a:p>
            <a:pPr>
              <a:defRPr/>
            </a:pPr>
            <a:r>
              <a:rPr lang="en-US" sz="2400" dirty="0" smtClean="0"/>
              <a:t>A.I. identifies impediments to fair housing choice</a:t>
            </a:r>
          </a:p>
          <a:p>
            <a:pPr lvl="1">
              <a:defRPr/>
            </a:pPr>
            <a:r>
              <a:rPr lang="en-US" sz="2400" dirty="0" smtClean="0"/>
              <a:t>Impediments may be public policies or jurisdictional conditions</a:t>
            </a:r>
          </a:p>
          <a:p>
            <a:pPr lvl="1">
              <a:defRPr/>
            </a:pPr>
            <a:r>
              <a:rPr lang="en-US" sz="2400" dirty="0" smtClean="0"/>
              <a:t>Fair Housing Plan lays out actions to address these conditions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176598F-8EC8-474E-B7AA-E72FA63B29B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568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0F58D5D-F1FC-42F2-9C43-F7669BDD940D}" type="slidenum">
              <a:rPr lang="en-US" smtClean="0">
                <a:latin typeface="Futura Bk BT" pitchFamily="34" charset="0"/>
              </a:rPr>
              <a:pPr eaLnBrk="1" hangingPunct="1"/>
              <a:t>3</a:t>
            </a:fld>
            <a:endParaRPr lang="en-US" dirty="0" smtClean="0">
              <a:latin typeface="Futura Bk BT" pitchFamily="34" charset="0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Developing the AI/Plan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z="2000" dirty="0" smtClean="0"/>
              <a:t>City contracted with Veronica Tam &amp; Associates</a:t>
            </a:r>
            <a:endParaRPr lang="en-US" sz="2000" dirty="0"/>
          </a:p>
          <a:p>
            <a:pPr lvl="1">
              <a:defRPr/>
            </a:pPr>
            <a:r>
              <a:rPr lang="en-US" sz="1600" dirty="0" smtClean="0"/>
              <a:t>Experienced planning consultants</a:t>
            </a:r>
          </a:p>
          <a:p>
            <a:pPr lvl="2">
              <a:defRPr/>
            </a:pPr>
            <a:r>
              <a:rPr lang="en-US" sz="1600" dirty="0" smtClean="0"/>
              <a:t>Prepared AIs for jurisdictions including Glendale, Los Angeles, San Diego</a:t>
            </a:r>
          </a:p>
          <a:p>
            <a:pPr>
              <a:defRPr/>
            </a:pPr>
            <a:r>
              <a:rPr lang="en-US" sz="2000" dirty="0" smtClean="0"/>
              <a:t>A.I. is prepared through review of public documents, data including:</a:t>
            </a:r>
          </a:p>
          <a:p>
            <a:pPr lvl="1"/>
            <a:r>
              <a:rPr lang="en-US" sz="1600" dirty="0" smtClean="0"/>
              <a:t>Census data</a:t>
            </a:r>
            <a:endParaRPr lang="en-US" sz="1600" dirty="0"/>
          </a:p>
          <a:p>
            <a:pPr lvl="1"/>
            <a:r>
              <a:rPr lang="en-US" sz="1600" dirty="0" smtClean="0"/>
              <a:t>2008-2014 </a:t>
            </a:r>
            <a:r>
              <a:rPr lang="en-US" sz="1600" dirty="0"/>
              <a:t>City of Pasadena Housing Element</a:t>
            </a:r>
          </a:p>
          <a:p>
            <a:pPr lvl="1"/>
            <a:r>
              <a:rPr lang="en-US" sz="1600" dirty="0"/>
              <a:t>Zoning </a:t>
            </a:r>
            <a:r>
              <a:rPr lang="en-US" sz="1600" dirty="0" smtClean="0"/>
              <a:t>Code</a:t>
            </a:r>
          </a:p>
          <a:p>
            <a:pPr lvl="1"/>
            <a:r>
              <a:rPr lang="en-US" sz="1600" dirty="0" smtClean="0"/>
              <a:t>2005 </a:t>
            </a:r>
            <a:r>
              <a:rPr lang="en-US" sz="1600" dirty="0"/>
              <a:t>and 2009 Home Mortgage Disclosure Act (HMDA) data on lending activities</a:t>
            </a:r>
          </a:p>
          <a:p>
            <a:pPr lvl="1"/>
            <a:r>
              <a:rPr lang="en-US" sz="1600" dirty="0"/>
              <a:t>Current market data for rental rates, home prices, and foreclosure activities</a:t>
            </a:r>
          </a:p>
          <a:p>
            <a:pPr lvl="1"/>
            <a:r>
              <a:rPr lang="en-US" sz="1600" dirty="0"/>
              <a:t>Fair housing records from the Housing Rights Center </a:t>
            </a:r>
          </a:p>
          <a:p>
            <a:pPr lvl="1"/>
            <a:r>
              <a:rPr lang="en-US" sz="1600" dirty="0"/>
              <a:t>Section 8 data from the City’s Housing Authority</a:t>
            </a:r>
          </a:p>
          <a:p>
            <a:pPr>
              <a:defRPr/>
            </a:pPr>
            <a:r>
              <a:rPr lang="en-US" sz="2000" dirty="0" smtClean="0"/>
              <a:t>Public Input</a:t>
            </a:r>
          </a:p>
          <a:p>
            <a:pPr lvl="1">
              <a:defRPr/>
            </a:pPr>
            <a:r>
              <a:rPr lang="en-US" sz="1600" dirty="0" smtClean="0"/>
              <a:t>Community Meetings held May 5, May 30, and June 30, 2011</a:t>
            </a:r>
          </a:p>
          <a:p>
            <a:pPr lvl="1">
              <a:defRPr/>
            </a:pPr>
            <a:r>
              <a:rPr lang="en-US" sz="1600" dirty="0" smtClean="0"/>
              <a:t>Draft available for public comment February 5-March 8, 2013</a:t>
            </a:r>
          </a:p>
          <a:p>
            <a:pPr marL="0" indent="0" eaLnBrk="1" hangingPunct="1">
              <a:buNone/>
              <a:defRPr/>
            </a:pPr>
            <a:endParaRPr lang="en-US" sz="22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What We’re Doing Well-Public Policies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Occupancy Standards</a:t>
            </a:r>
          </a:p>
          <a:p>
            <a:pPr lvl="1"/>
            <a:r>
              <a:rPr lang="en-US" sz="1600" dirty="0"/>
              <a:t>City’s Municipal Code does not </a:t>
            </a:r>
            <a:r>
              <a:rPr lang="en-US" sz="1600" dirty="0" smtClean="0"/>
              <a:t>limit </a:t>
            </a:r>
            <a:r>
              <a:rPr lang="en-US" sz="1600" dirty="0"/>
              <a:t>the number of people who can occupy a housing unit.  </a:t>
            </a:r>
          </a:p>
          <a:p>
            <a:pPr lvl="1"/>
            <a:r>
              <a:rPr lang="en-US" sz="1600" dirty="0"/>
              <a:t>The City’s definition of family does not specify or limit the number of persons in a “family”.</a:t>
            </a:r>
          </a:p>
          <a:p>
            <a:r>
              <a:rPr lang="en-US" sz="2400" dirty="0" smtClean="0"/>
              <a:t>Inclusionary Housing Ordinance</a:t>
            </a:r>
          </a:p>
          <a:p>
            <a:pPr lvl="1"/>
            <a:r>
              <a:rPr lang="en-US" sz="1600" dirty="0" smtClean="0"/>
              <a:t>Requires </a:t>
            </a:r>
            <a:r>
              <a:rPr lang="en-US" sz="1600" dirty="0"/>
              <a:t>15 percent of all housing developed to be sold at prices or rented at rates affordable to lower and moderate income households. </a:t>
            </a:r>
            <a:endParaRPr lang="en-US" sz="1600" dirty="0" smtClean="0"/>
          </a:p>
          <a:p>
            <a:pPr lvl="1"/>
            <a:r>
              <a:rPr lang="en-US" sz="1600" dirty="0" smtClean="0"/>
              <a:t>Distributes affordable housing through City </a:t>
            </a:r>
            <a:endParaRPr lang="en-US" sz="1600" dirty="0"/>
          </a:p>
          <a:p>
            <a:pPr lvl="1"/>
            <a:r>
              <a:rPr lang="en-US" sz="1600" dirty="0" smtClean="0"/>
              <a:t>Challenges: market-driven; Palmer case threat </a:t>
            </a:r>
          </a:p>
          <a:p>
            <a:r>
              <a:rPr lang="en-US" sz="2400" dirty="0" smtClean="0"/>
              <a:t>Growth Management</a:t>
            </a:r>
          </a:p>
          <a:p>
            <a:pPr lvl="1"/>
            <a:r>
              <a:rPr lang="en-US" sz="1600" dirty="0" smtClean="0"/>
              <a:t>The </a:t>
            </a:r>
            <a:r>
              <a:rPr lang="en-US" sz="1600" dirty="0"/>
              <a:t>City </a:t>
            </a:r>
            <a:r>
              <a:rPr lang="en-US" sz="1600" dirty="0" smtClean="0"/>
              <a:t>does </a:t>
            </a:r>
            <a:r>
              <a:rPr lang="en-US" sz="1600" dirty="0"/>
              <a:t>not have any growth management programs or policies in place</a:t>
            </a:r>
            <a:r>
              <a:rPr lang="en-US" sz="1600" dirty="0" smtClean="0"/>
              <a:t>.</a:t>
            </a:r>
          </a:p>
          <a:p>
            <a:pPr lvl="1"/>
            <a:r>
              <a:rPr lang="en-US" sz="1600" dirty="0"/>
              <a:t>Such policies may constrain a jurisdiction from addressing its housing needs and impede fair housing choice</a:t>
            </a:r>
          </a:p>
          <a:p>
            <a:pPr marL="457200" lvl="1" indent="0">
              <a:buNone/>
            </a:pPr>
            <a:endParaRPr lang="en-US" sz="1600" dirty="0"/>
          </a:p>
          <a:p>
            <a:pPr lvl="1"/>
            <a:endParaRPr lang="en-US" sz="1900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176598F-8EC8-474E-B7AA-E72FA63B29B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57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Identified Impediments &amp; Fair Housing Plan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The A.I. reviews City policies and conditions that exist within the City which affect the exercise of fair housing choice</a:t>
            </a:r>
          </a:p>
          <a:p>
            <a:pPr lvl="1"/>
            <a:r>
              <a:rPr lang="en-US" sz="1900" dirty="0" smtClean="0"/>
              <a:t>Previous </a:t>
            </a:r>
            <a:r>
              <a:rPr lang="en-US" sz="1900" dirty="0"/>
              <a:t>A.I./Plans, completed in 1996 and 2000, identified impediments, as does this draft A.I./Plan </a:t>
            </a:r>
          </a:p>
          <a:p>
            <a:r>
              <a:rPr lang="en-US" sz="2000" dirty="0" smtClean="0"/>
              <a:t>In general, City policies do not appear to unreasonably hinder Fair Housing Choice.</a:t>
            </a:r>
          </a:p>
          <a:p>
            <a:pPr lvl="1"/>
            <a:r>
              <a:rPr lang="en-US" sz="1900" dirty="0" smtClean="0"/>
              <a:t>Specific conditions were identified as potential impediments</a:t>
            </a:r>
          </a:p>
          <a:p>
            <a:pPr lvl="1"/>
            <a:r>
              <a:rPr lang="en-US" sz="1900" dirty="0" smtClean="0"/>
              <a:t>Actions to address these conditions are laid out as part of Fair Housing Plan</a:t>
            </a:r>
          </a:p>
          <a:p>
            <a:r>
              <a:rPr lang="en-US" sz="2000" dirty="0" smtClean="0"/>
              <a:t>Fair Housing Plan is an Action Plan to address impediments</a:t>
            </a:r>
          </a:p>
          <a:p>
            <a:pPr lvl="1"/>
            <a:r>
              <a:rPr lang="en-US" sz="1800" dirty="0" smtClean="0"/>
              <a:t>Many items already part of City work plan (primarily Housing Element)</a:t>
            </a:r>
          </a:p>
          <a:p>
            <a:pPr lvl="1"/>
            <a:endParaRPr lang="en-US" sz="2000" dirty="0" smtClean="0"/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632F54F-18F3-4395-AC40-A71D2ACFC618}" type="slidenum">
              <a:rPr lang="en-US" smtClean="0">
                <a:latin typeface="Futura Bk BT" pitchFamily="34" charset="0"/>
              </a:rPr>
              <a:pPr eaLnBrk="1" hangingPunct="1"/>
              <a:t>5</a:t>
            </a:fld>
            <a:endParaRPr lang="en-US" dirty="0" smtClean="0">
              <a:latin typeface="Futura Bk BT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Highlighted Impediments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smtClean="0"/>
              <a:t>SB2-Zoning for Homeless Shelters (Carry over from 2000 AI)</a:t>
            </a:r>
          </a:p>
          <a:p>
            <a:pPr lvl="1">
              <a:defRPr/>
            </a:pPr>
            <a:r>
              <a:rPr lang="en-US" sz="2000" dirty="0" smtClean="0"/>
              <a:t>Develop zoning overlay to permit shelters by right in at least one district</a:t>
            </a:r>
          </a:p>
          <a:p>
            <a:pPr lvl="1">
              <a:defRPr/>
            </a:pPr>
            <a:r>
              <a:rPr lang="en-US" sz="2000" dirty="0" smtClean="0"/>
              <a:t>Part of Housing Element, Planning work plan</a:t>
            </a:r>
          </a:p>
          <a:p>
            <a:pPr>
              <a:defRPr/>
            </a:pPr>
            <a:r>
              <a:rPr lang="en-US" sz="2400" dirty="0" smtClean="0"/>
              <a:t>Second Unit Ordinance (Carry over from 2000 AI)</a:t>
            </a:r>
          </a:p>
          <a:p>
            <a:pPr lvl="1">
              <a:defRPr/>
            </a:pPr>
            <a:r>
              <a:rPr lang="en-US" sz="2000" dirty="0" smtClean="0"/>
              <a:t>Review Second Unit Ordinance to better facilitate provision of these units with context of neighborhood character</a:t>
            </a:r>
          </a:p>
          <a:p>
            <a:pPr lvl="1">
              <a:defRPr/>
            </a:pPr>
            <a:r>
              <a:rPr lang="en-US" sz="2000" dirty="0"/>
              <a:t>Part of Housing Element, Planning work plan</a:t>
            </a:r>
          </a:p>
          <a:p>
            <a:pPr marL="457200" lvl="1" indent="0">
              <a:buNone/>
              <a:defRPr/>
            </a:pPr>
            <a:endParaRPr lang="en-US" sz="1500" dirty="0"/>
          </a:p>
          <a:p>
            <a:pPr lvl="1">
              <a:defRPr/>
            </a:pPr>
            <a:endParaRPr lang="en-US" sz="1500" dirty="0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4ECEE43-64B1-47B5-9E6A-1069BDDAE539}" type="slidenum">
              <a:rPr lang="en-US" smtClean="0">
                <a:latin typeface="Futura Bk BT" pitchFamily="34" charset="0"/>
              </a:rPr>
              <a:pPr eaLnBrk="1" hangingPunct="1"/>
              <a:t>6</a:t>
            </a:fld>
            <a:endParaRPr lang="en-US" dirty="0" smtClean="0">
              <a:latin typeface="Futura Bk B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Highlighted </a:t>
            </a:r>
            <a:r>
              <a:rPr lang="en-US" dirty="0" smtClean="0"/>
              <a:t>Impediments-New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/>
              <a:t>Covenants, Conditions &amp; Restrictions (CC &amp;</a:t>
            </a:r>
            <a:r>
              <a:rPr lang="en-US" sz="2400" dirty="0" err="1"/>
              <a:t>Rs</a:t>
            </a:r>
            <a:r>
              <a:rPr lang="en-US" sz="2400" dirty="0" smtClean="0"/>
              <a:t>) (</a:t>
            </a:r>
            <a:r>
              <a:rPr lang="en-US" sz="2400" dirty="0"/>
              <a:t>New recommendation)</a:t>
            </a:r>
          </a:p>
          <a:p>
            <a:pPr lvl="1">
              <a:defRPr/>
            </a:pPr>
            <a:r>
              <a:rPr lang="en-US" sz="1800" dirty="0"/>
              <a:t>Realtors indicate that Homeowner Associations often include restrictions in governing documents that violate fair housing laws</a:t>
            </a:r>
          </a:p>
          <a:p>
            <a:pPr lvl="2">
              <a:defRPr/>
            </a:pPr>
            <a:r>
              <a:rPr lang="en-US" sz="1800" dirty="0"/>
              <a:t>Realtors lack the power to amend, Homeowner Associations may lack understanding, education</a:t>
            </a:r>
          </a:p>
          <a:p>
            <a:pPr lvl="1"/>
            <a:r>
              <a:rPr lang="en-US" sz="1800" dirty="0"/>
              <a:t>Housing Department will contract with the Fair Housing Council to:  </a:t>
            </a:r>
            <a:r>
              <a:rPr lang="en-US" sz="1800" dirty="0" smtClean="0"/>
              <a:t>1</a:t>
            </a:r>
            <a:r>
              <a:rPr lang="en-US" sz="1800" dirty="0"/>
              <a:t>) inform HOAs in Pasadena of fair housing laws, 2) review a sampling of CCRs, and 3) follow up with HOAs regarding potential issues</a:t>
            </a:r>
            <a:r>
              <a:rPr lang="en-US" sz="1800" dirty="0" smtClean="0"/>
              <a:t>.</a:t>
            </a:r>
          </a:p>
          <a:p>
            <a:pPr>
              <a:defRPr/>
            </a:pPr>
            <a:r>
              <a:rPr lang="en-US" sz="2400" dirty="0" smtClean="0"/>
              <a:t>Mortgage </a:t>
            </a:r>
            <a:r>
              <a:rPr lang="en-US" sz="2400" dirty="0"/>
              <a:t>Lending Data (New recommendation)</a:t>
            </a:r>
          </a:p>
          <a:p>
            <a:pPr lvl="1"/>
            <a:r>
              <a:rPr lang="en-US" sz="1800" dirty="0"/>
              <a:t>Housing Department will contract with </a:t>
            </a:r>
            <a:r>
              <a:rPr lang="en-US" sz="1800" dirty="0" smtClean="0"/>
              <a:t>Neighborhood Housing Services of LA County to</a:t>
            </a:r>
            <a:r>
              <a:rPr lang="en-US" sz="1800" dirty="0"/>
              <a:t>:  1) annually assess lending patterns using the data collected under the Home Mortgage Disclosure Act (HMDA), 2) monitor complaints regarding unfair/predatory lending, </a:t>
            </a:r>
            <a:r>
              <a:rPr lang="en-US" sz="1800" dirty="0" smtClean="0"/>
              <a:t>and </a:t>
            </a:r>
            <a:r>
              <a:rPr lang="en-US" sz="1800" dirty="0"/>
              <a:t>3) follow up with local lenders regarding potential issues.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176598F-8EC8-474E-B7AA-E72FA63B29B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602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Authorized and approved </a:t>
            </a:r>
            <a:r>
              <a:rPr lang="en-US" dirty="0"/>
              <a:t>AI </a:t>
            </a:r>
            <a:r>
              <a:rPr lang="en-US" dirty="0" smtClean="0"/>
              <a:t>will be submitted to HUD</a:t>
            </a:r>
          </a:p>
          <a:p>
            <a:r>
              <a:rPr lang="en-US" dirty="0" smtClean="0"/>
              <a:t>Progress on identified impediments will be reported in subsequent AIs</a:t>
            </a:r>
          </a:p>
          <a:p>
            <a:pPr lvl="1"/>
            <a:r>
              <a:rPr lang="en-US" dirty="0" smtClean="0"/>
              <a:t>Next AI covers 2017-2021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176598F-8EC8-474E-B7AA-E72FA63B29B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29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WS_for_EDTech[1]">
  <a:themeElements>
    <a:clrScheme name="Pre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1">
      <a:majorFont>
        <a:latin typeface="Futura Md BT"/>
        <a:ea typeface=""/>
        <a:cs typeface="Times New Roman"/>
      </a:majorFont>
      <a:minorFont>
        <a:latin typeface="Futura Md B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BWS_for_EDTech[1]</Template>
  <TotalTime>682</TotalTime>
  <Words>580</Words>
  <Application>Microsoft Office PowerPoint</Application>
  <PresentationFormat>On-screen Show (4:3)</PresentationFormat>
  <Paragraphs>73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BWS_for_EDTech[1]</vt:lpstr>
      <vt:lpstr>   CITY COUNCIL  APPROVAL AND AUTHORIZATION OF SUBMITTAL TO HUD OF THE ANALYSIS OF IMPEDIMENTS TO FAIR HOUSING CHOICE/FAIR HOUSING PLAN 2013-2017     </vt:lpstr>
      <vt:lpstr>Analysis of Impediments Background</vt:lpstr>
      <vt:lpstr>Developing the AI/Plan</vt:lpstr>
      <vt:lpstr>What We’re Doing Well-Public Policies</vt:lpstr>
      <vt:lpstr>Identified Impediments &amp; Fair Housing Plan</vt:lpstr>
      <vt:lpstr>Highlighted Impediments</vt:lpstr>
      <vt:lpstr>Highlighted Impediments-New</vt:lpstr>
      <vt:lpstr>Next Steps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 Weather Shelter Update</dc:title>
  <dc:creator>trishor</dc:creator>
  <cp:lastModifiedBy>Novelo, Lilia</cp:lastModifiedBy>
  <cp:revision>61</cp:revision>
  <cp:lastPrinted>2013-03-21T23:21:09Z</cp:lastPrinted>
  <dcterms:created xsi:type="dcterms:W3CDTF">2011-04-05T17:55:53Z</dcterms:created>
  <dcterms:modified xsi:type="dcterms:W3CDTF">2013-05-21T16:26:04Z</dcterms:modified>
</cp:coreProperties>
</file>