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7.xml" ContentType="application/vnd.openxmlformats-officedocument.drawingml.chart+xml"/>
  <Override PartName="/ppt/notesSlides/notesSlide21.xml" ContentType="application/vnd.openxmlformats-officedocument.presentationml.notesSlide+xml"/>
  <Override PartName="/ppt/charts/chart1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02" r:id="rId3"/>
    <p:sldId id="258" r:id="rId4"/>
    <p:sldId id="271" r:id="rId5"/>
    <p:sldId id="290" r:id="rId6"/>
    <p:sldId id="301" r:id="rId7"/>
    <p:sldId id="299" r:id="rId8"/>
    <p:sldId id="270" r:id="rId9"/>
    <p:sldId id="274" r:id="rId10"/>
    <p:sldId id="275" r:id="rId11"/>
    <p:sldId id="297" r:id="rId12"/>
    <p:sldId id="294" r:id="rId13"/>
    <p:sldId id="295" r:id="rId14"/>
    <p:sldId id="296" r:id="rId15"/>
    <p:sldId id="284" r:id="rId16"/>
    <p:sldId id="285" r:id="rId17"/>
    <p:sldId id="289" r:id="rId18"/>
    <p:sldId id="288" r:id="rId19"/>
    <p:sldId id="291" r:id="rId20"/>
    <p:sldId id="292" r:id="rId21"/>
    <p:sldId id="286" r:id="rId22"/>
    <p:sldId id="287" r:id="rId23"/>
    <p:sldId id="277" r:id="rId24"/>
    <p:sldId id="280" r:id="rId25"/>
    <p:sldId id="278" r:id="rId26"/>
    <p:sldId id="279" r:id="rId27"/>
    <p:sldId id="263" r:id="rId28"/>
    <p:sldId id="283" r:id="rId29"/>
    <p:sldId id="276" r:id="rId30"/>
    <p:sldId id="264" r:id="rId31"/>
    <p:sldId id="265" r:id="rId32"/>
    <p:sldId id="266" r:id="rId33"/>
    <p:sldId id="269" r:id="rId34"/>
    <p:sldId id="268" r:id="rId35"/>
  </p:sldIdLst>
  <p:sldSz cx="9144000" cy="6858000" type="screen4x3"/>
  <p:notesSz cx="6924675" cy="92106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6E99"/>
    <a:srgbClr val="F89827"/>
    <a:srgbClr val="192433"/>
    <a:srgbClr val="314661"/>
    <a:srgbClr val="3A5272"/>
    <a:srgbClr val="003768"/>
    <a:srgbClr val="003767"/>
    <a:srgbClr val="D3A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88166" autoAdjust="0"/>
  </p:normalViewPr>
  <p:slideViewPr>
    <p:cSldViewPr>
      <p:cViewPr varScale="1">
        <p:scale>
          <a:sx n="93" d="100"/>
          <a:sy n="93" d="100"/>
        </p:scale>
        <p:origin x="-63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0048457414645"/>
          <c:y val="6.0439492935723454E-2"/>
          <c:w val="0.62190177229204657"/>
          <c:h val="0.73777321717763999"/>
        </c:manualLayout>
      </c:layout>
      <c:pieChart>
        <c:varyColors val="1"/>
        <c:ser>
          <c:idx val="0"/>
          <c:order val="0"/>
          <c:tx>
            <c:strRef>
              <c:f>Sheet1!$B$1</c:f>
              <c:strCache>
                <c:ptCount val="1"/>
                <c:pt idx="0">
                  <c:v>%</c:v>
                </c:pt>
              </c:strCache>
            </c:strRef>
          </c:tx>
          <c:spPr>
            <a:solidFill>
              <a:srgbClr val="9999FF"/>
            </a:solidFill>
            <a:ln w="12695">
              <a:solidFill>
                <a:srgbClr val="000000"/>
              </a:solidFill>
              <a:prstDash val="solid"/>
            </a:ln>
          </c:spPr>
          <c:dPt>
            <c:idx val="0"/>
            <c:bubble3D val="0"/>
            <c:explosion val="12"/>
            <c:spPr>
              <a:solidFill>
                <a:srgbClr val="002060"/>
              </a:solidFill>
              <a:ln w="12695">
                <a:solidFill>
                  <a:srgbClr val="000000"/>
                </a:solidFill>
                <a:prstDash val="solid"/>
              </a:ln>
            </c:spPr>
          </c:dPt>
          <c:dPt>
            <c:idx val="1"/>
            <c:bubble3D val="0"/>
            <c:spPr>
              <a:solidFill>
                <a:srgbClr val="0070C0"/>
              </a:solidFill>
              <a:ln w="12695">
                <a:solidFill>
                  <a:srgbClr val="000000"/>
                </a:solidFill>
                <a:prstDash val="solid"/>
              </a:ln>
            </c:spPr>
          </c:dPt>
          <c:dPt>
            <c:idx val="2"/>
            <c:bubble3D val="0"/>
            <c:spPr>
              <a:solidFill>
                <a:srgbClr val="FFC000"/>
              </a:solidFill>
              <a:ln w="12695">
                <a:solidFill>
                  <a:srgbClr val="000000"/>
                </a:solidFill>
                <a:prstDash val="solid"/>
              </a:ln>
            </c:spPr>
          </c:dPt>
          <c:dLbls>
            <c:dLbl>
              <c:idx val="0"/>
              <c:layout>
                <c:manualLayout>
                  <c:x val="0.10698572426864915"/>
                  <c:y val="-1.6035907745574358E-2"/>
                </c:manualLayout>
              </c:layout>
              <c:numFmt formatCode="0%" sourceLinked="0"/>
              <c:spPr>
                <a:noFill/>
                <a:ln w="25389">
                  <a:noFill/>
                </a:ln>
              </c:spPr>
              <c:txPr>
                <a:bodyPr/>
                <a:lstStyle/>
                <a:p>
                  <a:pPr>
                    <a:defRPr sz="2000"/>
                  </a:pPr>
                  <a:endParaRPr lang="en-US"/>
                </a:p>
              </c:txPr>
              <c:dLblPos val="bestFit"/>
              <c:showLegendKey val="0"/>
              <c:showVal val="1"/>
              <c:showCatName val="1"/>
              <c:showSerName val="0"/>
              <c:showPercent val="0"/>
              <c:showBubbleSize val="0"/>
            </c:dLbl>
            <c:dLbl>
              <c:idx val="1"/>
              <c:layout>
                <c:manualLayout>
                  <c:x val="2.8771490341661633E-2"/>
                  <c:y val="-6.4973939555632493E-2"/>
                </c:manualLayout>
              </c:layout>
              <c:dLblPos val="bestFit"/>
              <c:showLegendKey val="0"/>
              <c:showVal val="1"/>
              <c:showCatName val="1"/>
              <c:showSerName val="0"/>
              <c:showPercent val="0"/>
              <c:showBubbleSize val="0"/>
            </c:dLbl>
            <c:dLbl>
              <c:idx val="2"/>
              <c:layout>
                <c:manualLayout>
                  <c:x val="-6.2879309074655915E-2"/>
                  <c:y val="8.1978555872005365E-2"/>
                </c:manualLayout>
              </c:layout>
              <c:dLblPos val="bestFit"/>
              <c:showLegendKey val="0"/>
              <c:showVal val="1"/>
              <c:showCatName val="1"/>
              <c:showSerName val="0"/>
              <c:showPercent val="0"/>
              <c:showBubbleSize val="0"/>
            </c:dLbl>
            <c:numFmt formatCode="0%" sourceLinked="0"/>
            <c:spPr>
              <a:noFill/>
              <a:ln w="25389">
                <a:noFill/>
              </a:ln>
            </c:spPr>
            <c:showLegendKey val="0"/>
            <c:showVal val="1"/>
            <c:showCatName val="1"/>
            <c:showSerName val="0"/>
            <c:showPercent val="0"/>
            <c:showBubbleSize val="0"/>
            <c:showLeaderLines val="1"/>
          </c:dLbls>
          <c:cat>
            <c:strRef>
              <c:f>Sheet1!$A$2:$A$4</c:f>
              <c:strCache>
                <c:ptCount val="3"/>
                <c:pt idx="0">
                  <c:v>HERS</c:v>
                </c:pt>
                <c:pt idx="1">
                  <c:v>Other Residential</c:v>
                </c:pt>
                <c:pt idx="2">
                  <c:v>Non-Residential</c:v>
                </c:pt>
              </c:strCache>
            </c:strRef>
          </c:cat>
          <c:val>
            <c:numRef>
              <c:f>Sheet1!$B$2:$B$4</c:f>
              <c:numCache>
                <c:formatCode>0%</c:formatCode>
                <c:ptCount val="3"/>
                <c:pt idx="0">
                  <c:v>0.27</c:v>
                </c:pt>
                <c:pt idx="1">
                  <c:v>0.12</c:v>
                </c:pt>
                <c:pt idx="2">
                  <c:v>0.6</c:v>
                </c:pt>
              </c:numCache>
            </c:numRef>
          </c:val>
        </c:ser>
        <c:ser>
          <c:idx val="1"/>
          <c:order val="1"/>
          <c:tx>
            <c:strRef>
              <c:f>Sheet1!$C$1</c:f>
              <c:strCache>
                <c:ptCount val="1"/>
                <c:pt idx="0">
                  <c:v>$</c:v>
                </c:pt>
              </c:strCache>
            </c:strRef>
          </c:tx>
          <c:spPr>
            <a:solidFill>
              <a:srgbClr val="993366"/>
            </a:solidFill>
            <a:ln w="12695">
              <a:solidFill>
                <a:srgbClr val="000000"/>
              </a:solidFill>
              <a:prstDash val="solid"/>
            </a:ln>
          </c:spPr>
          <c:explosion val="11"/>
          <c:dPt>
            <c:idx val="0"/>
            <c:bubble3D val="0"/>
            <c:spPr>
              <a:solidFill>
                <a:srgbClr val="9999FF"/>
              </a:solidFill>
              <a:ln w="12695">
                <a:solidFill>
                  <a:srgbClr val="000000"/>
                </a:solidFill>
                <a:prstDash val="solid"/>
              </a:ln>
            </c:spPr>
          </c:dPt>
          <c:dPt>
            <c:idx val="1"/>
            <c:bubble3D val="0"/>
          </c:dPt>
          <c:dPt>
            <c:idx val="2"/>
            <c:bubble3D val="0"/>
            <c:spPr>
              <a:solidFill>
                <a:srgbClr val="FFFFCC"/>
              </a:solidFill>
              <a:ln w="12695">
                <a:solidFill>
                  <a:srgbClr val="000000"/>
                </a:solidFill>
                <a:prstDash val="solid"/>
              </a:ln>
            </c:spPr>
          </c:dPt>
          <c:dLbls>
            <c:spPr>
              <a:noFill/>
              <a:ln w="25389">
                <a:noFill/>
              </a:ln>
            </c:spPr>
            <c:showLegendKey val="0"/>
            <c:showVal val="1"/>
            <c:showCatName val="1"/>
            <c:showSerName val="0"/>
            <c:showPercent val="0"/>
            <c:showBubbleSize val="0"/>
            <c:showLeaderLines val="1"/>
          </c:dLbls>
          <c:cat>
            <c:strRef>
              <c:f>Sheet1!$A$2:$A$4</c:f>
              <c:strCache>
                <c:ptCount val="3"/>
                <c:pt idx="0">
                  <c:v>HERS</c:v>
                </c:pt>
                <c:pt idx="1">
                  <c:v>Other Residential</c:v>
                </c:pt>
                <c:pt idx="2">
                  <c:v>Non-Residential</c:v>
                </c:pt>
              </c:strCache>
            </c:strRef>
          </c:cat>
          <c:val>
            <c:numRef>
              <c:f>Sheet1!$C$2:$C$4</c:f>
              <c:numCache>
                <c:formatCode>General</c:formatCode>
                <c:ptCount val="3"/>
                <c:pt idx="0">
                  <c:v>309</c:v>
                </c:pt>
                <c:pt idx="1">
                  <c:v>961</c:v>
                </c:pt>
                <c:pt idx="2">
                  <c:v>2108</c:v>
                </c:pt>
              </c:numCache>
            </c:numRef>
          </c:val>
        </c:ser>
        <c:ser>
          <c:idx val="2"/>
          <c:order val="2"/>
          <c:tx>
            <c:strRef>
              <c:f>Sheet1!$D$1</c:f>
              <c:strCache>
                <c:ptCount val="1"/>
                <c:pt idx="0">
                  <c:v>MWh</c:v>
                </c:pt>
              </c:strCache>
            </c:strRef>
          </c:tx>
          <c:spPr>
            <a:solidFill>
              <a:srgbClr val="FFFFCC"/>
            </a:solidFill>
            <a:ln w="12695">
              <a:solidFill>
                <a:srgbClr val="000000"/>
              </a:solidFill>
              <a:prstDash val="solid"/>
            </a:ln>
          </c:spPr>
          <c:explosion val="11"/>
          <c:dPt>
            <c:idx val="0"/>
            <c:bubble3D val="0"/>
            <c:spPr>
              <a:solidFill>
                <a:srgbClr val="9999FF"/>
              </a:solidFill>
              <a:ln w="12695">
                <a:solidFill>
                  <a:srgbClr val="000000"/>
                </a:solidFill>
                <a:prstDash val="solid"/>
              </a:ln>
            </c:spPr>
          </c:dPt>
          <c:dPt>
            <c:idx val="1"/>
            <c:bubble3D val="0"/>
            <c:spPr>
              <a:solidFill>
                <a:srgbClr val="993366"/>
              </a:solidFill>
              <a:ln w="12695">
                <a:solidFill>
                  <a:srgbClr val="000000"/>
                </a:solidFill>
                <a:prstDash val="solid"/>
              </a:ln>
            </c:spPr>
          </c:dPt>
          <c:dPt>
            <c:idx val="2"/>
            <c:bubble3D val="0"/>
          </c:dPt>
          <c:dLbls>
            <c:spPr>
              <a:noFill/>
              <a:ln w="25389">
                <a:noFill/>
              </a:ln>
            </c:spPr>
            <c:showLegendKey val="0"/>
            <c:showVal val="1"/>
            <c:showCatName val="1"/>
            <c:showSerName val="0"/>
            <c:showPercent val="0"/>
            <c:showBubbleSize val="0"/>
            <c:showLeaderLines val="1"/>
          </c:dLbls>
          <c:cat>
            <c:strRef>
              <c:f>Sheet1!$A$2:$A$4</c:f>
              <c:strCache>
                <c:ptCount val="3"/>
                <c:pt idx="0">
                  <c:v>HERS</c:v>
                </c:pt>
                <c:pt idx="1">
                  <c:v>Other Residential</c:v>
                </c:pt>
                <c:pt idx="2">
                  <c:v>Non-Residential</c:v>
                </c:pt>
              </c:strCache>
            </c:strRef>
          </c:cat>
          <c:val>
            <c:numRef>
              <c:f>Sheet1!$D$2:$D$4</c:f>
              <c:numCache>
                <c:formatCode>_(* #,##0_);_(* \(#,##0\);_(* "-"??_);_(@_)</c:formatCode>
                <c:ptCount val="3"/>
                <c:pt idx="0">
                  <c:v>3496</c:v>
                </c:pt>
                <c:pt idx="1">
                  <c:v>1579</c:v>
                </c:pt>
                <c:pt idx="2">
                  <c:v>7674</c:v>
                </c:pt>
              </c:numCache>
            </c:numRef>
          </c:val>
        </c:ser>
        <c:dLbls>
          <c:showLegendKey val="0"/>
          <c:showVal val="1"/>
          <c:showCatName val="1"/>
          <c:showSerName val="0"/>
          <c:showPercent val="0"/>
          <c:showBubbleSize val="0"/>
          <c:showLeaderLines val="1"/>
        </c:dLbls>
        <c:firstSliceAng val="0"/>
      </c:pieChart>
      <c:spPr>
        <a:noFill/>
        <a:ln w="25389">
          <a:noFill/>
        </a:ln>
      </c:spPr>
    </c:plotArea>
    <c:plotVisOnly val="1"/>
    <c:dispBlanksAs val="zero"/>
    <c:showDLblsOverMax val="0"/>
  </c:chart>
  <c:spPr>
    <a:noFill/>
    <a:ln>
      <a:noFill/>
    </a:ln>
  </c:spPr>
  <c:txPr>
    <a:bodyPr/>
    <a:lstStyle/>
    <a:p>
      <a:pPr>
        <a:defRPr sz="12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0048457414645"/>
          <c:y val="6.0439492935723454E-2"/>
          <c:w val="0.62190177229204657"/>
          <c:h val="0.73777321717763999"/>
        </c:manualLayout>
      </c:layout>
      <c:pieChart>
        <c:varyColors val="1"/>
        <c:ser>
          <c:idx val="0"/>
          <c:order val="0"/>
          <c:tx>
            <c:strRef>
              <c:f>Sheet1!$B$1</c:f>
              <c:strCache>
                <c:ptCount val="1"/>
                <c:pt idx="0">
                  <c:v>MWh</c:v>
                </c:pt>
              </c:strCache>
            </c:strRef>
          </c:tx>
          <c:spPr>
            <a:solidFill>
              <a:srgbClr val="9999FF"/>
            </a:solidFill>
            <a:ln w="12695">
              <a:solidFill>
                <a:srgbClr val="000000"/>
              </a:solidFill>
              <a:prstDash val="solid"/>
            </a:ln>
          </c:spPr>
          <c:explosion val="11"/>
          <c:dPt>
            <c:idx val="0"/>
            <c:bubble3D val="0"/>
            <c:spPr>
              <a:solidFill>
                <a:srgbClr val="0000FF"/>
              </a:solidFill>
              <a:ln w="12695">
                <a:solidFill>
                  <a:srgbClr val="000000"/>
                </a:solidFill>
                <a:prstDash val="solid"/>
              </a:ln>
            </c:spPr>
          </c:dPt>
          <c:dPt>
            <c:idx val="1"/>
            <c:bubble3D val="0"/>
            <c:spPr>
              <a:solidFill>
                <a:srgbClr val="99CCFF"/>
              </a:solidFill>
              <a:ln w="12695">
                <a:solidFill>
                  <a:srgbClr val="000000"/>
                </a:solidFill>
                <a:prstDash val="solid"/>
              </a:ln>
            </c:spPr>
          </c:dPt>
          <c:dPt>
            <c:idx val="2"/>
            <c:bubble3D val="0"/>
            <c:spPr>
              <a:solidFill>
                <a:srgbClr val="FFFF00"/>
              </a:solidFill>
              <a:ln w="12695">
                <a:solidFill>
                  <a:srgbClr val="000000"/>
                </a:solidFill>
                <a:prstDash val="solid"/>
              </a:ln>
            </c:spPr>
          </c:dPt>
          <c:dLbls>
            <c:dLbl>
              <c:idx val="0"/>
              <c:layout>
                <c:manualLayout>
                  <c:x val="0.10698572426864915"/>
                  <c:y val="-1.6035907745574358E-2"/>
                </c:manualLayout>
              </c:layout>
              <c:dLblPos val="bestFit"/>
              <c:showLegendKey val="0"/>
              <c:showVal val="1"/>
              <c:showCatName val="1"/>
              <c:showSerName val="0"/>
              <c:showPercent val="0"/>
              <c:showBubbleSize val="0"/>
            </c:dLbl>
            <c:dLbl>
              <c:idx val="1"/>
              <c:layout>
                <c:manualLayout>
                  <c:x val="2.8771490341661633E-2"/>
                  <c:y val="-6.4973939555632493E-2"/>
                </c:manualLayout>
              </c:layout>
              <c:dLblPos val="bestFit"/>
              <c:showLegendKey val="0"/>
              <c:showVal val="1"/>
              <c:showCatName val="1"/>
              <c:showSerName val="0"/>
              <c:showPercent val="0"/>
              <c:showBubbleSize val="0"/>
            </c:dLbl>
            <c:dLbl>
              <c:idx val="2"/>
              <c:layout>
                <c:manualLayout>
                  <c:x val="-6.2879309074655915E-2"/>
                  <c:y val="8.1978555872005365E-2"/>
                </c:manualLayout>
              </c:layout>
              <c:dLblPos val="bestFit"/>
              <c:showLegendKey val="0"/>
              <c:showVal val="1"/>
              <c:showCatName val="1"/>
              <c:showSerName val="0"/>
              <c:showPercent val="0"/>
              <c:showBubbleSize val="0"/>
            </c:dLbl>
            <c:numFmt formatCode="#,##0" sourceLinked="0"/>
            <c:spPr>
              <a:noFill/>
              <a:ln w="25389">
                <a:noFill/>
              </a:ln>
            </c:spPr>
            <c:showLegendKey val="0"/>
            <c:showVal val="1"/>
            <c:showCatName val="1"/>
            <c:showSerName val="0"/>
            <c:showPercent val="0"/>
            <c:showBubbleSize val="0"/>
            <c:showLeaderLines val="1"/>
          </c:dLbls>
          <c:cat>
            <c:strRef>
              <c:f>Sheet1!$A$2:$A$4</c:f>
              <c:strCache>
                <c:ptCount val="3"/>
                <c:pt idx="0">
                  <c:v>HERS</c:v>
                </c:pt>
                <c:pt idx="1">
                  <c:v>Other Residential</c:v>
                </c:pt>
                <c:pt idx="2">
                  <c:v>Non-Residential</c:v>
                </c:pt>
              </c:strCache>
            </c:strRef>
          </c:cat>
          <c:val>
            <c:numRef>
              <c:f>Sheet1!$B$2:$B$4</c:f>
              <c:numCache>
                <c:formatCode>General</c:formatCode>
                <c:ptCount val="3"/>
                <c:pt idx="0">
                  <c:v>2292</c:v>
                </c:pt>
                <c:pt idx="1">
                  <c:v>1212</c:v>
                </c:pt>
                <c:pt idx="2">
                  <c:v>9789</c:v>
                </c:pt>
              </c:numCache>
            </c:numRef>
          </c:val>
        </c:ser>
        <c:ser>
          <c:idx val="1"/>
          <c:order val="1"/>
          <c:tx>
            <c:strRef>
              <c:f>Sheet1!$C$1</c:f>
              <c:strCache>
                <c:ptCount val="1"/>
                <c:pt idx="0">
                  <c:v>¢/kWh</c:v>
                </c:pt>
              </c:strCache>
            </c:strRef>
          </c:tx>
          <c:spPr>
            <a:solidFill>
              <a:srgbClr val="993366"/>
            </a:solidFill>
            <a:ln w="12695">
              <a:solidFill>
                <a:srgbClr val="000000"/>
              </a:solidFill>
              <a:prstDash val="solid"/>
            </a:ln>
          </c:spPr>
          <c:explosion val="11"/>
          <c:dPt>
            <c:idx val="0"/>
            <c:bubble3D val="0"/>
            <c:spPr>
              <a:solidFill>
                <a:srgbClr val="9999FF"/>
              </a:solidFill>
              <a:ln w="12695">
                <a:solidFill>
                  <a:srgbClr val="000000"/>
                </a:solidFill>
                <a:prstDash val="solid"/>
              </a:ln>
            </c:spPr>
          </c:dPt>
          <c:dPt>
            <c:idx val="1"/>
            <c:bubble3D val="0"/>
          </c:dPt>
          <c:dPt>
            <c:idx val="2"/>
            <c:bubble3D val="0"/>
            <c:spPr>
              <a:solidFill>
                <a:srgbClr val="FFFFCC"/>
              </a:solidFill>
              <a:ln w="12695">
                <a:solidFill>
                  <a:srgbClr val="000000"/>
                </a:solidFill>
                <a:prstDash val="solid"/>
              </a:ln>
            </c:spPr>
          </c:dPt>
          <c:dLbls>
            <c:spPr>
              <a:noFill/>
              <a:ln w="25389">
                <a:noFill/>
              </a:ln>
            </c:spPr>
            <c:showLegendKey val="0"/>
            <c:showVal val="1"/>
            <c:showCatName val="1"/>
            <c:showSerName val="0"/>
            <c:showPercent val="0"/>
            <c:showBubbleSize val="0"/>
            <c:showLeaderLines val="1"/>
          </c:dLbls>
          <c:cat>
            <c:strRef>
              <c:f>Sheet1!$A$2:$A$4</c:f>
              <c:strCache>
                <c:ptCount val="3"/>
                <c:pt idx="0">
                  <c:v>HERS</c:v>
                </c:pt>
                <c:pt idx="1">
                  <c:v>Other Residential</c:v>
                </c:pt>
                <c:pt idx="2">
                  <c:v>Non-Residential</c:v>
                </c:pt>
              </c:strCache>
            </c:strRef>
          </c:cat>
          <c:val>
            <c:numRef>
              <c:f>Sheet1!$C$2:$C$4</c:f>
              <c:numCache>
                <c:formatCode>General</c:formatCode>
                <c:ptCount val="3"/>
              </c:numCache>
            </c:numRef>
          </c:val>
        </c:ser>
        <c:ser>
          <c:idx val="2"/>
          <c:order val="2"/>
          <c:tx>
            <c:strRef>
              <c:f>Sheet1!$D$1</c:f>
              <c:strCache>
                <c:ptCount val="1"/>
              </c:strCache>
            </c:strRef>
          </c:tx>
          <c:spPr>
            <a:solidFill>
              <a:srgbClr val="FFFFCC"/>
            </a:solidFill>
            <a:ln w="12695">
              <a:solidFill>
                <a:srgbClr val="000000"/>
              </a:solidFill>
              <a:prstDash val="solid"/>
            </a:ln>
          </c:spPr>
          <c:explosion val="11"/>
          <c:dPt>
            <c:idx val="0"/>
            <c:bubble3D val="0"/>
            <c:spPr>
              <a:solidFill>
                <a:srgbClr val="9999FF"/>
              </a:solidFill>
              <a:ln w="12695">
                <a:solidFill>
                  <a:srgbClr val="000000"/>
                </a:solidFill>
                <a:prstDash val="solid"/>
              </a:ln>
            </c:spPr>
          </c:dPt>
          <c:dPt>
            <c:idx val="1"/>
            <c:bubble3D val="0"/>
            <c:spPr>
              <a:solidFill>
                <a:srgbClr val="993366"/>
              </a:solidFill>
              <a:ln w="12695">
                <a:solidFill>
                  <a:srgbClr val="000000"/>
                </a:solidFill>
                <a:prstDash val="solid"/>
              </a:ln>
            </c:spPr>
          </c:dPt>
          <c:dPt>
            <c:idx val="2"/>
            <c:bubble3D val="0"/>
          </c:dPt>
          <c:dLbls>
            <c:spPr>
              <a:noFill/>
              <a:ln w="25389">
                <a:noFill/>
              </a:ln>
            </c:spPr>
            <c:showLegendKey val="0"/>
            <c:showVal val="1"/>
            <c:showCatName val="1"/>
            <c:showSerName val="0"/>
            <c:showPercent val="0"/>
            <c:showBubbleSize val="0"/>
            <c:showLeaderLines val="1"/>
          </c:dLbls>
          <c:cat>
            <c:strRef>
              <c:f>Sheet1!$A$2:$A$4</c:f>
              <c:strCache>
                <c:ptCount val="3"/>
                <c:pt idx="0">
                  <c:v>HERS</c:v>
                </c:pt>
                <c:pt idx="1">
                  <c:v>Other Residential</c:v>
                </c:pt>
                <c:pt idx="2">
                  <c:v>Non-Residential</c:v>
                </c:pt>
              </c:strCache>
            </c:strRef>
          </c:cat>
          <c:val>
            <c:numRef>
              <c:f>Sheet1!$D$2:$D$4</c:f>
              <c:numCache>
                <c:formatCode>General</c:formatCode>
                <c:ptCount val="3"/>
              </c:numCache>
            </c:numRef>
          </c:val>
        </c:ser>
        <c:dLbls>
          <c:showLegendKey val="0"/>
          <c:showVal val="1"/>
          <c:showCatName val="1"/>
          <c:showSerName val="0"/>
          <c:showPercent val="0"/>
          <c:showBubbleSize val="0"/>
          <c:showLeaderLines val="1"/>
        </c:dLbls>
        <c:firstSliceAng val="0"/>
      </c:pieChart>
      <c:spPr>
        <a:noFill/>
        <a:ln w="25389">
          <a:noFill/>
        </a:ln>
      </c:spPr>
    </c:plotArea>
    <c:plotVisOnly val="1"/>
    <c:dispBlanksAs val="zero"/>
    <c:showDLblsOverMax val="0"/>
  </c:chart>
  <c:spPr>
    <a:noFill/>
    <a:ln>
      <a:noFill/>
    </a:ln>
  </c:spPr>
  <c:txPr>
    <a:bodyPr/>
    <a:lstStyle/>
    <a:p>
      <a:pPr>
        <a:defRPr sz="12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110701107011"/>
          <c:y val="8.2417582417582416E-2"/>
          <c:w val="0.89667896678966785"/>
          <c:h val="0.67032967032967028"/>
        </c:manualLayout>
      </c:layout>
      <c:barChart>
        <c:barDir val="col"/>
        <c:grouping val="clustered"/>
        <c:varyColors val="0"/>
        <c:ser>
          <c:idx val="0"/>
          <c:order val="0"/>
          <c:tx>
            <c:strRef>
              <c:f>Sheet1!$B$1</c:f>
              <c:strCache>
                <c:ptCount val="1"/>
                <c:pt idx="0">
                  <c:v>¢/kWh</c:v>
                </c:pt>
              </c:strCache>
            </c:strRef>
          </c:tx>
          <c:spPr>
            <a:solidFill>
              <a:srgbClr val="9999FF"/>
            </a:solidFill>
            <a:ln w="12699">
              <a:solidFill>
                <a:srgbClr val="000000"/>
              </a:solidFill>
              <a:prstDash val="solid"/>
            </a:ln>
          </c:spPr>
          <c:invertIfNegative val="0"/>
          <c:dPt>
            <c:idx val="0"/>
            <c:invertIfNegative val="0"/>
            <c:bubble3D val="0"/>
            <c:spPr>
              <a:solidFill>
                <a:srgbClr val="0000FF"/>
              </a:solidFill>
              <a:ln w="12699">
                <a:solidFill>
                  <a:srgbClr val="000000"/>
                </a:solidFill>
                <a:prstDash val="solid"/>
              </a:ln>
            </c:spPr>
          </c:dPt>
          <c:dPt>
            <c:idx val="1"/>
            <c:invertIfNegative val="0"/>
            <c:bubble3D val="0"/>
            <c:spPr>
              <a:solidFill>
                <a:srgbClr val="99CCFF"/>
              </a:solidFill>
              <a:ln w="12699">
                <a:solidFill>
                  <a:srgbClr val="000000"/>
                </a:solidFill>
                <a:prstDash val="solid"/>
              </a:ln>
            </c:spPr>
          </c:dPt>
          <c:dPt>
            <c:idx val="2"/>
            <c:invertIfNegative val="0"/>
            <c:bubble3D val="0"/>
            <c:spPr>
              <a:solidFill>
                <a:srgbClr val="FFFF00"/>
              </a:solidFill>
              <a:ln w="12699">
                <a:solidFill>
                  <a:srgbClr val="000000"/>
                </a:solidFill>
                <a:prstDash val="solid"/>
              </a:ln>
            </c:spPr>
          </c:dPt>
          <c:cat>
            <c:strRef>
              <c:f>Sheet1!$A$2:$A$4</c:f>
              <c:strCache>
                <c:ptCount val="3"/>
                <c:pt idx="0">
                  <c:v>HERS</c:v>
                </c:pt>
                <c:pt idx="1">
                  <c:v>Other Residential</c:v>
                </c:pt>
                <c:pt idx="2">
                  <c:v>Non-Residential</c:v>
                </c:pt>
              </c:strCache>
            </c:strRef>
          </c:cat>
          <c:val>
            <c:numRef>
              <c:f>Sheet1!$B$2:$B$4</c:f>
              <c:numCache>
                <c:formatCode>General</c:formatCode>
                <c:ptCount val="3"/>
                <c:pt idx="0">
                  <c:v>18.149999999999999</c:v>
                </c:pt>
                <c:pt idx="1">
                  <c:v>48.6</c:v>
                </c:pt>
                <c:pt idx="2">
                  <c:v>24.4</c:v>
                </c:pt>
              </c:numCache>
            </c:numRef>
          </c:val>
        </c:ser>
        <c:dLbls>
          <c:showLegendKey val="0"/>
          <c:showVal val="0"/>
          <c:showCatName val="0"/>
          <c:showSerName val="0"/>
          <c:showPercent val="0"/>
          <c:showBubbleSize val="0"/>
        </c:dLbls>
        <c:gapWidth val="100"/>
        <c:axId val="168452480"/>
        <c:axId val="168454016"/>
      </c:barChart>
      <c:catAx>
        <c:axId val="16845248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68454016"/>
        <c:crosses val="autoZero"/>
        <c:auto val="1"/>
        <c:lblAlgn val="ctr"/>
        <c:lblOffset val="100"/>
        <c:tickLblSkip val="1"/>
        <c:tickMarkSkip val="1"/>
        <c:noMultiLvlLbl val="0"/>
      </c:catAx>
      <c:valAx>
        <c:axId val="168454016"/>
        <c:scaling>
          <c:orientation val="minMax"/>
        </c:scaling>
        <c:delete val="0"/>
        <c:axPos val="l"/>
        <c:majorGridlines>
          <c:spPr>
            <a:ln w="12699">
              <a:solidFill>
                <a:srgbClr val="000000"/>
              </a:solidFill>
              <a:prstDash val="sysDash"/>
            </a:ln>
          </c:spPr>
        </c:majorGridlines>
        <c:numFmt formatCode="General" sourceLinked="1"/>
        <c:majorTickMark val="out"/>
        <c:minorTickMark val="none"/>
        <c:tickLblPos val="nextTo"/>
        <c:spPr>
          <a:ln w="3175">
            <a:solidFill>
              <a:srgbClr val="000000"/>
            </a:solidFill>
            <a:prstDash val="solid"/>
          </a:ln>
        </c:spPr>
        <c:txPr>
          <a:bodyPr rot="0" vert="horz"/>
          <a:lstStyle/>
          <a:p>
            <a:pPr>
              <a:defRPr/>
            </a:pPr>
            <a:endParaRPr lang="en-US"/>
          </a:p>
        </c:txPr>
        <c:crossAx val="168452480"/>
        <c:crosses val="autoZero"/>
        <c:crossBetween val="between"/>
      </c:valAx>
      <c:spPr>
        <a:noFill/>
        <a:ln w="12699">
          <a:solidFill>
            <a:srgbClr val="808080"/>
          </a:solidFill>
          <a:prstDash val="solid"/>
        </a:ln>
      </c:spPr>
    </c:plotArea>
    <c:plotVisOnly val="1"/>
    <c:dispBlanksAs val="gap"/>
    <c:showDLblsOverMax val="0"/>
  </c:chart>
  <c:spPr>
    <a:noFill/>
    <a:ln>
      <a:noFill/>
    </a:ln>
  </c:spPr>
  <c:txPr>
    <a:bodyPr/>
    <a:lstStyle/>
    <a:p>
      <a:pPr>
        <a:defRPr sz="18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5016479687826634"/>
          <c:y val="5.1125109361329836E-2"/>
          <c:w val="0.83361101433117313"/>
          <c:h val="0.71645559930008751"/>
        </c:manualLayout>
      </c:layout>
      <c:barChart>
        <c:barDir val="col"/>
        <c:grouping val="clustered"/>
        <c:varyColors val="0"/>
        <c:ser>
          <c:idx val="1"/>
          <c:order val="0"/>
          <c:tx>
            <c:strRef>
              <c:f>Sheet1!$B$1</c:f>
              <c:strCache>
                <c:ptCount val="1"/>
                <c:pt idx="0">
                  <c:v>Monthly Energy Savings</c:v>
                </c:pt>
              </c:strCache>
            </c:strRef>
          </c:tx>
          <c:spPr>
            <a:solidFill>
              <a:schemeClr val="accent3">
                <a:lumMod val="65000"/>
              </a:schemeClr>
            </a:solidFill>
          </c:spPr>
          <c:invertIfNegative val="0"/>
          <c:cat>
            <c:numRef>
              <c:f>Sheet1!$A$2:$A$23</c:f>
              <c:numCache>
                <c:formatCode>[$-409]mmm\-yy;@</c:formatCode>
                <c:ptCount val="22"/>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numCache>
            </c:numRef>
          </c:cat>
          <c:val>
            <c:numRef>
              <c:f>Sheet1!$B$2:$B$23</c:f>
              <c:numCache>
                <c:formatCode>0</c:formatCode>
                <c:ptCount val="22"/>
                <c:pt idx="0">
                  <c:v>23.569347012814976</c:v>
                </c:pt>
                <c:pt idx="1">
                  <c:v>52.726799194529463</c:v>
                </c:pt>
                <c:pt idx="2">
                  <c:v>161.07433071818539</c:v>
                </c:pt>
                <c:pt idx="3">
                  <c:v>191.83504266888616</c:v>
                </c:pt>
                <c:pt idx="4">
                  <c:v>153.23142434851667</c:v>
                </c:pt>
                <c:pt idx="5">
                  <c:v>289.32753112542952</c:v>
                </c:pt>
                <c:pt idx="6">
                  <c:v>233.13999224951615</c:v>
                </c:pt>
                <c:pt idx="7">
                  <c:v>247.85024078805401</c:v>
                </c:pt>
                <c:pt idx="8">
                  <c:v>179.54229636593908</c:v>
                </c:pt>
                <c:pt idx="9">
                  <c:v>267.5209783461857</c:v>
                </c:pt>
                <c:pt idx="10">
                  <c:v>206.31460186551777</c:v>
                </c:pt>
                <c:pt idx="11">
                  <c:v>246.39454149015145</c:v>
                </c:pt>
                <c:pt idx="12">
                  <c:v>304.77816120001955</c:v>
                </c:pt>
                <c:pt idx="13">
                  <c:v>280.23591166349712</c:v>
                </c:pt>
                <c:pt idx="14">
                  <c:v>503.22010677557142</c:v>
                </c:pt>
                <c:pt idx="15">
                  <c:v>381.98798321617517</c:v>
                </c:pt>
                <c:pt idx="16">
                  <c:v>214.64598513595661</c:v>
                </c:pt>
                <c:pt idx="17">
                  <c:v>343.43961903282394</c:v>
                </c:pt>
                <c:pt idx="18">
                  <c:v>362.34275657022403</c:v>
                </c:pt>
                <c:pt idx="19">
                  <c:v>399.05161780844031</c:v>
                </c:pt>
                <c:pt idx="20">
                  <c:v>295</c:v>
                </c:pt>
                <c:pt idx="21">
                  <c:v>238</c:v>
                </c:pt>
              </c:numCache>
            </c:numRef>
          </c:val>
        </c:ser>
        <c:dLbls>
          <c:showLegendKey val="0"/>
          <c:showVal val="0"/>
          <c:showCatName val="0"/>
          <c:showSerName val="0"/>
          <c:showPercent val="0"/>
          <c:showBubbleSize val="0"/>
        </c:dLbls>
        <c:gapWidth val="51"/>
        <c:axId val="168491648"/>
        <c:axId val="169152896"/>
      </c:barChart>
      <c:lineChart>
        <c:grouping val="standard"/>
        <c:varyColors val="0"/>
        <c:ser>
          <c:idx val="0"/>
          <c:order val="1"/>
          <c:tx>
            <c:strRef>
              <c:f>Sheet1!$C$1</c:f>
              <c:strCache>
                <c:ptCount val="1"/>
                <c:pt idx="0">
                  <c:v>12 Month Average</c:v>
                </c:pt>
              </c:strCache>
            </c:strRef>
          </c:tx>
          <c:cat>
            <c:numRef>
              <c:f>Sheet1!$A$2:$A$23</c:f>
              <c:numCache>
                <c:formatCode>[$-409]mmm\-yy;@</c:formatCode>
                <c:ptCount val="22"/>
                <c:pt idx="0">
                  <c:v>40725</c:v>
                </c:pt>
                <c:pt idx="1">
                  <c:v>40756</c:v>
                </c:pt>
                <c:pt idx="2">
                  <c:v>40787</c:v>
                </c:pt>
                <c:pt idx="3">
                  <c:v>40817</c:v>
                </c:pt>
                <c:pt idx="4">
                  <c:v>40848</c:v>
                </c:pt>
                <c:pt idx="5">
                  <c:v>40878</c:v>
                </c:pt>
                <c:pt idx="6">
                  <c:v>40909</c:v>
                </c:pt>
                <c:pt idx="7">
                  <c:v>40940</c:v>
                </c:pt>
                <c:pt idx="8">
                  <c:v>40969</c:v>
                </c:pt>
                <c:pt idx="9">
                  <c:v>41000</c:v>
                </c:pt>
                <c:pt idx="10">
                  <c:v>41030</c:v>
                </c:pt>
                <c:pt idx="11">
                  <c:v>41061</c:v>
                </c:pt>
                <c:pt idx="12">
                  <c:v>41091</c:v>
                </c:pt>
                <c:pt idx="13">
                  <c:v>41122</c:v>
                </c:pt>
                <c:pt idx="14">
                  <c:v>41153</c:v>
                </c:pt>
                <c:pt idx="15">
                  <c:v>41183</c:v>
                </c:pt>
                <c:pt idx="16">
                  <c:v>41214</c:v>
                </c:pt>
                <c:pt idx="17">
                  <c:v>41244</c:v>
                </c:pt>
                <c:pt idx="18">
                  <c:v>41275</c:v>
                </c:pt>
                <c:pt idx="19">
                  <c:v>41306</c:v>
                </c:pt>
                <c:pt idx="20">
                  <c:v>41334</c:v>
                </c:pt>
                <c:pt idx="21">
                  <c:v>41365</c:v>
                </c:pt>
              </c:numCache>
            </c:numRef>
          </c:cat>
          <c:val>
            <c:numRef>
              <c:f>Sheet1!$C$2:$C$23</c:f>
              <c:numCache>
                <c:formatCode>General</c:formatCode>
                <c:ptCount val="22"/>
                <c:pt idx="11" formatCode="0">
                  <c:v>187.71059384781051</c:v>
                </c:pt>
                <c:pt idx="12" formatCode="0">
                  <c:v>211.14466169674424</c:v>
                </c:pt>
                <c:pt idx="13" formatCode="0">
                  <c:v>230.10375440249155</c:v>
                </c:pt>
                <c:pt idx="14" formatCode="0">
                  <c:v>258.61590240727372</c:v>
                </c:pt>
                <c:pt idx="15" formatCode="0">
                  <c:v>274.46198078621444</c:v>
                </c:pt>
                <c:pt idx="16" formatCode="0">
                  <c:v>279.57986085183444</c:v>
                </c:pt>
                <c:pt idx="17" formatCode="0">
                  <c:v>284.08920151078394</c:v>
                </c:pt>
                <c:pt idx="18" formatCode="0">
                  <c:v>294.85609853750964</c:v>
                </c:pt>
                <c:pt idx="19" formatCode="0">
                  <c:v>307.45621328920851</c:v>
                </c:pt>
                <c:pt idx="20" formatCode="0">
                  <c:v>317.07768859204697</c:v>
                </c:pt>
                <c:pt idx="21" formatCode="0">
                  <c:v>314.61760706319814</c:v>
                </c:pt>
              </c:numCache>
            </c:numRef>
          </c:val>
          <c:smooth val="0"/>
        </c:ser>
        <c:dLbls>
          <c:showLegendKey val="0"/>
          <c:showVal val="0"/>
          <c:showCatName val="0"/>
          <c:showSerName val="0"/>
          <c:showPercent val="0"/>
          <c:showBubbleSize val="0"/>
        </c:dLbls>
        <c:marker val="1"/>
        <c:smooth val="0"/>
        <c:axId val="168491648"/>
        <c:axId val="169152896"/>
      </c:lineChart>
      <c:dateAx>
        <c:axId val="168491648"/>
        <c:scaling>
          <c:orientation val="minMax"/>
        </c:scaling>
        <c:delete val="0"/>
        <c:axPos val="b"/>
        <c:numFmt formatCode="[$-409]mmm\-yy;@" sourceLinked="1"/>
        <c:majorTickMark val="out"/>
        <c:minorTickMark val="none"/>
        <c:tickLblPos val="nextTo"/>
        <c:txPr>
          <a:bodyPr rot="-2700000" vert="horz"/>
          <a:lstStyle/>
          <a:p>
            <a:pPr>
              <a:defRPr/>
            </a:pPr>
            <a:endParaRPr lang="en-US"/>
          </a:p>
        </c:txPr>
        <c:crossAx val="169152896"/>
        <c:crosses val="autoZero"/>
        <c:auto val="1"/>
        <c:lblOffset val="100"/>
        <c:baseTimeUnit val="months"/>
      </c:dateAx>
      <c:valAx>
        <c:axId val="169152896"/>
        <c:scaling>
          <c:orientation val="minMax"/>
        </c:scaling>
        <c:delete val="0"/>
        <c:axPos val="l"/>
        <c:majorGridlines/>
        <c:title>
          <c:tx>
            <c:rich>
              <a:bodyPr rot="-5400000" vert="horz"/>
              <a:lstStyle/>
              <a:p>
                <a:pPr>
                  <a:defRPr/>
                </a:pPr>
                <a:r>
                  <a:rPr lang="en-US" dirty="0"/>
                  <a:t>MWh per </a:t>
                </a:r>
                <a:r>
                  <a:rPr lang="en-US" dirty="0" smtClean="0"/>
                  <a:t>month</a:t>
                </a:r>
                <a:endParaRPr lang="en-US" dirty="0"/>
              </a:p>
            </c:rich>
          </c:tx>
          <c:layout>
            <c:manualLayout>
              <c:xMode val="edge"/>
              <c:yMode val="edge"/>
              <c:x val="1.0510510510510511E-2"/>
              <c:y val="0.1671583552055993"/>
            </c:manualLayout>
          </c:layout>
          <c:overlay val="0"/>
        </c:title>
        <c:numFmt formatCode="#,##0" sourceLinked="0"/>
        <c:majorTickMark val="out"/>
        <c:minorTickMark val="none"/>
        <c:tickLblPos val="nextTo"/>
        <c:txPr>
          <a:bodyPr/>
          <a:lstStyle/>
          <a:p>
            <a:pPr>
              <a:defRPr sz="2400" b="1"/>
            </a:pPr>
            <a:endParaRPr lang="en-US"/>
          </a:p>
        </c:txPr>
        <c:crossAx val="168491648"/>
        <c:crosses val="autoZero"/>
        <c:crossBetween val="between"/>
      </c:valAx>
    </c:plotArea>
    <c:legend>
      <c:legendPos val="r"/>
      <c:layout>
        <c:manualLayout>
          <c:xMode val="edge"/>
          <c:yMode val="edge"/>
          <c:x val="0.19455728985204282"/>
          <c:y val="6.6919728783902011E-2"/>
          <c:w val="0.39836306413025802"/>
          <c:h val="0.19857217847769029"/>
        </c:manualLayout>
      </c:layout>
      <c:overlay val="1"/>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0844303721059"/>
          <c:y val="6.8934820647419071E-2"/>
          <c:w val="0.53040540540540537"/>
          <c:h val="0.86263736263736268"/>
        </c:manualLayout>
      </c:layout>
      <c:pieChart>
        <c:varyColors val="1"/>
        <c:ser>
          <c:idx val="0"/>
          <c:order val="0"/>
          <c:tx>
            <c:strRef>
              <c:f>Sheet1!$B$1</c:f>
              <c:strCache>
                <c:ptCount val="1"/>
                <c:pt idx="0">
                  <c:v>Count</c:v>
                </c:pt>
              </c:strCache>
            </c:strRef>
          </c:tx>
          <c:spPr>
            <a:solidFill>
              <a:srgbClr val="9999FF"/>
            </a:solidFill>
            <a:ln w="12695">
              <a:solidFill>
                <a:srgbClr val="000000"/>
              </a:solidFill>
              <a:prstDash val="solid"/>
            </a:ln>
          </c:spPr>
          <c:explosion val="10"/>
          <c:dPt>
            <c:idx val="0"/>
            <c:bubble3D val="0"/>
            <c:explosion val="0"/>
            <c:spPr>
              <a:solidFill>
                <a:srgbClr val="008000"/>
              </a:solidFill>
              <a:ln w="12695">
                <a:solidFill>
                  <a:srgbClr val="000000"/>
                </a:solidFill>
                <a:prstDash val="solid"/>
              </a:ln>
            </c:spPr>
          </c:dPt>
          <c:dPt>
            <c:idx val="1"/>
            <c:bubble3D val="0"/>
            <c:explosion val="0"/>
            <c:spPr>
              <a:solidFill>
                <a:srgbClr val="CCFFCC"/>
              </a:solidFill>
              <a:ln w="12695">
                <a:solidFill>
                  <a:srgbClr val="000000"/>
                </a:solidFill>
                <a:prstDash val="solid"/>
              </a:ln>
            </c:spPr>
          </c:dPt>
          <c:dPt>
            <c:idx val="2"/>
            <c:bubble3D val="0"/>
            <c:explosion val="0"/>
            <c:spPr>
              <a:solidFill>
                <a:srgbClr val="FFFF00"/>
              </a:solidFill>
              <a:ln w="12695">
                <a:solidFill>
                  <a:srgbClr val="000000"/>
                </a:solidFill>
                <a:prstDash val="solid"/>
              </a:ln>
            </c:spPr>
          </c:dPt>
          <c:dPt>
            <c:idx val="3"/>
            <c:bubble3D val="0"/>
            <c:explosion val="0"/>
            <c:spPr>
              <a:pattFill prst="divot">
                <a:fgClr>
                  <a:srgbClr xmlns:mc="http://schemas.openxmlformats.org/markup-compatibility/2006" xmlns:a14="http://schemas.microsoft.com/office/drawing/2010/main" val="FF0000" mc:Ignorable="a14" a14:legacySpreadsheetColorIndex="10"/>
                </a:fgClr>
                <a:bgClr>
                  <a:srgbClr xmlns:mc="http://schemas.openxmlformats.org/markup-compatibility/2006" xmlns:a14="http://schemas.microsoft.com/office/drawing/2010/main" val="FFFFFF" mc:Ignorable="a14" a14:legacySpreadsheetColorIndex="9"/>
                </a:bgClr>
              </a:pattFill>
              <a:ln w="12695">
                <a:solidFill>
                  <a:srgbClr val="000000"/>
                </a:solidFill>
                <a:prstDash val="solid"/>
              </a:ln>
            </c:spPr>
          </c:dPt>
          <c:dPt>
            <c:idx val="4"/>
            <c:bubble3D val="0"/>
            <c:explosion val="0"/>
            <c:spPr>
              <a:solidFill>
                <a:srgbClr val="FF0000"/>
              </a:solidFill>
              <a:ln w="12695">
                <a:solidFill>
                  <a:srgbClr val="000000"/>
                </a:solidFill>
                <a:prstDash val="solid"/>
              </a:ln>
            </c:spPr>
          </c:dPt>
          <c:dLbls>
            <c:dLbl>
              <c:idx val="0"/>
              <c:layout>
                <c:manualLayout>
                  <c:x val="4.5365720050759402E-2"/>
                  <c:y val="-0.27354942411044769"/>
                </c:manualLayout>
              </c:layout>
              <c:dLblPos val="bestFit"/>
              <c:showLegendKey val="0"/>
              <c:showVal val="0"/>
              <c:showCatName val="1"/>
              <c:showSerName val="0"/>
              <c:showPercent val="1"/>
              <c:showBubbleSize val="0"/>
            </c:dLbl>
            <c:dLbl>
              <c:idx val="1"/>
              <c:layout>
                <c:manualLayout>
                  <c:x val="-8.3797939999890256E-2"/>
                  <c:y val="-4.152121609798775E-2"/>
                </c:manualLayout>
              </c:layout>
              <c:dLblPos val="bestFit"/>
              <c:showLegendKey val="0"/>
              <c:showVal val="0"/>
              <c:showCatName val="1"/>
              <c:showSerName val="0"/>
              <c:showPercent val="1"/>
              <c:showBubbleSize val="0"/>
            </c:dLbl>
            <c:dLbl>
              <c:idx val="2"/>
              <c:layout>
                <c:manualLayout>
                  <c:x val="-3.6664469008146634E-2"/>
                  <c:y val="0.1328497339274898"/>
                </c:manualLayout>
              </c:layout>
              <c:dLblPos val="bestFit"/>
              <c:showLegendKey val="0"/>
              <c:showVal val="0"/>
              <c:showCatName val="1"/>
              <c:showSerName val="0"/>
              <c:showPercent val="1"/>
              <c:showBubbleSize val="0"/>
            </c:dLbl>
            <c:dLbl>
              <c:idx val="3"/>
              <c:layout>
                <c:manualLayout>
                  <c:x val="-0.1855889849807664"/>
                  <c:y val="0.14587379702537182"/>
                </c:manualLayout>
              </c:layout>
              <c:dLblPos val="bestFit"/>
              <c:showLegendKey val="0"/>
              <c:showVal val="0"/>
              <c:showCatName val="1"/>
              <c:showSerName val="0"/>
              <c:showPercent val="1"/>
              <c:showBubbleSize val="0"/>
            </c:dLbl>
            <c:dLbl>
              <c:idx val="4"/>
              <c:layout>
                <c:manualLayout>
                  <c:x val="-0.15459878287686643"/>
                  <c:y val="5.4943132108486439E-3"/>
                </c:manualLayout>
              </c:layout>
              <c:dLblPos val="bestFit"/>
              <c:showLegendKey val="0"/>
              <c:showVal val="0"/>
              <c:showCatName val="1"/>
              <c:showSerName val="0"/>
              <c:showPercent val="1"/>
              <c:showBubbleSize val="0"/>
            </c:dLbl>
            <c:numFmt formatCode="0%" sourceLinked="0"/>
            <c:spPr>
              <a:noFill/>
              <a:ln w="25389">
                <a:noFill/>
              </a:ln>
            </c:spPr>
            <c:showLegendKey val="0"/>
            <c:showVal val="0"/>
            <c:showCatName val="1"/>
            <c:showSerName val="0"/>
            <c:showPercent val="1"/>
            <c:showBubbleSize val="0"/>
            <c:showLeaderLines val="1"/>
          </c:dLbls>
          <c:cat>
            <c:strRef>
              <c:f>Sheet1!$A$2:$A$6</c:f>
              <c:strCache>
                <c:ptCount val="5"/>
                <c:pt idx="0">
                  <c:v>Very Useful</c:v>
                </c:pt>
                <c:pt idx="1">
                  <c:v>Somewhat Useful</c:v>
                </c:pt>
                <c:pt idx="2">
                  <c:v>Not Sure</c:v>
                </c:pt>
                <c:pt idx="3">
                  <c:v>Not Too Useful</c:v>
                </c:pt>
                <c:pt idx="4">
                  <c:v>Not At All Useful</c:v>
                </c:pt>
              </c:strCache>
            </c:strRef>
          </c:cat>
          <c:val>
            <c:numRef>
              <c:f>Sheet1!$B$2:$B$6</c:f>
              <c:numCache>
                <c:formatCode>General</c:formatCode>
                <c:ptCount val="5"/>
                <c:pt idx="0">
                  <c:v>47</c:v>
                </c:pt>
                <c:pt idx="1">
                  <c:v>30</c:v>
                </c:pt>
                <c:pt idx="2">
                  <c:v>3</c:v>
                </c:pt>
                <c:pt idx="3">
                  <c:v>10</c:v>
                </c:pt>
                <c:pt idx="4">
                  <c:v>10</c:v>
                </c:pt>
              </c:numCache>
            </c:numRef>
          </c:val>
        </c:ser>
        <c:ser>
          <c:idx val="3"/>
          <c:order val="1"/>
          <c:tx>
            <c:strRef>
              <c:f>Sheet1!$C$1</c:f>
              <c:strCache>
                <c:ptCount val="1"/>
              </c:strCache>
            </c:strRef>
          </c:tx>
          <c:spPr>
            <a:solidFill>
              <a:srgbClr val="CCFFFF"/>
            </a:solidFill>
            <a:ln w="12695">
              <a:solidFill>
                <a:srgbClr val="000000"/>
              </a:solidFill>
              <a:prstDash val="solid"/>
            </a:ln>
          </c:spPr>
          <c:explosion val="11"/>
          <c:dPt>
            <c:idx val="0"/>
            <c:bubble3D val="0"/>
            <c:spPr>
              <a:solidFill>
                <a:srgbClr val="9999FF"/>
              </a:solidFill>
              <a:ln w="12695">
                <a:solidFill>
                  <a:srgbClr val="000000"/>
                </a:solidFill>
                <a:prstDash val="solid"/>
              </a:ln>
            </c:spPr>
          </c:dPt>
          <c:dPt>
            <c:idx val="1"/>
            <c:bubble3D val="0"/>
            <c:spPr>
              <a:solidFill>
                <a:srgbClr val="993366"/>
              </a:solidFill>
              <a:ln w="12695">
                <a:solidFill>
                  <a:srgbClr val="000000"/>
                </a:solidFill>
                <a:prstDash val="solid"/>
              </a:ln>
            </c:spPr>
          </c:dPt>
          <c:dPt>
            <c:idx val="2"/>
            <c:bubble3D val="0"/>
            <c:spPr>
              <a:solidFill>
                <a:srgbClr val="FFFFCC"/>
              </a:solidFill>
              <a:ln w="12695">
                <a:solidFill>
                  <a:srgbClr val="000000"/>
                </a:solidFill>
                <a:prstDash val="solid"/>
              </a:ln>
            </c:spPr>
          </c:dPt>
          <c:dPt>
            <c:idx val="3"/>
            <c:bubble3D val="0"/>
          </c:dPt>
          <c:dPt>
            <c:idx val="4"/>
            <c:bubble3D val="0"/>
            <c:spPr>
              <a:solidFill>
                <a:srgbClr val="660066"/>
              </a:solidFill>
              <a:ln w="12695">
                <a:solidFill>
                  <a:srgbClr val="000000"/>
                </a:solidFill>
                <a:prstDash val="solid"/>
              </a:ln>
            </c:spPr>
          </c:dPt>
          <c:dLbls>
            <c:spPr>
              <a:noFill/>
              <a:ln w="25389">
                <a:noFill/>
              </a:ln>
            </c:spPr>
            <c:showLegendKey val="0"/>
            <c:showVal val="0"/>
            <c:showCatName val="1"/>
            <c:showSerName val="0"/>
            <c:showPercent val="0"/>
            <c:showBubbleSize val="0"/>
            <c:showLeaderLines val="1"/>
          </c:dLbls>
          <c:cat>
            <c:strRef>
              <c:f>Sheet1!$A$2:$A$6</c:f>
              <c:strCache>
                <c:ptCount val="5"/>
                <c:pt idx="0">
                  <c:v>Very Useful</c:v>
                </c:pt>
                <c:pt idx="1">
                  <c:v>Somewhat Useful</c:v>
                </c:pt>
                <c:pt idx="2">
                  <c:v>Not Sure</c:v>
                </c:pt>
                <c:pt idx="3">
                  <c:v>Not Too Useful</c:v>
                </c:pt>
                <c:pt idx="4">
                  <c:v>Not At All Useful</c:v>
                </c:pt>
              </c:strCache>
            </c:strRef>
          </c:cat>
          <c:val>
            <c:numRef>
              <c:f>Sheet1!$C$2:$C$6</c:f>
              <c:numCache>
                <c:formatCode>General</c:formatCode>
                <c:ptCount val="5"/>
              </c:numCache>
            </c:numRef>
          </c:val>
        </c:ser>
        <c:dLbls>
          <c:showLegendKey val="0"/>
          <c:showVal val="0"/>
          <c:showCatName val="1"/>
          <c:showSerName val="0"/>
          <c:showPercent val="0"/>
          <c:showBubbleSize val="0"/>
          <c:showLeaderLines val="1"/>
        </c:dLbls>
        <c:firstSliceAng val="0"/>
      </c:pieChart>
      <c:spPr>
        <a:noFill/>
        <a:ln w="25389">
          <a:noFill/>
        </a:ln>
      </c:spPr>
    </c:plotArea>
    <c:plotVisOnly val="1"/>
    <c:dispBlanksAs val="zero"/>
    <c:showDLblsOverMax val="0"/>
  </c:chart>
  <c:spPr>
    <a:noFill/>
    <a:ln>
      <a:noFill/>
    </a:ln>
  </c:spPr>
  <c:txPr>
    <a:bodyPr/>
    <a:lstStyle/>
    <a:p>
      <a:pPr>
        <a:defRPr sz="14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97297297297297"/>
          <c:y val="6.043956043956044E-2"/>
          <c:w val="0.53040540540540537"/>
          <c:h val="0.86263736263736268"/>
        </c:manualLayout>
      </c:layout>
      <c:pieChart>
        <c:varyColors val="1"/>
        <c:ser>
          <c:idx val="0"/>
          <c:order val="0"/>
          <c:tx>
            <c:strRef>
              <c:f>Sheet1!$B$1</c:f>
              <c:strCache>
                <c:ptCount val="1"/>
                <c:pt idx="0">
                  <c:v>Count</c:v>
                </c:pt>
              </c:strCache>
            </c:strRef>
          </c:tx>
          <c:spPr>
            <a:solidFill>
              <a:srgbClr val="9999FF"/>
            </a:solidFill>
            <a:ln w="12695">
              <a:solidFill>
                <a:srgbClr val="000000"/>
              </a:solidFill>
              <a:prstDash val="solid"/>
            </a:ln>
          </c:spPr>
          <c:explosion val="11"/>
          <c:dPt>
            <c:idx val="0"/>
            <c:bubble3D val="0"/>
            <c:explosion val="0"/>
            <c:spPr>
              <a:solidFill>
                <a:srgbClr val="008000"/>
              </a:solidFill>
              <a:ln w="12695">
                <a:solidFill>
                  <a:srgbClr val="000000"/>
                </a:solidFill>
                <a:prstDash val="solid"/>
              </a:ln>
            </c:spPr>
          </c:dPt>
          <c:dPt>
            <c:idx val="1"/>
            <c:bubble3D val="0"/>
            <c:explosion val="0"/>
            <c:spPr>
              <a:solidFill>
                <a:srgbClr val="FFFF00"/>
              </a:solidFill>
              <a:ln w="12695">
                <a:solidFill>
                  <a:srgbClr val="000000"/>
                </a:solidFill>
                <a:prstDash val="solid"/>
              </a:ln>
            </c:spPr>
          </c:dPt>
          <c:dPt>
            <c:idx val="2"/>
            <c:bubble3D val="0"/>
            <c:explosion val="0"/>
            <c:spPr>
              <a:solidFill>
                <a:srgbClr val="FF0000"/>
              </a:solidFill>
              <a:ln w="12695">
                <a:solidFill>
                  <a:srgbClr val="000000"/>
                </a:solidFill>
                <a:prstDash val="solid"/>
              </a:ln>
            </c:spPr>
          </c:dPt>
          <c:dLbls>
            <c:dLbl>
              <c:idx val="0"/>
              <c:layout>
                <c:manualLayout>
                  <c:x val="3.96413342476334E-2"/>
                  <c:y val="-0.35459469609568034"/>
                </c:manualLayout>
              </c:layout>
              <c:dLblPos val="bestFit"/>
              <c:showLegendKey val="0"/>
              <c:showVal val="0"/>
              <c:showCatName val="1"/>
              <c:showSerName val="0"/>
              <c:showPercent val="1"/>
              <c:showBubbleSize val="0"/>
            </c:dLbl>
            <c:dLbl>
              <c:idx val="1"/>
              <c:layout>
                <c:manualLayout>
                  <c:x val="-9.5156944809561744E-2"/>
                  <c:y val="-1.7990743945468377E-2"/>
                </c:manualLayout>
              </c:layout>
              <c:dLblPos val="bestFit"/>
              <c:showLegendKey val="0"/>
              <c:showVal val="0"/>
              <c:showCatName val="1"/>
              <c:showSerName val="0"/>
              <c:showPercent val="1"/>
              <c:showBubbleSize val="0"/>
            </c:dLbl>
            <c:dLbl>
              <c:idx val="2"/>
              <c:layout>
                <c:manualLayout>
                  <c:x val="-8.4239665788994167E-2"/>
                  <c:y val="2.7472527472527465E-2"/>
                </c:manualLayout>
              </c:layout>
              <c:dLblPos val="bestFit"/>
              <c:showLegendKey val="0"/>
              <c:showVal val="0"/>
              <c:showCatName val="1"/>
              <c:showSerName val="0"/>
              <c:showPercent val="1"/>
              <c:showBubbleSize val="0"/>
            </c:dLbl>
            <c:numFmt formatCode="0%" sourceLinked="0"/>
            <c:spPr>
              <a:noFill/>
              <a:ln w="25389">
                <a:noFill/>
              </a:ln>
            </c:spPr>
            <c:showLegendKey val="0"/>
            <c:showVal val="0"/>
            <c:showCatName val="1"/>
            <c:showSerName val="0"/>
            <c:showPercent val="1"/>
            <c:showBubbleSize val="0"/>
            <c:showLeaderLines val="1"/>
          </c:dLbls>
          <c:cat>
            <c:strRef>
              <c:f>Sheet1!$A$2:$A$4</c:f>
              <c:strCache>
                <c:ptCount val="3"/>
                <c:pt idx="0">
                  <c:v>Satisfied (7-10)</c:v>
                </c:pt>
                <c:pt idx="1">
                  <c:v>Neutral    (4-6)</c:v>
                </c:pt>
                <c:pt idx="2">
                  <c:v>Not Satisfied (0-3)</c:v>
                </c:pt>
              </c:strCache>
            </c:strRef>
          </c:cat>
          <c:val>
            <c:numRef>
              <c:f>Sheet1!$B$2:$B$4</c:f>
              <c:numCache>
                <c:formatCode>General</c:formatCode>
                <c:ptCount val="3"/>
                <c:pt idx="0">
                  <c:v>50</c:v>
                </c:pt>
                <c:pt idx="1">
                  <c:v>22</c:v>
                </c:pt>
                <c:pt idx="2">
                  <c:v>26</c:v>
                </c:pt>
              </c:numCache>
            </c:numRef>
          </c:val>
        </c:ser>
        <c:ser>
          <c:idx val="3"/>
          <c:order val="1"/>
          <c:tx>
            <c:strRef>
              <c:f>Sheet1!$C$1</c:f>
              <c:strCache>
                <c:ptCount val="1"/>
              </c:strCache>
            </c:strRef>
          </c:tx>
          <c:spPr>
            <a:solidFill>
              <a:srgbClr val="CCFFFF"/>
            </a:solidFill>
            <a:ln w="12695">
              <a:solidFill>
                <a:srgbClr val="000000"/>
              </a:solidFill>
              <a:prstDash val="solid"/>
            </a:ln>
          </c:spPr>
          <c:explosion val="11"/>
          <c:dPt>
            <c:idx val="0"/>
            <c:bubble3D val="0"/>
            <c:spPr>
              <a:solidFill>
                <a:srgbClr val="9999FF"/>
              </a:solidFill>
              <a:ln w="12695">
                <a:solidFill>
                  <a:srgbClr val="000000"/>
                </a:solidFill>
                <a:prstDash val="solid"/>
              </a:ln>
            </c:spPr>
          </c:dPt>
          <c:dPt>
            <c:idx val="1"/>
            <c:bubble3D val="0"/>
            <c:spPr>
              <a:solidFill>
                <a:srgbClr val="993366"/>
              </a:solidFill>
              <a:ln w="12695">
                <a:solidFill>
                  <a:srgbClr val="000000"/>
                </a:solidFill>
                <a:prstDash val="solid"/>
              </a:ln>
            </c:spPr>
          </c:dPt>
          <c:dPt>
            <c:idx val="2"/>
            <c:bubble3D val="0"/>
            <c:spPr>
              <a:solidFill>
                <a:srgbClr val="FFFFCC"/>
              </a:solidFill>
              <a:ln w="12695">
                <a:solidFill>
                  <a:srgbClr val="000000"/>
                </a:solidFill>
                <a:prstDash val="solid"/>
              </a:ln>
            </c:spPr>
          </c:dPt>
          <c:dLbls>
            <c:spPr>
              <a:noFill/>
              <a:ln w="25389">
                <a:noFill/>
              </a:ln>
            </c:spPr>
            <c:showLegendKey val="0"/>
            <c:showVal val="0"/>
            <c:showCatName val="1"/>
            <c:showSerName val="0"/>
            <c:showPercent val="0"/>
            <c:showBubbleSize val="0"/>
            <c:showLeaderLines val="1"/>
          </c:dLbls>
          <c:cat>
            <c:strRef>
              <c:f>Sheet1!$A$2:$A$4</c:f>
              <c:strCache>
                <c:ptCount val="3"/>
                <c:pt idx="0">
                  <c:v>Satisfied (7-10)</c:v>
                </c:pt>
                <c:pt idx="1">
                  <c:v>Neutral    (4-6)</c:v>
                </c:pt>
                <c:pt idx="2">
                  <c:v>Not Satisfied (0-3)</c:v>
                </c:pt>
              </c:strCache>
            </c:strRef>
          </c:cat>
          <c:val>
            <c:numRef>
              <c:f>Sheet1!$C$2:$C$4</c:f>
              <c:numCache>
                <c:formatCode>General</c:formatCode>
                <c:ptCount val="3"/>
              </c:numCache>
            </c:numRef>
          </c:val>
        </c:ser>
        <c:dLbls>
          <c:showLegendKey val="0"/>
          <c:showVal val="0"/>
          <c:showCatName val="1"/>
          <c:showSerName val="0"/>
          <c:showPercent val="0"/>
          <c:showBubbleSize val="0"/>
          <c:showLeaderLines val="1"/>
        </c:dLbls>
        <c:firstSliceAng val="0"/>
      </c:pieChart>
      <c:spPr>
        <a:noFill/>
        <a:ln w="25389">
          <a:noFill/>
        </a:ln>
      </c:spPr>
    </c:plotArea>
    <c:plotVisOnly val="1"/>
    <c:dispBlanksAs val="zero"/>
    <c:showDLblsOverMax val="0"/>
  </c:chart>
  <c:spPr>
    <a:noFill/>
    <a:ln>
      <a:noFill/>
    </a:ln>
  </c:spPr>
  <c:txPr>
    <a:bodyPr/>
    <a:lstStyle/>
    <a:p>
      <a:pPr>
        <a:defRPr sz="16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97297297297297"/>
          <c:y val="7.7612464139656959E-2"/>
          <c:w val="0.61468328882603707"/>
          <c:h val="0.81981596777147048"/>
        </c:manualLayout>
      </c:layout>
      <c:pieChart>
        <c:varyColors val="1"/>
        <c:ser>
          <c:idx val="0"/>
          <c:order val="0"/>
          <c:tx>
            <c:strRef>
              <c:f>Sheet1!$B$1</c:f>
              <c:strCache>
                <c:ptCount val="1"/>
                <c:pt idx="0">
                  <c:v>Count</c:v>
                </c:pt>
              </c:strCache>
            </c:strRef>
          </c:tx>
          <c:spPr>
            <a:solidFill>
              <a:srgbClr val="9999FF"/>
            </a:solidFill>
            <a:ln w="12695">
              <a:solidFill>
                <a:srgbClr val="000000"/>
              </a:solidFill>
              <a:prstDash val="solid"/>
            </a:ln>
          </c:spPr>
          <c:explosion val="11"/>
          <c:dPt>
            <c:idx val="0"/>
            <c:bubble3D val="0"/>
            <c:explosion val="0"/>
            <c:spPr>
              <a:solidFill>
                <a:srgbClr val="008000"/>
              </a:solidFill>
              <a:ln w="12695">
                <a:solidFill>
                  <a:srgbClr val="000000"/>
                </a:solidFill>
                <a:prstDash val="solid"/>
              </a:ln>
            </c:spPr>
          </c:dPt>
          <c:dPt>
            <c:idx val="1"/>
            <c:bubble3D val="0"/>
            <c:explosion val="0"/>
            <c:spPr>
              <a:solidFill>
                <a:srgbClr val="FFFF00"/>
              </a:solidFill>
              <a:ln w="12695">
                <a:solidFill>
                  <a:srgbClr val="000000"/>
                </a:solidFill>
                <a:prstDash val="solid"/>
              </a:ln>
            </c:spPr>
          </c:dPt>
          <c:dPt>
            <c:idx val="2"/>
            <c:bubble3D val="0"/>
            <c:explosion val="0"/>
            <c:spPr>
              <a:solidFill>
                <a:srgbClr val="FF0000"/>
              </a:solidFill>
              <a:ln w="12695">
                <a:solidFill>
                  <a:srgbClr val="000000"/>
                </a:solidFill>
                <a:prstDash val="solid"/>
              </a:ln>
            </c:spPr>
          </c:dPt>
          <c:dLbls>
            <c:dLbl>
              <c:idx val="0"/>
              <c:layout>
                <c:manualLayout>
                  <c:x val="2.9630417819394197E-2"/>
                  <c:y val="2.2764654418197725E-2"/>
                </c:manualLayout>
              </c:layout>
              <c:dLblPos val="bestFit"/>
              <c:showLegendKey val="0"/>
              <c:showVal val="0"/>
              <c:showCatName val="1"/>
              <c:showSerName val="0"/>
              <c:showPercent val="1"/>
              <c:showBubbleSize val="0"/>
            </c:dLbl>
            <c:dLbl>
              <c:idx val="1"/>
              <c:layout>
                <c:manualLayout>
                  <c:x val="-4.0313084229772055E-2"/>
                  <c:y val="-1.4756488772236804E-4"/>
                </c:manualLayout>
              </c:layout>
              <c:dLblPos val="bestFit"/>
              <c:showLegendKey val="0"/>
              <c:showVal val="0"/>
              <c:showCatName val="1"/>
              <c:showSerName val="0"/>
              <c:showPercent val="1"/>
              <c:showBubbleSize val="0"/>
            </c:dLbl>
            <c:dLbl>
              <c:idx val="2"/>
              <c:layout>
                <c:manualLayout>
                  <c:x val="-0.17067964586379622"/>
                  <c:y val="3.6914843977836106E-2"/>
                </c:manualLayout>
              </c:layout>
              <c:dLblPos val="bestFit"/>
              <c:showLegendKey val="0"/>
              <c:showVal val="0"/>
              <c:showCatName val="1"/>
              <c:showSerName val="0"/>
              <c:showPercent val="1"/>
              <c:showBubbleSize val="0"/>
            </c:dLbl>
            <c:numFmt formatCode="0%" sourceLinked="0"/>
            <c:spPr>
              <a:noFill/>
              <a:ln w="25389">
                <a:noFill/>
              </a:ln>
            </c:spPr>
            <c:showLegendKey val="0"/>
            <c:showVal val="0"/>
            <c:showCatName val="1"/>
            <c:showSerName val="0"/>
            <c:showPercent val="1"/>
            <c:showBubbleSize val="0"/>
            <c:showLeaderLines val="1"/>
          </c:dLbls>
          <c:cat>
            <c:strRef>
              <c:f>Sheet1!$A$2:$A$4</c:f>
              <c:strCache>
                <c:ptCount val="3"/>
                <c:pt idx="0">
                  <c:v>Continue</c:v>
                </c:pt>
                <c:pt idx="1">
                  <c:v>Not Sure</c:v>
                </c:pt>
                <c:pt idx="2">
                  <c:v>Terminate</c:v>
                </c:pt>
              </c:strCache>
            </c:strRef>
          </c:cat>
          <c:val>
            <c:numRef>
              <c:f>Sheet1!$B$2:$B$4</c:f>
              <c:numCache>
                <c:formatCode>General</c:formatCode>
                <c:ptCount val="3"/>
                <c:pt idx="0">
                  <c:v>72</c:v>
                </c:pt>
                <c:pt idx="1">
                  <c:v>17</c:v>
                </c:pt>
                <c:pt idx="2">
                  <c:v>11</c:v>
                </c:pt>
              </c:numCache>
            </c:numRef>
          </c:val>
        </c:ser>
        <c:ser>
          <c:idx val="3"/>
          <c:order val="1"/>
          <c:tx>
            <c:strRef>
              <c:f>Sheet1!$C$1</c:f>
              <c:strCache>
                <c:ptCount val="1"/>
              </c:strCache>
            </c:strRef>
          </c:tx>
          <c:spPr>
            <a:solidFill>
              <a:srgbClr val="CCFFFF"/>
            </a:solidFill>
            <a:ln w="12695">
              <a:solidFill>
                <a:srgbClr val="000000"/>
              </a:solidFill>
              <a:prstDash val="solid"/>
            </a:ln>
          </c:spPr>
          <c:explosion val="11"/>
          <c:dPt>
            <c:idx val="0"/>
            <c:bubble3D val="0"/>
            <c:spPr>
              <a:solidFill>
                <a:srgbClr val="9999FF"/>
              </a:solidFill>
              <a:ln w="12695">
                <a:solidFill>
                  <a:srgbClr val="000000"/>
                </a:solidFill>
                <a:prstDash val="solid"/>
              </a:ln>
            </c:spPr>
          </c:dPt>
          <c:dPt>
            <c:idx val="1"/>
            <c:bubble3D val="0"/>
            <c:spPr>
              <a:solidFill>
                <a:srgbClr val="993366"/>
              </a:solidFill>
              <a:ln w="12695">
                <a:solidFill>
                  <a:srgbClr val="000000"/>
                </a:solidFill>
                <a:prstDash val="solid"/>
              </a:ln>
            </c:spPr>
          </c:dPt>
          <c:dPt>
            <c:idx val="2"/>
            <c:bubble3D val="0"/>
            <c:spPr>
              <a:solidFill>
                <a:srgbClr val="FFFFCC"/>
              </a:solidFill>
              <a:ln w="12695">
                <a:solidFill>
                  <a:srgbClr val="000000"/>
                </a:solidFill>
                <a:prstDash val="solid"/>
              </a:ln>
            </c:spPr>
          </c:dPt>
          <c:dLbls>
            <c:spPr>
              <a:noFill/>
              <a:ln w="25389">
                <a:noFill/>
              </a:ln>
            </c:spPr>
            <c:showLegendKey val="0"/>
            <c:showVal val="0"/>
            <c:showCatName val="1"/>
            <c:showSerName val="0"/>
            <c:showPercent val="0"/>
            <c:showBubbleSize val="0"/>
            <c:showLeaderLines val="1"/>
          </c:dLbls>
          <c:cat>
            <c:strRef>
              <c:f>Sheet1!$A$2:$A$4</c:f>
              <c:strCache>
                <c:ptCount val="3"/>
                <c:pt idx="0">
                  <c:v>Continue</c:v>
                </c:pt>
                <c:pt idx="1">
                  <c:v>Not Sure</c:v>
                </c:pt>
                <c:pt idx="2">
                  <c:v>Terminate</c:v>
                </c:pt>
              </c:strCache>
            </c:strRef>
          </c:cat>
          <c:val>
            <c:numRef>
              <c:f>Sheet1!$C$2:$C$4</c:f>
              <c:numCache>
                <c:formatCode>General</c:formatCode>
                <c:ptCount val="3"/>
              </c:numCache>
            </c:numRef>
          </c:val>
        </c:ser>
        <c:dLbls>
          <c:showLegendKey val="0"/>
          <c:showVal val="0"/>
          <c:showCatName val="1"/>
          <c:showSerName val="0"/>
          <c:showPercent val="0"/>
          <c:showBubbleSize val="0"/>
          <c:showLeaderLines val="1"/>
        </c:dLbls>
        <c:firstSliceAng val="0"/>
      </c:pieChart>
      <c:spPr>
        <a:noFill/>
        <a:ln w="25389">
          <a:noFill/>
        </a:ln>
      </c:spPr>
    </c:plotArea>
    <c:plotVisOnly val="1"/>
    <c:dispBlanksAs val="zero"/>
    <c:showDLblsOverMax val="0"/>
  </c:chart>
  <c:spPr>
    <a:noFill/>
    <a:ln>
      <a:noFill/>
    </a:ln>
  </c:spPr>
  <c:txPr>
    <a:bodyPr/>
    <a:lstStyle/>
    <a:p>
      <a:pPr>
        <a:defRPr sz="15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97297297297297"/>
          <c:y val="6.7787340535921378E-2"/>
          <c:w val="0.66047439797428942"/>
          <c:h val="0.90535768784715864"/>
        </c:manualLayout>
      </c:layout>
      <c:pieChart>
        <c:varyColors val="1"/>
        <c:ser>
          <c:idx val="0"/>
          <c:order val="0"/>
          <c:tx>
            <c:strRef>
              <c:f>Sheet1!$B$1</c:f>
              <c:strCache>
                <c:ptCount val="1"/>
                <c:pt idx="0">
                  <c:v>Count</c:v>
                </c:pt>
              </c:strCache>
            </c:strRef>
          </c:tx>
          <c:spPr>
            <a:solidFill>
              <a:srgbClr val="9999FF"/>
            </a:solidFill>
            <a:ln w="12695">
              <a:solidFill>
                <a:srgbClr val="000000"/>
              </a:solidFill>
              <a:prstDash val="solid"/>
            </a:ln>
          </c:spPr>
          <c:explosion val="11"/>
          <c:dPt>
            <c:idx val="0"/>
            <c:bubble3D val="0"/>
            <c:explosion val="0"/>
            <c:spPr>
              <a:solidFill>
                <a:srgbClr val="008000"/>
              </a:solidFill>
              <a:ln w="12695">
                <a:solidFill>
                  <a:srgbClr val="000000"/>
                </a:solidFill>
                <a:prstDash val="solid"/>
              </a:ln>
            </c:spPr>
          </c:dPt>
          <c:dPt>
            <c:idx val="1"/>
            <c:bubble3D val="0"/>
            <c:explosion val="0"/>
            <c:spPr>
              <a:solidFill>
                <a:srgbClr val="FFFF00"/>
              </a:solidFill>
              <a:ln w="12695">
                <a:solidFill>
                  <a:srgbClr val="000000"/>
                </a:solidFill>
                <a:prstDash val="solid"/>
              </a:ln>
            </c:spPr>
          </c:dPt>
          <c:dPt>
            <c:idx val="2"/>
            <c:bubble3D val="0"/>
            <c:explosion val="0"/>
            <c:spPr>
              <a:solidFill>
                <a:srgbClr val="FF0000"/>
              </a:solidFill>
              <a:ln w="12695">
                <a:solidFill>
                  <a:srgbClr val="000000"/>
                </a:solidFill>
                <a:prstDash val="solid"/>
              </a:ln>
            </c:spPr>
          </c:dPt>
          <c:dLbls>
            <c:dLbl>
              <c:idx val="0"/>
              <c:layout>
                <c:manualLayout>
                  <c:x val="1.4073816960672707E-2"/>
                  <c:y val="8.0285356772263936E-2"/>
                </c:manualLayout>
              </c:layout>
              <c:dLblPos val="bestFit"/>
              <c:showLegendKey val="0"/>
              <c:showVal val="0"/>
              <c:showCatName val="1"/>
              <c:showSerName val="0"/>
              <c:showPercent val="1"/>
              <c:showBubbleSize val="0"/>
            </c:dLbl>
            <c:dLbl>
              <c:idx val="1"/>
              <c:layout>
                <c:manualLayout>
                  <c:x val="-3.0482954210222471E-2"/>
                  <c:y val="-0.13905755966550692"/>
                </c:manualLayout>
              </c:layout>
              <c:dLblPos val="bestFit"/>
              <c:showLegendKey val="0"/>
              <c:showVal val="0"/>
              <c:showCatName val="1"/>
              <c:showSerName val="0"/>
              <c:showPercent val="1"/>
              <c:showBubbleSize val="0"/>
            </c:dLbl>
            <c:dLbl>
              <c:idx val="2"/>
              <c:layout>
                <c:manualLayout>
                  <c:x val="-9.2318958129659817E-2"/>
                  <c:y val="2.332204114020631E-2"/>
                </c:manualLayout>
              </c:layout>
              <c:dLblPos val="bestFit"/>
              <c:showLegendKey val="0"/>
              <c:showVal val="0"/>
              <c:showCatName val="1"/>
              <c:showSerName val="0"/>
              <c:showPercent val="1"/>
              <c:showBubbleSize val="0"/>
            </c:dLbl>
            <c:numFmt formatCode="0%" sourceLinked="0"/>
            <c:spPr>
              <a:noFill/>
              <a:ln w="25389">
                <a:noFill/>
              </a:ln>
            </c:spPr>
            <c:showLegendKey val="0"/>
            <c:showVal val="0"/>
            <c:showCatName val="1"/>
            <c:showSerName val="0"/>
            <c:showPercent val="1"/>
            <c:showBubbleSize val="0"/>
            <c:showLeaderLines val="1"/>
          </c:dLbls>
          <c:cat>
            <c:strRef>
              <c:f>Sheet1!$A$2:$A$4</c:f>
              <c:strCache>
                <c:ptCount val="3"/>
                <c:pt idx="0">
                  <c:v>Agree</c:v>
                </c:pt>
                <c:pt idx="1">
                  <c:v>Neutral </c:v>
                </c:pt>
                <c:pt idx="2">
                  <c:v>Disagree</c:v>
                </c:pt>
              </c:strCache>
            </c:strRef>
          </c:cat>
          <c:val>
            <c:numRef>
              <c:f>Sheet1!$B$2:$B$4</c:f>
              <c:numCache>
                <c:formatCode>General</c:formatCode>
                <c:ptCount val="3"/>
                <c:pt idx="0">
                  <c:v>97</c:v>
                </c:pt>
                <c:pt idx="1">
                  <c:v>32</c:v>
                </c:pt>
                <c:pt idx="2">
                  <c:v>22</c:v>
                </c:pt>
              </c:numCache>
            </c:numRef>
          </c:val>
        </c:ser>
        <c:ser>
          <c:idx val="3"/>
          <c:order val="1"/>
          <c:tx>
            <c:strRef>
              <c:f>Sheet1!$C$1</c:f>
              <c:strCache>
                <c:ptCount val="1"/>
              </c:strCache>
            </c:strRef>
          </c:tx>
          <c:spPr>
            <a:solidFill>
              <a:srgbClr val="CCFFFF"/>
            </a:solidFill>
            <a:ln w="12695">
              <a:solidFill>
                <a:srgbClr val="000000"/>
              </a:solidFill>
              <a:prstDash val="solid"/>
            </a:ln>
          </c:spPr>
          <c:explosion val="11"/>
          <c:dPt>
            <c:idx val="0"/>
            <c:bubble3D val="0"/>
            <c:spPr>
              <a:solidFill>
                <a:srgbClr val="9999FF"/>
              </a:solidFill>
              <a:ln w="12695">
                <a:solidFill>
                  <a:srgbClr val="000000"/>
                </a:solidFill>
                <a:prstDash val="solid"/>
              </a:ln>
            </c:spPr>
          </c:dPt>
          <c:dPt>
            <c:idx val="1"/>
            <c:bubble3D val="0"/>
            <c:spPr>
              <a:solidFill>
                <a:srgbClr val="993366"/>
              </a:solidFill>
              <a:ln w="12695">
                <a:solidFill>
                  <a:srgbClr val="000000"/>
                </a:solidFill>
                <a:prstDash val="solid"/>
              </a:ln>
            </c:spPr>
          </c:dPt>
          <c:dPt>
            <c:idx val="2"/>
            <c:bubble3D val="0"/>
            <c:spPr>
              <a:solidFill>
                <a:srgbClr val="FFFFCC"/>
              </a:solidFill>
              <a:ln w="12695">
                <a:solidFill>
                  <a:srgbClr val="000000"/>
                </a:solidFill>
                <a:prstDash val="solid"/>
              </a:ln>
            </c:spPr>
          </c:dPt>
          <c:dLbls>
            <c:spPr>
              <a:noFill/>
              <a:ln w="25389">
                <a:noFill/>
              </a:ln>
            </c:spPr>
            <c:showLegendKey val="0"/>
            <c:showVal val="0"/>
            <c:showCatName val="1"/>
            <c:showSerName val="0"/>
            <c:showPercent val="0"/>
            <c:showBubbleSize val="0"/>
            <c:showLeaderLines val="1"/>
          </c:dLbls>
          <c:cat>
            <c:strRef>
              <c:f>Sheet1!$A$2:$A$4</c:f>
              <c:strCache>
                <c:ptCount val="3"/>
                <c:pt idx="0">
                  <c:v>Agree</c:v>
                </c:pt>
                <c:pt idx="1">
                  <c:v>Neutral </c:v>
                </c:pt>
                <c:pt idx="2">
                  <c:v>Disagree</c:v>
                </c:pt>
              </c:strCache>
            </c:strRef>
          </c:cat>
          <c:val>
            <c:numRef>
              <c:f>Sheet1!$C$2:$C$4</c:f>
              <c:numCache>
                <c:formatCode>General</c:formatCode>
                <c:ptCount val="3"/>
              </c:numCache>
            </c:numRef>
          </c:val>
        </c:ser>
        <c:dLbls>
          <c:showLegendKey val="0"/>
          <c:showVal val="0"/>
          <c:showCatName val="1"/>
          <c:showSerName val="0"/>
          <c:showPercent val="0"/>
          <c:showBubbleSize val="0"/>
          <c:showLeaderLines val="1"/>
        </c:dLbls>
        <c:firstSliceAng val="0"/>
      </c:pieChart>
      <c:spPr>
        <a:noFill/>
        <a:ln w="25389">
          <a:noFill/>
        </a:ln>
      </c:spPr>
    </c:plotArea>
    <c:plotVisOnly val="1"/>
    <c:dispBlanksAs val="zero"/>
    <c:showDLblsOverMax val="0"/>
  </c:chart>
  <c:spPr>
    <a:noFill/>
    <a:ln>
      <a:noFill/>
    </a:ln>
  </c:spPr>
  <c:txPr>
    <a:bodyPr/>
    <a:lstStyle/>
    <a:p>
      <a:pPr>
        <a:defRPr sz="16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326214201100967"/>
          <c:y val="6.7791776027996506E-2"/>
          <c:w val="0.78051366919842968"/>
          <c:h val="0.73246741032370954"/>
        </c:manualLayout>
      </c:layout>
      <c:barChart>
        <c:barDir val="col"/>
        <c:grouping val="stacked"/>
        <c:varyColors val="0"/>
        <c:ser>
          <c:idx val="1"/>
          <c:order val="0"/>
          <c:tx>
            <c:strRef>
              <c:f>Sheet1!$B$1</c:f>
              <c:strCache>
                <c:ptCount val="1"/>
                <c:pt idx="0">
                  <c:v>Contract</c:v>
                </c:pt>
              </c:strCache>
            </c:strRef>
          </c:tx>
          <c:spPr>
            <a:solidFill>
              <a:srgbClr val="002060"/>
            </a:solidFill>
            <a:ln>
              <a:solidFill>
                <a:srgbClr val="192433"/>
              </a:solidFill>
            </a:ln>
          </c:spPr>
          <c:invertIfNegative val="0"/>
          <c:cat>
            <c:strRef>
              <c:f>Sheet1!$A$2:$A$6</c:f>
              <c:strCache>
                <c:ptCount val="5"/>
                <c:pt idx="0">
                  <c:v>FY2012</c:v>
                </c:pt>
                <c:pt idx="1">
                  <c:v>FY2013</c:v>
                </c:pt>
                <c:pt idx="2">
                  <c:v>FY2014</c:v>
                </c:pt>
                <c:pt idx="3">
                  <c:v>FY2015</c:v>
                </c:pt>
                <c:pt idx="4">
                  <c:v>FY2016</c:v>
                </c:pt>
              </c:strCache>
            </c:strRef>
          </c:cat>
          <c:val>
            <c:numRef>
              <c:f>Sheet1!$B$2:$B$6</c:f>
              <c:numCache>
                <c:formatCode>0</c:formatCode>
                <c:ptCount val="5"/>
                <c:pt idx="0">
                  <c:v>305</c:v>
                </c:pt>
                <c:pt idx="1">
                  <c:v>314</c:v>
                </c:pt>
                <c:pt idx="2">
                  <c:v>309</c:v>
                </c:pt>
                <c:pt idx="3">
                  <c:v>219</c:v>
                </c:pt>
                <c:pt idx="4">
                  <c:v>219</c:v>
                </c:pt>
              </c:numCache>
            </c:numRef>
          </c:val>
        </c:ser>
        <c:ser>
          <c:idx val="0"/>
          <c:order val="1"/>
          <c:tx>
            <c:strRef>
              <c:f>Sheet1!$C$1</c:f>
              <c:strCache>
                <c:ptCount val="1"/>
                <c:pt idx="0">
                  <c:v>Admin</c:v>
                </c:pt>
              </c:strCache>
            </c:strRef>
          </c:tx>
          <c:spPr>
            <a:solidFill>
              <a:srgbClr val="F89827"/>
            </a:solidFill>
            <a:ln>
              <a:solidFill>
                <a:srgbClr val="192433"/>
              </a:solidFill>
            </a:ln>
          </c:spPr>
          <c:invertIfNegative val="0"/>
          <c:cat>
            <c:strRef>
              <c:f>Sheet1!$A$2:$A$6</c:f>
              <c:strCache>
                <c:ptCount val="5"/>
                <c:pt idx="0">
                  <c:v>FY2012</c:v>
                </c:pt>
                <c:pt idx="1">
                  <c:v>FY2013</c:v>
                </c:pt>
                <c:pt idx="2">
                  <c:v>FY2014</c:v>
                </c:pt>
                <c:pt idx="3">
                  <c:v>FY2015</c:v>
                </c:pt>
                <c:pt idx="4">
                  <c:v>FY2016</c:v>
                </c:pt>
              </c:strCache>
            </c:strRef>
          </c:cat>
          <c:val>
            <c:numRef>
              <c:f>Sheet1!$C$2:$C$6</c:f>
              <c:numCache>
                <c:formatCode>0</c:formatCode>
                <c:ptCount val="5"/>
                <c:pt idx="0">
                  <c:v>80</c:v>
                </c:pt>
                <c:pt idx="1">
                  <c:v>80</c:v>
                </c:pt>
                <c:pt idx="2">
                  <c:v>80</c:v>
                </c:pt>
                <c:pt idx="3">
                  <c:v>80</c:v>
                </c:pt>
                <c:pt idx="4">
                  <c:v>80</c:v>
                </c:pt>
              </c:numCache>
            </c:numRef>
          </c:val>
        </c:ser>
        <c:ser>
          <c:idx val="2"/>
          <c:order val="2"/>
          <c:tx>
            <c:strRef>
              <c:f>Sheet1!$D$1</c:f>
              <c:strCache>
                <c:ptCount val="1"/>
                <c:pt idx="0">
                  <c:v>Option &amp; Contingency</c:v>
                </c:pt>
              </c:strCache>
            </c:strRef>
          </c:tx>
          <c:spPr>
            <a:solidFill>
              <a:srgbClr val="4D6E99"/>
            </a:solidFill>
            <a:ln>
              <a:solidFill>
                <a:srgbClr val="192433"/>
              </a:solidFill>
            </a:ln>
          </c:spPr>
          <c:invertIfNegative val="0"/>
          <c:cat>
            <c:strRef>
              <c:f>Sheet1!$A$2:$A$6</c:f>
              <c:strCache>
                <c:ptCount val="5"/>
                <c:pt idx="0">
                  <c:v>FY2012</c:v>
                </c:pt>
                <c:pt idx="1">
                  <c:v>FY2013</c:v>
                </c:pt>
                <c:pt idx="2">
                  <c:v>FY2014</c:v>
                </c:pt>
                <c:pt idx="3">
                  <c:v>FY2015</c:v>
                </c:pt>
                <c:pt idx="4">
                  <c:v>FY2016</c:v>
                </c:pt>
              </c:strCache>
            </c:strRef>
          </c:cat>
          <c:val>
            <c:numRef>
              <c:f>Sheet1!$D$2:$D$6</c:f>
              <c:numCache>
                <c:formatCode>General</c:formatCode>
                <c:ptCount val="5"/>
                <c:pt idx="3" formatCode="0">
                  <c:v>35</c:v>
                </c:pt>
                <c:pt idx="4" formatCode="0">
                  <c:v>40</c:v>
                </c:pt>
              </c:numCache>
            </c:numRef>
          </c:val>
        </c:ser>
        <c:dLbls>
          <c:showLegendKey val="0"/>
          <c:showVal val="0"/>
          <c:showCatName val="0"/>
          <c:showSerName val="0"/>
          <c:showPercent val="0"/>
          <c:showBubbleSize val="0"/>
        </c:dLbls>
        <c:gapWidth val="51"/>
        <c:overlap val="100"/>
        <c:axId val="169751680"/>
        <c:axId val="169753216"/>
      </c:barChart>
      <c:catAx>
        <c:axId val="169751680"/>
        <c:scaling>
          <c:orientation val="minMax"/>
        </c:scaling>
        <c:delete val="0"/>
        <c:axPos val="b"/>
        <c:numFmt formatCode="[$-409]mmm\-yy;@" sourceLinked="1"/>
        <c:majorTickMark val="out"/>
        <c:minorTickMark val="none"/>
        <c:tickLblPos val="nextTo"/>
        <c:txPr>
          <a:bodyPr rot="-2700000" vert="horz"/>
          <a:lstStyle/>
          <a:p>
            <a:pPr>
              <a:defRPr sz="1800"/>
            </a:pPr>
            <a:endParaRPr lang="en-US"/>
          </a:p>
        </c:txPr>
        <c:crossAx val="169753216"/>
        <c:crosses val="autoZero"/>
        <c:auto val="1"/>
        <c:lblAlgn val="ctr"/>
        <c:lblOffset val="100"/>
        <c:noMultiLvlLbl val="0"/>
      </c:catAx>
      <c:valAx>
        <c:axId val="169753216"/>
        <c:scaling>
          <c:orientation val="minMax"/>
          <c:max val="500"/>
        </c:scaling>
        <c:delete val="0"/>
        <c:axPos val="l"/>
        <c:majorGridlines/>
        <c:title>
          <c:tx>
            <c:rich>
              <a:bodyPr rot="-5400000" vert="horz"/>
              <a:lstStyle/>
              <a:p>
                <a:pPr>
                  <a:defRPr/>
                </a:pPr>
                <a:r>
                  <a:rPr lang="en-US" dirty="0" smtClean="0"/>
                  <a:t>$000 per year</a:t>
                </a:r>
                <a:endParaRPr lang="en-US" dirty="0"/>
              </a:p>
            </c:rich>
          </c:tx>
          <c:layout>
            <c:manualLayout>
              <c:xMode val="edge"/>
              <c:yMode val="edge"/>
              <c:x val="1.0510510510510511E-2"/>
              <c:y val="0.1671583552055993"/>
            </c:manualLayout>
          </c:layout>
          <c:overlay val="0"/>
        </c:title>
        <c:numFmt formatCode="#,##0" sourceLinked="0"/>
        <c:majorTickMark val="out"/>
        <c:minorTickMark val="none"/>
        <c:tickLblPos val="nextTo"/>
        <c:txPr>
          <a:bodyPr/>
          <a:lstStyle/>
          <a:p>
            <a:pPr>
              <a:defRPr b="1"/>
            </a:pPr>
            <a:endParaRPr lang="en-US"/>
          </a:p>
        </c:txPr>
        <c:crossAx val="169751680"/>
        <c:crosses val="autoZero"/>
        <c:crossBetween val="between"/>
      </c:valAx>
    </c:plotArea>
    <c:legend>
      <c:legendPos val="r"/>
      <c:layout>
        <c:manualLayout>
          <c:xMode val="edge"/>
          <c:yMode val="edge"/>
          <c:x val="0.55669755882284622"/>
          <c:y val="1.0398075240594922E-3"/>
          <c:w val="0.43445288365502982"/>
          <c:h val="0.21458705161854769"/>
        </c:manualLayout>
      </c:layout>
      <c:overlay val="1"/>
      <c:spPr>
        <a:solidFill>
          <a:schemeClr val="bg1"/>
        </a:solidFill>
        <a:ln>
          <a:solidFill>
            <a:srgbClr val="002060"/>
          </a:solidFill>
        </a:ln>
      </c:spPr>
    </c:legend>
    <c:plotVisOnly val="1"/>
    <c:dispBlanksAs val="gap"/>
    <c:showDLblsOverMax val="0"/>
  </c:chart>
  <c:txPr>
    <a:bodyPr/>
    <a:lstStyle/>
    <a:p>
      <a:pPr>
        <a:defRPr sz="24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6786391192251413"/>
          <c:y val="6.7791776027996506E-2"/>
          <c:w val="0.81591189928692531"/>
          <c:h val="0.73246741032370954"/>
        </c:manualLayout>
      </c:layout>
      <c:barChart>
        <c:barDir val="col"/>
        <c:grouping val="stacked"/>
        <c:varyColors val="0"/>
        <c:ser>
          <c:idx val="1"/>
          <c:order val="0"/>
          <c:tx>
            <c:strRef>
              <c:f>Sheet1!$B$1</c:f>
              <c:strCache>
                <c:ptCount val="1"/>
                <c:pt idx="0">
                  <c:v>Contract</c:v>
                </c:pt>
              </c:strCache>
            </c:strRef>
          </c:tx>
          <c:spPr>
            <a:solidFill>
              <a:srgbClr val="002060"/>
            </a:solidFill>
            <a:ln>
              <a:solidFill>
                <a:srgbClr val="192433"/>
              </a:solidFill>
            </a:ln>
          </c:spPr>
          <c:invertIfNegative val="0"/>
          <c:cat>
            <c:strRef>
              <c:f>Sheet1!$A$2:$A$6</c:f>
              <c:strCache>
                <c:ptCount val="5"/>
                <c:pt idx="0">
                  <c:v>FY2012</c:v>
                </c:pt>
                <c:pt idx="1">
                  <c:v>FY2013</c:v>
                </c:pt>
                <c:pt idx="2">
                  <c:v>FY2014</c:v>
                </c:pt>
                <c:pt idx="3">
                  <c:v>FY2015</c:v>
                </c:pt>
                <c:pt idx="4">
                  <c:v>FY2016</c:v>
                </c:pt>
              </c:strCache>
            </c:strRef>
          </c:cat>
          <c:val>
            <c:numRef>
              <c:f>Sheet1!$B$2:$B$6</c:f>
              <c:numCache>
                <c:formatCode>0.00</c:formatCode>
                <c:ptCount val="5"/>
                <c:pt idx="0">
                  <c:v>13.056659013050073</c:v>
                </c:pt>
                <c:pt idx="1">
                  <c:v>8.486486486486486</c:v>
                </c:pt>
                <c:pt idx="2">
                  <c:v>8.8386727688787197</c:v>
                </c:pt>
                <c:pt idx="3">
                  <c:v>6.6043425814234018</c:v>
                </c:pt>
                <c:pt idx="4">
                  <c:v>6.983418367346939</c:v>
                </c:pt>
              </c:numCache>
            </c:numRef>
          </c:val>
        </c:ser>
        <c:ser>
          <c:idx val="0"/>
          <c:order val="1"/>
          <c:tx>
            <c:strRef>
              <c:f>Sheet1!$C$1</c:f>
              <c:strCache>
                <c:ptCount val="1"/>
                <c:pt idx="0">
                  <c:v>Admin</c:v>
                </c:pt>
              </c:strCache>
            </c:strRef>
          </c:tx>
          <c:spPr>
            <a:solidFill>
              <a:srgbClr val="F89827"/>
            </a:solidFill>
            <a:ln>
              <a:solidFill>
                <a:srgbClr val="192433"/>
              </a:solidFill>
            </a:ln>
          </c:spPr>
          <c:invertIfNegative val="0"/>
          <c:cat>
            <c:strRef>
              <c:f>Sheet1!$A$2:$A$6</c:f>
              <c:strCache>
                <c:ptCount val="5"/>
                <c:pt idx="0">
                  <c:v>FY2012</c:v>
                </c:pt>
                <c:pt idx="1">
                  <c:v>FY2013</c:v>
                </c:pt>
                <c:pt idx="2">
                  <c:v>FY2014</c:v>
                </c:pt>
                <c:pt idx="3">
                  <c:v>FY2015</c:v>
                </c:pt>
                <c:pt idx="4">
                  <c:v>FY2016</c:v>
                </c:pt>
              </c:strCache>
            </c:strRef>
          </c:cat>
          <c:val>
            <c:numRef>
              <c:f>Sheet1!$C$2:$C$6</c:f>
              <c:numCache>
                <c:formatCode>0.00</c:formatCode>
                <c:ptCount val="5"/>
                <c:pt idx="0">
                  <c:v>3.4246974460459203</c:v>
                </c:pt>
                <c:pt idx="1">
                  <c:v>2.1621621621621623</c:v>
                </c:pt>
                <c:pt idx="2">
                  <c:v>2.2883295194508007</c:v>
                </c:pt>
                <c:pt idx="3">
                  <c:v>2.4125452352231602</c:v>
                </c:pt>
                <c:pt idx="4">
                  <c:v>2.5510204081632653</c:v>
                </c:pt>
              </c:numCache>
            </c:numRef>
          </c:val>
        </c:ser>
        <c:ser>
          <c:idx val="2"/>
          <c:order val="2"/>
          <c:tx>
            <c:strRef>
              <c:f>Sheet1!$D$1</c:f>
              <c:strCache>
                <c:ptCount val="1"/>
                <c:pt idx="0">
                  <c:v>Option &amp; Contingency</c:v>
                </c:pt>
              </c:strCache>
            </c:strRef>
          </c:tx>
          <c:spPr>
            <a:solidFill>
              <a:srgbClr val="4D6E99"/>
            </a:solidFill>
            <a:ln>
              <a:solidFill>
                <a:srgbClr val="192433"/>
              </a:solidFill>
            </a:ln>
          </c:spPr>
          <c:invertIfNegative val="0"/>
          <c:cat>
            <c:strRef>
              <c:f>Sheet1!$A$2:$A$6</c:f>
              <c:strCache>
                <c:ptCount val="5"/>
                <c:pt idx="0">
                  <c:v>FY2012</c:v>
                </c:pt>
                <c:pt idx="1">
                  <c:v>FY2013</c:v>
                </c:pt>
                <c:pt idx="2">
                  <c:v>FY2014</c:v>
                </c:pt>
                <c:pt idx="3">
                  <c:v>FY2015</c:v>
                </c:pt>
                <c:pt idx="4">
                  <c:v>FY2016</c:v>
                </c:pt>
              </c:strCache>
            </c:strRef>
          </c:cat>
          <c:val>
            <c:numRef>
              <c:f>Sheet1!$D$2:$D$6</c:f>
              <c:numCache>
                <c:formatCode>0.00</c:formatCode>
                <c:ptCount val="5"/>
                <c:pt idx="0">
                  <c:v>0</c:v>
                </c:pt>
                <c:pt idx="1">
                  <c:v>0</c:v>
                </c:pt>
                <c:pt idx="2">
                  <c:v>0</c:v>
                </c:pt>
                <c:pt idx="3">
                  <c:v>1.0554885404101326</c:v>
                </c:pt>
                <c:pt idx="4">
                  <c:v>1.2755102040816326</c:v>
                </c:pt>
              </c:numCache>
            </c:numRef>
          </c:val>
        </c:ser>
        <c:dLbls>
          <c:showLegendKey val="0"/>
          <c:showVal val="0"/>
          <c:showCatName val="0"/>
          <c:showSerName val="0"/>
          <c:showPercent val="0"/>
          <c:showBubbleSize val="0"/>
        </c:dLbls>
        <c:gapWidth val="51"/>
        <c:overlap val="100"/>
        <c:axId val="170175104"/>
        <c:axId val="170176896"/>
      </c:barChart>
      <c:catAx>
        <c:axId val="170175104"/>
        <c:scaling>
          <c:orientation val="minMax"/>
        </c:scaling>
        <c:delete val="0"/>
        <c:axPos val="b"/>
        <c:numFmt formatCode="[$-409]mmm\-yy;@" sourceLinked="1"/>
        <c:majorTickMark val="out"/>
        <c:minorTickMark val="none"/>
        <c:tickLblPos val="nextTo"/>
        <c:txPr>
          <a:bodyPr rot="-2700000" vert="horz"/>
          <a:lstStyle/>
          <a:p>
            <a:pPr>
              <a:defRPr sz="1800"/>
            </a:pPr>
            <a:endParaRPr lang="en-US"/>
          </a:p>
        </c:txPr>
        <c:crossAx val="170176896"/>
        <c:crosses val="autoZero"/>
        <c:auto val="1"/>
        <c:lblAlgn val="ctr"/>
        <c:lblOffset val="100"/>
        <c:noMultiLvlLbl val="0"/>
      </c:catAx>
      <c:valAx>
        <c:axId val="170176896"/>
        <c:scaling>
          <c:orientation val="minMax"/>
          <c:max val="18"/>
        </c:scaling>
        <c:delete val="0"/>
        <c:axPos val="l"/>
        <c:majorGridlines/>
        <c:title>
          <c:tx>
            <c:rich>
              <a:bodyPr rot="-5400000" vert="horz"/>
              <a:lstStyle/>
              <a:p>
                <a:pPr>
                  <a:defRPr/>
                </a:pPr>
                <a:r>
                  <a:rPr lang="en-US" dirty="0" smtClean="0"/>
                  <a:t>¢ per kWh</a:t>
                </a:r>
                <a:endParaRPr lang="en-US" dirty="0"/>
              </a:p>
            </c:rich>
          </c:tx>
          <c:layout>
            <c:manualLayout>
              <c:xMode val="edge"/>
              <c:yMode val="edge"/>
              <c:x val="1.1985459782129004E-2"/>
              <c:y val="0.23938057742782151"/>
            </c:manualLayout>
          </c:layout>
          <c:overlay val="0"/>
        </c:title>
        <c:numFmt formatCode="#,##0" sourceLinked="0"/>
        <c:majorTickMark val="out"/>
        <c:minorTickMark val="none"/>
        <c:tickLblPos val="nextTo"/>
        <c:txPr>
          <a:bodyPr/>
          <a:lstStyle/>
          <a:p>
            <a:pPr>
              <a:defRPr b="1"/>
            </a:pPr>
            <a:endParaRPr lang="en-US"/>
          </a:p>
        </c:txPr>
        <c:crossAx val="170175104"/>
        <c:crosses val="autoZero"/>
        <c:crossBetween val="between"/>
      </c:valAx>
    </c:plotArea>
    <c:legend>
      <c:legendPos val="r"/>
      <c:layout>
        <c:manualLayout>
          <c:xMode val="edge"/>
          <c:yMode val="edge"/>
          <c:x val="0.55669755882284622"/>
          <c:y val="1.0398075240594922E-3"/>
          <c:w val="0.43445288365502982"/>
          <c:h val="0.21458705161854769"/>
        </c:manualLayout>
      </c:layout>
      <c:overlay val="1"/>
      <c:spPr>
        <a:solidFill>
          <a:schemeClr val="bg1"/>
        </a:solidFill>
        <a:ln>
          <a:solidFill>
            <a:srgbClr val="002060"/>
          </a:solidFill>
        </a:ln>
      </c:spPr>
    </c:legend>
    <c:plotVisOnly val="1"/>
    <c:dispBlanksAs val="gap"/>
    <c:showDLblsOverMax val="0"/>
  </c:chart>
  <c:txPr>
    <a:bodyPr/>
    <a:lstStyle/>
    <a:p>
      <a:pPr>
        <a:defRPr sz="2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5466259041929"/>
          <c:y val="8.1716088680404309E-2"/>
          <c:w val="0.65777174505299174"/>
          <c:h val="0.78032640866700176"/>
        </c:manualLayout>
      </c:layout>
      <c:pieChart>
        <c:varyColors val="1"/>
        <c:ser>
          <c:idx val="0"/>
          <c:order val="0"/>
          <c:tx>
            <c:strRef>
              <c:f>Sheet1!$B$1</c:f>
              <c:strCache>
                <c:ptCount val="1"/>
                <c:pt idx="0">
                  <c:v>$</c:v>
                </c:pt>
              </c:strCache>
            </c:strRef>
          </c:tx>
          <c:spPr>
            <a:solidFill>
              <a:srgbClr val="9999FF"/>
            </a:solidFill>
            <a:ln w="12695">
              <a:solidFill>
                <a:srgbClr val="000000"/>
              </a:solidFill>
              <a:prstDash val="solid"/>
            </a:ln>
          </c:spPr>
          <c:explosion val="11"/>
          <c:dPt>
            <c:idx val="0"/>
            <c:bubble3D val="0"/>
            <c:explosion val="22"/>
            <c:spPr>
              <a:solidFill>
                <a:srgbClr val="002060"/>
              </a:solidFill>
              <a:ln w="12695">
                <a:solidFill>
                  <a:srgbClr val="000000"/>
                </a:solidFill>
                <a:prstDash val="solid"/>
              </a:ln>
            </c:spPr>
          </c:dPt>
          <c:dPt>
            <c:idx val="1"/>
            <c:bubble3D val="0"/>
            <c:explosion val="0"/>
            <c:spPr>
              <a:solidFill>
                <a:srgbClr val="0070C0"/>
              </a:solidFill>
              <a:ln w="12695">
                <a:solidFill>
                  <a:srgbClr val="000000"/>
                </a:solidFill>
                <a:prstDash val="solid"/>
              </a:ln>
            </c:spPr>
          </c:dPt>
          <c:dPt>
            <c:idx val="2"/>
            <c:bubble3D val="0"/>
            <c:explosion val="0"/>
            <c:spPr>
              <a:solidFill>
                <a:srgbClr val="FFC000"/>
              </a:solidFill>
              <a:ln w="12695">
                <a:solidFill>
                  <a:srgbClr val="000000"/>
                </a:solidFill>
                <a:prstDash val="solid"/>
              </a:ln>
            </c:spPr>
          </c:dPt>
          <c:dLbls>
            <c:dLbl>
              <c:idx val="0"/>
              <c:layout>
                <c:manualLayout>
                  <c:x val="0.21160647815473951"/>
                  <c:y val="0"/>
                </c:manualLayout>
              </c:layout>
              <c:numFmt formatCode="0%" sourceLinked="0"/>
              <c:spPr>
                <a:noFill/>
                <a:ln w="25389">
                  <a:noFill/>
                </a:ln>
              </c:spPr>
              <c:txPr>
                <a:bodyPr/>
                <a:lstStyle/>
                <a:p>
                  <a:pPr>
                    <a:defRPr sz="2000"/>
                  </a:pPr>
                  <a:endParaRPr lang="en-US"/>
                </a:p>
              </c:txPr>
              <c:dLblPos val="bestFit"/>
              <c:showLegendKey val="0"/>
              <c:showVal val="0"/>
              <c:showCatName val="1"/>
              <c:showSerName val="0"/>
              <c:showPercent val="1"/>
              <c:showBubbleSize val="0"/>
            </c:dLbl>
            <c:dLbl>
              <c:idx val="1"/>
              <c:layout>
                <c:manualLayout>
                  <c:x val="2.8771490341661633E-2"/>
                  <c:y val="-6.4973939555632493E-2"/>
                </c:manualLayout>
              </c:layout>
              <c:dLblPos val="bestFit"/>
              <c:showLegendKey val="0"/>
              <c:showVal val="0"/>
              <c:showCatName val="1"/>
              <c:showSerName val="0"/>
              <c:showPercent val="1"/>
              <c:showBubbleSize val="0"/>
            </c:dLbl>
            <c:dLbl>
              <c:idx val="2"/>
              <c:layout>
                <c:manualLayout>
                  <c:x val="-6.2879309074655915E-2"/>
                  <c:y val="8.1978555872005365E-2"/>
                </c:manualLayout>
              </c:layout>
              <c:dLblPos val="bestFit"/>
              <c:showLegendKey val="0"/>
              <c:showVal val="0"/>
              <c:showCatName val="1"/>
              <c:showSerName val="0"/>
              <c:showPercent val="1"/>
              <c:showBubbleSize val="0"/>
            </c:dLbl>
            <c:numFmt formatCode="0%" sourceLinked="0"/>
            <c:spPr>
              <a:noFill/>
              <a:ln w="25389">
                <a:noFill/>
              </a:ln>
            </c:spPr>
            <c:showLegendKey val="0"/>
            <c:showVal val="0"/>
            <c:showCatName val="1"/>
            <c:showSerName val="0"/>
            <c:showPercent val="1"/>
            <c:showBubbleSize val="0"/>
            <c:showLeaderLines val="1"/>
          </c:dLbls>
          <c:cat>
            <c:strRef>
              <c:f>Sheet1!$A$2:$A$4</c:f>
              <c:strCache>
                <c:ptCount val="3"/>
                <c:pt idx="0">
                  <c:v>HERS</c:v>
                </c:pt>
                <c:pt idx="1">
                  <c:v>Other Residential</c:v>
                </c:pt>
                <c:pt idx="2">
                  <c:v>Non-Residential</c:v>
                </c:pt>
              </c:strCache>
            </c:strRef>
          </c:cat>
          <c:val>
            <c:numRef>
              <c:f>Sheet1!$B$2:$B$4</c:f>
              <c:numCache>
                <c:formatCode>General</c:formatCode>
                <c:ptCount val="3"/>
                <c:pt idx="0">
                  <c:v>309</c:v>
                </c:pt>
                <c:pt idx="1">
                  <c:v>961</c:v>
                </c:pt>
                <c:pt idx="2">
                  <c:v>2108</c:v>
                </c:pt>
              </c:numCache>
            </c:numRef>
          </c:val>
        </c:ser>
        <c:ser>
          <c:idx val="1"/>
          <c:order val="1"/>
          <c:tx>
            <c:strRef>
              <c:f>Sheet1!$C$1</c:f>
              <c:strCache>
                <c:ptCount val="1"/>
              </c:strCache>
            </c:strRef>
          </c:tx>
          <c:spPr>
            <a:solidFill>
              <a:srgbClr val="993366"/>
            </a:solidFill>
            <a:ln w="12695">
              <a:solidFill>
                <a:srgbClr val="000000"/>
              </a:solidFill>
              <a:prstDash val="solid"/>
            </a:ln>
          </c:spPr>
          <c:explosion val="11"/>
          <c:dPt>
            <c:idx val="0"/>
            <c:bubble3D val="0"/>
            <c:spPr>
              <a:solidFill>
                <a:srgbClr val="9999FF"/>
              </a:solidFill>
              <a:ln w="12695">
                <a:solidFill>
                  <a:srgbClr val="000000"/>
                </a:solidFill>
                <a:prstDash val="solid"/>
              </a:ln>
            </c:spPr>
          </c:dPt>
          <c:dPt>
            <c:idx val="1"/>
            <c:bubble3D val="0"/>
          </c:dPt>
          <c:dPt>
            <c:idx val="2"/>
            <c:bubble3D val="0"/>
            <c:spPr>
              <a:solidFill>
                <a:srgbClr val="FFFFCC"/>
              </a:solidFill>
              <a:ln w="12695">
                <a:solidFill>
                  <a:srgbClr val="000000"/>
                </a:solidFill>
                <a:prstDash val="solid"/>
              </a:ln>
            </c:spPr>
          </c:dPt>
          <c:dLbls>
            <c:spPr>
              <a:noFill/>
              <a:ln w="25389">
                <a:noFill/>
              </a:ln>
            </c:spPr>
            <c:showLegendKey val="0"/>
            <c:showVal val="1"/>
            <c:showCatName val="1"/>
            <c:showSerName val="0"/>
            <c:showPercent val="0"/>
            <c:showBubbleSize val="0"/>
            <c:showLeaderLines val="1"/>
          </c:dLbls>
          <c:cat>
            <c:strRef>
              <c:f>Sheet1!$A$2:$A$4</c:f>
              <c:strCache>
                <c:ptCount val="3"/>
                <c:pt idx="0">
                  <c:v>HERS</c:v>
                </c:pt>
                <c:pt idx="1">
                  <c:v>Other Residential</c:v>
                </c:pt>
                <c:pt idx="2">
                  <c:v>Non-Residential</c:v>
                </c:pt>
              </c:strCache>
            </c:strRef>
          </c:cat>
          <c:val>
            <c:numRef>
              <c:f>Sheet1!$C$2:$C$4</c:f>
              <c:numCache>
                <c:formatCode>General</c:formatCode>
                <c:ptCount val="3"/>
              </c:numCache>
            </c:numRef>
          </c:val>
        </c:ser>
        <c:ser>
          <c:idx val="2"/>
          <c:order val="2"/>
          <c:tx>
            <c:strRef>
              <c:f>Sheet1!$D$1</c:f>
              <c:strCache>
                <c:ptCount val="1"/>
              </c:strCache>
            </c:strRef>
          </c:tx>
          <c:spPr>
            <a:solidFill>
              <a:srgbClr val="FFFFCC"/>
            </a:solidFill>
            <a:ln w="12695">
              <a:solidFill>
                <a:srgbClr val="000000"/>
              </a:solidFill>
              <a:prstDash val="solid"/>
            </a:ln>
          </c:spPr>
          <c:explosion val="11"/>
          <c:dPt>
            <c:idx val="0"/>
            <c:bubble3D val="0"/>
            <c:spPr>
              <a:solidFill>
                <a:srgbClr val="9999FF"/>
              </a:solidFill>
              <a:ln w="12695">
                <a:solidFill>
                  <a:srgbClr val="000000"/>
                </a:solidFill>
                <a:prstDash val="solid"/>
              </a:ln>
            </c:spPr>
          </c:dPt>
          <c:dPt>
            <c:idx val="1"/>
            <c:bubble3D val="0"/>
            <c:spPr>
              <a:solidFill>
                <a:srgbClr val="993366"/>
              </a:solidFill>
              <a:ln w="12695">
                <a:solidFill>
                  <a:srgbClr val="000000"/>
                </a:solidFill>
                <a:prstDash val="solid"/>
              </a:ln>
            </c:spPr>
          </c:dPt>
          <c:dPt>
            <c:idx val="2"/>
            <c:bubble3D val="0"/>
          </c:dPt>
          <c:dLbls>
            <c:spPr>
              <a:noFill/>
              <a:ln w="25389">
                <a:noFill/>
              </a:ln>
            </c:spPr>
            <c:showLegendKey val="0"/>
            <c:showVal val="1"/>
            <c:showCatName val="1"/>
            <c:showSerName val="0"/>
            <c:showPercent val="0"/>
            <c:showBubbleSize val="0"/>
            <c:showLeaderLines val="1"/>
          </c:dLbls>
          <c:cat>
            <c:strRef>
              <c:f>Sheet1!$A$2:$A$4</c:f>
              <c:strCache>
                <c:ptCount val="3"/>
                <c:pt idx="0">
                  <c:v>HERS</c:v>
                </c:pt>
                <c:pt idx="1">
                  <c:v>Other Residential</c:v>
                </c:pt>
                <c:pt idx="2">
                  <c:v>Non-Residential</c:v>
                </c:pt>
              </c:strCache>
            </c:strRef>
          </c:cat>
          <c:val>
            <c:numRef>
              <c:f>Sheet1!$D$2:$D$4</c:f>
              <c:numCache>
                <c:formatCode>General</c:formatCode>
                <c:ptCount val="3"/>
              </c:numCache>
            </c:numRef>
          </c:val>
        </c:ser>
        <c:dLbls>
          <c:showLegendKey val="0"/>
          <c:showVal val="1"/>
          <c:showCatName val="1"/>
          <c:showSerName val="0"/>
          <c:showPercent val="0"/>
          <c:showBubbleSize val="0"/>
          <c:showLeaderLines val="1"/>
        </c:dLbls>
        <c:firstSliceAng val="0"/>
      </c:pieChart>
      <c:spPr>
        <a:noFill/>
        <a:ln w="25389">
          <a:noFill/>
        </a:ln>
      </c:spPr>
    </c:plotArea>
    <c:plotVisOnly val="1"/>
    <c:dispBlanksAs val="zero"/>
    <c:showDLblsOverMax val="0"/>
  </c:chart>
  <c:spPr>
    <a:noFill/>
    <a:ln>
      <a:noFill/>
    </a:ln>
  </c:spPr>
  <c:txPr>
    <a:bodyPr/>
    <a:lstStyle/>
    <a:p>
      <a:pPr>
        <a:defRPr sz="1200" b="1"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16801545640128"/>
          <c:y val="5.3811332346704127E-2"/>
          <c:w val="0.80699329250510354"/>
          <c:h val="0.84992930319193971"/>
        </c:manualLayout>
      </c:layout>
      <c:barChart>
        <c:barDir val="col"/>
        <c:grouping val="clustered"/>
        <c:varyColors val="0"/>
        <c:ser>
          <c:idx val="0"/>
          <c:order val="0"/>
          <c:tx>
            <c:strRef>
              <c:f>Sheet1!$B$1</c:f>
              <c:strCache>
                <c:ptCount val="1"/>
                <c:pt idx="0">
                  <c:v>Long-Run Value</c:v>
                </c:pt>
              </c:strCache>
            </c:strRef>
          </c:tx>
          <c:spPr>
            <a:pattFill prst="wdUpDiag">
              <a:fgClr>
                <a:schemeClr val="accent2"/>
              </a:fgClr>
              <a:bgClr>
                <a:schemeClr val="bg1"/>
              </a:bgClr>
            </a:pattFill>
            <a:ln>
              <a:solidFill>
                <a:schemeClr val="tx1"/>
              </a:solidFill>
            </a:ln>
          </c:spPr>
          <c:invertIfNegative val="0"/>
          <c:cat>
            <c:numRef>
              <c:f>Sheet1!$A$2:$A$4</c:f>
              <c:numCache>
                <c:formatCode>General</c:formatCode>
                <c:ptCount val="3"/>
                <c:pt idx="0">
                  <c:v>2014</c:v>
                </c:pt>
                <c:pt idx="1">
                  <c:v>2015</c:v>
                </c:pt>
                <c:pt idx="2">
                  <c:v>2016</c:v>
                </c:pt>
              </c:numCache>
            </c:numRef>
          </c:cat>
          <c:val>
            <c:numRef>
              <c:f>Sheet1!$B$2:$B$4</c:f>
              <c:numCache>
                <c:formatCode>"$"#,##0</c:formatCode>
                <c:ptCount val="3"/>
                <c:pt idx="0">
                  <c:v>419520</c:v>
                </c:pt>
                <c:pt idx="1">
                  <c:v>414500</c:v>
                </c:pt>
                <c:pt idx="2">
                  <c:v>407680</c:v>
                </c:pt>
              </c:numCache>
            </c:numRef>
          </c:val>
        </c:ser>
        <c:ser>
          <c:idx val="1"/>
          <c:order val="1"/>
          <c:tx>
            <c:strRef>
              <c:f>Sheet1!$C$1</c:f>
              <c:strCache>
                <c:ptCount val="1"/>
                <c:pt idx="0">
                  <c:v>Short-Run Value</c:v>
                </c:pt>
              </c:strCache>
            </c:strRef>
          </c:tx>
          <c:spPr>
            <a:solidFill>
              <a:schemeClr val="accent2"/>
            </a:solidFill>
            <a:ln>
              <a:solidFill>
                <a:schemeClr val="tx1"/>
              </a:solidFill>
            </a:ln>
          </c:spPr>
          <c:invertIfNegative val="0"/>
          <c:cat>
            <c:numRef>
              <c:f>Sheet1!$A$2:$A$4</c:f>
              <c:numCache>
                <c:formatCode>General</c:formatCode>
                <c:ptCount val="3"/>
                <c:pt idx="0">
                  <c:v>2014</c:v>
                </c:pt>
                <c:pt idx="1">
                  <c:v>2015</c:v>
                </c:pt>
                <c:pt idx="2">
                  <c:v>2016</c:v>
                </c:pt>
              </c:numCache>
            </c:numRef>
          </c:cat>
          <c:val>
            <c:numRef>
              <c:f>Sheet1!$C$2:$C$4</c:f>
              <c:numCache>
                <c:formatCode>"$"#,##0</c:formatCode>
                <c:ptCount val="3"/>
                <c:pt idx="0">
                  <c:v>244720.00000000003</c:v>
                </c:pt>
                <c:pt idx="1">
                  <c:v>265280</c:v>
                </c:pt>
                <c:pt idx="2">
                  <c:v>282240</c:v>
                </c:pt>
              </c:numCache>
            </c:numRef>
          </c:val>
        </c:ser>
        <c:dLbls>
          <c:showLegendKey val="0"/>
          <c:showVal val="0"/>
          <c:showCatName val="0"/>
          <c:showSerName val="0"/>
          <c:showPercent val="0"/>
          <c:showBubbleSize val="0"/>
        </c:dLbls>
        <c:gapWidth val="82"/>
        <c:overlap val="45"/>
        <c:axId val="167031552"/>
        <c:axId val="167033088"/>
      </c:barChart>
      <c:lineChart>
        <c:grouping val="standard"/>
        <c:varyColors val="0"/>
        <c:ser>
          <c:idx val="2"/>
          <c:order val="2"/>
          <c:tx>
            <c:strRef>
              <c:f>Sheet1!$D$1</c:f>
              <c:strCache>
                <c:ptCount val="1"/>
                <c:pt idx="0">
                  <c:v>Base Contract Cost</c:v>
                </c:pt>
              </c:strCache>
            </c:strRef>
          </c:tx>
          <c:spPr>
            <a:ln w="63500">
              <a:solidFill>
                <a:srgbClr val="FF0000"/>
              </a:solidFill>
            </a:ln>
          </c:spPr>
          <c:marker>
            <c:symbol val="none"/>
          </c:marker>
          <c:cat>
            <c:numRef>
              <c:f>Sheet1!$A$2:$A$4</c:f>
              <c:numCache>
                <c:formatCode>General</c:formatCode>
                <c:ptCount val="3"/>
                <c:pt idx="0">
                  <c:v>2014</c:v>
                </c:pt>
                <c:pt idx="1">
                  <c:v>2015</c:v>
                </c:pt>
                <c:pt idx="2">
                  <c:v>2016</c:v>
                </c:pt>
              </c:numCache>
            </c:numRef>
          </c:cat>
          <c:val>
            <c:numRef>
              <c:f>Sheet1!$D$2:$D$4</c:f>
              <c:numCache>
                <c:formatCode>"$"#,##0</c:formatCode>
                <c:ptCount val="3"/>
                <c:pt idx="0">
                  <c:v>309000</c:v>
                </c:pt>
                <c:pt idx="1">
                  <c:v>254000</c:v>
                </c:pt>
                <c:pt idx="2">
                  <c:v>259000</c:v>
                </c:pt>
              </c:numCache>
            </c:numRef>
          </c:val>
          <c:smooth val="0"/>
        </c:ser>
        <c:dLbls>
          <c:showLegendKey val="0"/>
          <c:showVal val="0"/>
          <c:showCatName val="0"/>
          <c:showSerName val="0"/>
          <c:showPercent val="0"/>
          <c:showBubbleSize val="0"/>
        </c:dLbls>
        <c:marker val="1"/>
        <c:smooth val="0"/>
        <c:axId val="167031552"/>
        <c:axId val="167033088"/>
      </c:lineChart>
      <c:catAx>
        <c:axId val="167031552"/>
        <c:scaling>
          <c:orientation val="minMax"/>
        </c:scaling>
        <c:delete val="0"/>
        <c:axPos val="b"/>
        <c:numFmt formatCode="General" sourceLinked="1"/>
        <c:majorTickMark val="out"/>
        <c:minorTickMark val="none"/>
        <c:tickLblPos val="nextTo"/>
        <c:crossAx val="167033088"/>
        <c:crosses val="autoZero"/>
        <c:auto val="1"/>
        <c:lblAlgn val="ctr"/>
        <c:lblOffset val="100"/>
        <c:noMultiLvlLbl val="0"/>
      </c:catAx>
      <c:valAx>
        <c:axId val="167033088"/>
        <c:scaling>
          <c:orientation val="minMax"/>
        </c:scaling>
        <c:delete val="0"/>
        <c:axPos val="l"/>
        <c:majorGridlines/>
        <c:numFmt formatCode="&quot;$&quot;#,##0" sourceLinked="1"/>
        <c:majorTickMark val="out"/>
        <c:minorTickMark val="none"/>
        <c:tickLblPos val="nextTo"/>
        <c:crossAx val="167031552"/>
        <c:crosses val="autoZero"/>
        <c:crossBetween val="between"/>
      </c:valAx>
    </c:plotArea>
    <c:legend>
      <c:legendPos val="r"/>
      <c:layout>
        <c:manualLayout>
          <c:xMode val="edge"/>
          <c:yMode val="edge"/>
          <c:x val="0.55956410871146856"/>
          <c:y val="0.58216374321059738"/>
          <c:w val="0.40008459713109357"/>
          <c:h val="0.20603858499148153"/>
        </c:manualLayout>
      </c:layout>
      <c:overlay val="0"/>
      <c:spPr>
        <a:solidFill>
          <a:schemeClr val="bg1"/>
        </a:solidFill>
        <a:ln>
          <a:solidFill>
            <a:schemeClr val="tx1"/>
          </a:solidFill>
        </a:ln>
      </c:spPr>
    </c:legend>
    <c:plotVisOnly val="1"/>
    <c:dispBlanksAs val="gap"/>
    <c:showDLblsOverMax val="0"/>
  </c:chart>
  <c:txPr>
    <a:bodyPr/>
    <a:lstStyle/>
    <a:p>
      <a:pPr>
        <a:defRPr sz="20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91388760228501"/>
          <c:y val="7.9568410803488268E-2"/>
          <c:w val="0.85782965182449544"/>
          <c:h val="0.74200385234103805"/>
        </c:manualLayout>
      </c:layout>
      <c:lineChart>
        <c:grouping val="standard"/>
        <c:varyColors val="0"/>
        <c:ser>
          <c:idx val="1"/>
          <c:order val="0"/>
          <c:tx>
            <c:strRef>
              <c:f>'AR Summary Tables'!$C$4</c:f>
              <c:strCache>
                <c:ptCount val="1"/>
                <c:pt idx="0">
                  <c:v>2007 Goals</c:v>
                </c:pt>
              </c:strCache>
            </c:strRef>
          </c:tx>
          <c:marker>
            <c:spPr>
              <a:solidFill>
                <a:schemeClr val="accent2">
                  <a:lumMod val="20000"/>
                  <a:lumOff val="80000"/>
                </a:schemeClr>
              </a:solidFill>
              <a:ln>
                <a:solidFill>
                  <a:schemeClr val="accent2">
                    <a:lumMod val="75000"/>
                  </a:schemeClr>
                </a:solidFill>
              </a:ln>
            </c:spPr>
          </c:marker>
          <c:cat>
            <c:numRef>
              <c:f>'AR Summary Tables'!$B$5:$B$20</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'AR Summary Tables'!$C$5:$C$20</c:f>
              <c:numCache>
                <c:formatCode>#,##0</c:formatCode>
                <c:ptCount val="16"/>
                <c:pt idx="0">
                  <c:v>10000</c:v>
                </c:pt>
                <c:pt idx="1">
                  <c:v>13500</c:v>
                </c:pt>
                <c:pt idx="2">
                  <c:v>17000</c:v>
                </c:pt>
                <c:pt idx="3">
                  <c:v>22626.588285068414</c:v>
                </c:pt>
                <c:pt idx="4">
                  <c:v>22626.588285068414</c:v>
                </c:pt>
                <c:pt idx="5">
                  <c:v>22626.588285068414</c:v>
                </c:pt>
                <c:pt idx="6">
                  <c:v>22626.588285068414</c:v>
                </c:pt>
                <c:pt idx="7">
                  <c:v>22626.588285068399</c:v>
                </c:pt>
                <c:pt idx="8">
                  <c:v>22626.588285068399</c:v>
                </c:pt>
              </c:numCache>
            </c:numRef>
          </c:val>
          <c:smooth val="0"/>
        </c:ser>
        <c:ser>
          <c:idx val="2"/>
          <c:order val="1"/>
          <c:tx>
            <c:strRef>
              <c:f>'AR Summary Tables'!$D$4</c:f>
              <c:strCache>
                <c:ptCount val="1"/>
                <c:pt idx="0">
                  <c:v>2010 Goals</c:v>
                </c:pt>
              </c:strCache>
            </c:strRef>
          </c:tx>
          <c:spPr>
            <a:ln>
              <a:solidFill>
                <a:srgbClr val="0070C0"/>
              </a:solidFill>
            </a:ln>
          </c:spPr>
          <c:marker>
            <c:spPr>
              <a:solidFill>
                <a:srgbClr val="DAEDEF"/>
              </a:solidFill>
              <a:ln>
                <a:solidFill>
                  <a:srgbClr val="BBE0E3">
                    <a:lumMod val="25000"/>
                  </a:srgbClr>
                </a:solidFill>
              </a:ln>
            </c:spPr>
          </c:marker>
          <c:cat>
            <c:numRef>
              <c:f>'AR Summary Tables'!$B$5:$B$20</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'AR Summary Tables'!$D$5:$D$20</c:f>
              <c:numCache>
                <c:formatCode>General</c:formatCode>
                <c:ptCount val="16"/>
                <c:pt idx="3" formatCode="#,##0">
                  <c:v>14500</c:v>
                </c:pt>
                <c:pt idx="4" formatCode="#,##0">
                  <c:v>14500</c:v>
                </c:pt>
                <c:pt idx="5" formatCode="#,##0">
                  <c:v>14500</c:v>
                </c:pt>
                <c:pt idx="6" formatCode="#,##0">
                  <c:v>17500</c:v>
                </c:pt>
                <c:pt idx="7" formatCode="#,##0">
                  <c:v>17500</c:v>
                </c:pt>
                <c:pt idx="8" formatCode="#,##0">
                  <c:v>17500</c:v>
                </c:pt>
                <c:pt idx="9" formatCode="#,##0">
                  <c:v>17500</c:v>
                </c:pt>
                <c:pt idx="10" formatCode="#,##0">
                  <c:v>17500</c:v>
                </c:pt>
                <c:pt idx="11" formatCode="#,##0">
                  <c:v>17500</c:v>
                </c:pt>
                <c:pt idx="12" formatCode="#,##0">
                  <c:v>17500</c:v>
                </c:pt>
              </c:numCache>
            </c:numRef>
          </c:val>
          <c:smooth val="0"/>
        </c:ser>
        <c:ser>
          <c:idx val="3"/>
          <c:order val="2"/>
          <c:tx>
            <c:strRef>
              <c:f>'AR Summary Tables'!$F$4</c:f>
              <c:strCache>
                <c:ptCount val="1"/>
                <c:pt idx="0">
                  <c:v>2013 Goals (12,750 MWh/yr)</c:v>
                </c:pt>
              </c:strCache>
            </c:strRef>
          </c:tx>
          <c:spPr>
            <a:ln>
              <a:solidFill>
                <a:srgbClr val="006600"/>
              </a:solidFill>
            </a:ln>
          </c:spPr>
          <c:marker>
            <c:symbol val="circle"/>
            <c:size val="7"/>
            <c:spPr>
              <a:solidFill>
                <a:srgbClr val="92D050"/>
              </a:solidFill>
              <a:ln>
                <a:solidFill>
                  <a:srgbClr val="006600"/>
                </a:solidFill>
              </a:ln>
            </c:spPr>
          </c:marker>
          <c:cat>
            <c:numRef>
              <c:f>'AR Summary Tables'!$B$5:$B$20</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'AR Summary Tables'!$F$5:$F$20</c:f>
              <c:numCache>
                <c:formatCode>General</c:formatCode>
                <c:ptCount val="16"/>
                <c:pt idx="6" formatCode="#,##0">
                  <c:v>12750</c:v>
                </c:pt>
                <c:pt idx="7" formatCode="#,##0">
                  <c:v>12750</c:v>
                </c:pt>
                <c:pt idx="8" formatCode="#,##0">
                  <c:v>12750</c:v>
                </c:pt>
                <c:pt idx="9" formatCode="#,##0">
                  <c:v>12750</c:v>
                </c:pt>
                <c:pt idx="10" formatCode="#,##0">
                  <c:v>12750</c:v>
                </c:pt>
                <c:pt idx="11" formatCode="#,##0">
                  <c:v>12750</c:v>
                </c:pt>
                <c:pt idx="12" formatCode="#,##0">
                  <c:v>12750</c:v>
                </c:pt>
                <c:pt idx="13" formatCode="#,##0">
                  <c:v>12750</c:v>
                </c:pt>
                <c:pt idx="14" formatCode="#,##0">
                  <c:v>12750</c:v>
                </c:pt>
                <c:pt idx="15" formatCode="#,##0">
                  <c:v>12750</c:v>
                </c:pt>
              </c:numCache>
            </c:numRef>
          </c:val>
          <c:smooth val="0"/>
        </c:ser>
        <c:dLbls>
          <c:showLegendKey val="0"/>
          <c:showVal val="0"/>
          <c:showCatName val="0"/>
          <c:showSerName val="0"/>
          <c:showPercent val="0"/>
          <c:showBubbleSize val="0"/>
        </c:dLbls>
        <c:marker val="1"/>
        <c:smooth val="0"/>
        <c:axId val="167399424"/>
        <c:axId val="167401344"/>
      </c:lineChart>
      <c:catAx>
        <c:axId val="167399424"/>
        <c:scaling>
          <c:orientation val="minMax"/>
        </c:scaling>
        <c:delete val="0"/>
        <c:axPos val="b"/>
        <c:numFmt formatCode="General" sourceLinked="1"/>
        <c:majorTickMark val="out"/>
        <c:minorTickMark val="none"/>
        <c:tickLblPos val="nextTo"/>
        <c:txPr>
          <a:bodyPr rot="-5400000" vert="horz"/>
          <a:lstStyle/>
          <a:p>
            <a:pPr>
              <a:defRPr sz="2000" b="1"/>
            </a:pPr>
            <a:endParaRPr lang="en-US"/>
          </a:p>
        </c:txPr>
        <c:crossAx val="167401344"/>
        <c:crosses val="autoZero"/>
        <c:auto val="1"/>
        <c:lblAlgn val="ctr"/>
        <c:lblOffset val="100"/>
        <c:noMultiLvlLbl val="0"/>
      </c:catAx>
      <c:valAx>
        <c:axId val="167401344"/>
        <c:scaling>
          <c:orientation val="minMax"/>
        </c:scaling>
        <c:delete val="0"/>
        <c:axPos val="l"/>
        <c:majorGridlines>
          <c:spPr>
            <a:ln>
              <a:prstDash val="dash"/>
            </a:ln>
          </c:spPr>
        </c:majorGridlines>
        <c:numFmt formatCode="#,##0" sourceLinked="1"/>
        <c:majorTickMark val="out"/>
        <c:minorTickMark val="none"/>
        <c:tickLblPos val="nextTo"/>
        <c:txPr>
          <a:bodyPr/>
          <a:lstStyle/>
          <a:p>
            <a:pPr>
              <a:defRPr sz="2400" b="1"/>
            </a:pPr>
            <a:endParaRPr lang="en-US"/>
          </a:p>
        </c:txPr>
        <c:crossAx val="167399424"/>
        <c:crosses val="autoZero"/>
        <c:crossBetween val="between"/>
      </c:valAx>
    </c:plotArea>
    <c:legend>
      <c:legendPos val="r"/>
      <c:layout>
        <c:manualLayout>
          <c:xMode val="edge"/>
          <c:yMode val="edge"/>
          <c:x val="0.46672601212459064"/>
          <c:y val="0.5339050461434256"/>
          <c:w val="0.48607634775741526"/>
          <c:h val="0.22591821183642366"/>
        </c:manualLayout>
      </c:layout>
      <c:overlay val="0"/>
      <c:spPr>
        <a:noFill/>
      </c:spPr>
      <c:txPr>
        <a:bodyPr/>
        <a:lstStyle/>
        <a:p>
          <a:pPr>
            <a:defRPr sz="1800" b="1"/>
          </a:pPr>
          <a:endParaRPr lang="en-US"/>
        </a:p>
      </c:txPr>
    </c:legend>
    <c:plotVisOnly val="1"/>
    <c:dispBlanksAs val="gap"/>
    <c:showDLblsOverMax val="0"/>
  </c:chart>
  <c:txPr>
    <a:bodyPr/>
    <a:lstStyle/>
    <a:p>
      <a:pPr>
        <a:defRPr sz="2400">
          <a:latin typeface="Calibri"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41488509950484"/>
          <c:y val="6.5423228346456697E-2"/>
          <c:w val="0.85199169485657811"/>
          <c:h val="0.7348536745406824"/>
        </c:manualLayout>
      </c:layout>
      <c:barChart>
        <c:barDir val="col"/>
        <c:grouping val="stacked"/>
        <c:varyColors val="0"/>
        <c:ser>
          <c:idx val="1"/>
          <c:order val="0"/>
          <c:tx>
            <c:strRef>
              <c:f>Alternatives!$E$2</c:f>
              <c:strCache>
                <c:ptCount val="1"/>
                <c:pt idx="0">
                  <c:v>Net Annual kWh Savings</c:v>
                </c:pt>
              </c:strCache>
            </c:strRef>
          </c:tx>
          <c:spPr>
            <a:solidFill>
              <a:schemeClr val="accent6">
                <a:lumMod val="75000"/>
              </a:schemeClr>
            </a:solidFill>
          </c:spPr>
          <c:invertIfNegative val="0"/>
          <c:cat>
            <c:strRef>
              <c:f>Alternatives!$A$3:$A$8</c:f>
              <c:strCache>
                <c:ptCount val="6"/>
                <c:pt idx="0">
                  <c:v>OPower HERS</c:v>
                </c:pt>
                <c:pt idx="1">
                  <c:v>LED Catalog/ Coupon</c:v>
                </c:pt>
                <c:pt idx="2">
                  <c:v>LED Distribution</c:v>
                </c:pt>
                <c:pt idx="3">
                  <c:v>Refrigerator Replacement</c:v>
                </c:pt>
                <c:pt idx="4">
                  <c:v>A/C Tuneup</c:v>
                </c:pt>
                <c:pt idx="5">
                  <c:v>Energy Upgrade/ Whole House</c:v>
                </c:pt>
              </c:strCache>
            </c:strRef>
          </c:cat>
          <c:val>
            <c:numRef>
              <c:f>Alternatives!$E$3:$E$8</c:f>
              <c:numCache>
                <c:formatCode>#,###_);[Red]\(#,###\)</c:formatCode>
                <c:ptCount val="6"/>
                <c:pt idx="0">
                  <c:v>3496000</c:v>
                </c:pt>
                <c:pt idx="1">
                  <c:v>1545000</c:v>
                </c:pt>
                <c:pt idx="2">
                  <c:v>561818.18181818188</c:v>
                </c:pt>
                <c:pt idx="3">
                  <c:v>717139.22758805053</c:v>
                </c:pt>
                <c:pt idx="4">
                  <c:v>315574.4680851064</c:v>
                </c:pt>
                <c:pt idx="5">
                  <c:v>409205.91861898889</c:v>
                </c:pt>
              </c:numCache>
            </c:numRef>
          </c:val>
        </c:ser>
        <c:dLbls>
          <c:showLegendKey val="0"/>
          <c:showVal val="0"/>
          <c:showCatName val="0"/>
          <c:showSerName val="0"/>
          <c:showPercent val="0"/>
          <c:showBubbleSize val="0"/>
        </c:dLbls>
        <c:gapWidth val="50"/>
        <c:overlap val="100"/>
        <c:axId val="167434880"/>
        <c:axId val="167584128"/>
      </c:barChart>
      <c:catAx>
        <c:axId val="167434880"/>
        <c:scaling>
          <c:orientation val="minMax"/>
        </c:scaling>
        <c:delete val="0"/>
        <c:axPos val="b"/>
        <c:majorTickMark val="out"/>
        <c:minorTickMark val="none"/>
        <c:tickLblPos val="nextTo"/>
        <c:txPr>
          <a:bodyPr rot="0" vert="horz"/>
          <a:lstStyle/>
          <a:p>
            <a:pPr>
              <a:defRPr sz="1100" b="1"/>
            </a:pPr>
            <a:endParaRPr lang="en-US"/>
          </a:p>
        </c:txPr>
        <c:crossAx val="167584128"/>
        <c:crosses val="autoZero"/>
        <c:auto val="0"/>
        <c:lblAlgn val="ctr"/>
        <c:lblOffset val="100"/>
        <c:noMultiLvlLbl val="0"/>
      </c:catAx>
      <c:valAx>
        <c:axId val="167584128"/>
        <c:scaling>
          <c:orientation val="minMax"/>
        </c:scaling>
        <c:delete val="0"/>
        <c:axPos val="l"/>
        <c:majorGridlines/>
        <c:numFmt formatCode="#,##0" sourceLinked="0"/>
        <c:majorTickMark val="out"/>
        <c:minorTickMark val="none"/>
        <c:tickLblPos val="nextTo"/>
        <c:txPr>
          <a:bodyPr/>
          <a:lstStyle/>
          <a:p>
            <a:pPr>
              <a:defRPr sz="2000" b="1"/>
            </a:pPr>
            <a:endParaRPr lang="en-US"/>
          </a:p>
        </c:txPr>
        <c:crossAx val="167434880"/>
        <c:crosses val="autoZero"/>
        <c:crossBetween val="between"/>
        <c:dispUnits>
          <c:builtInUnit val="thousands"/>
        </c:dispUnits>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6607808313397"/>
          <c:y val="6.5423228346456697E-2"/>
          <c:w val="0.80723861929253626"/>
          <c:h val="0.64341251093613294"/>
        </c:manualLayout>
      </c:layout>
      <c:barChart>
        <c:barDir val="col"/>
        <c:grouping val="stacked"/>
        <c:varyColors val="0"/>
        <c:ser>
          <c:idx val="0"/>
          <c:order val="0"/>
          <c:tx>
            <c:strRef>
              <c:f>Alternatives!$C$2</c:f>
              <c:strCache>
                <c:ptCount val="1"/>
                <c:pt idx="0">
                  <c:v>Customers Reached</c:v>
                </c:pt>
              </c:strCache>
            </c:strRef>
          </c:tx>
          <c:spPr>
            <a:solidFill>
              <a:schemeClr val="accent2">
                <a:lumMod val="60000"/>
                <a:lumOff val="40000"/>
              </a:schemeClr>
            </a:solidFill>
            <a:ln>
              <a:solidFill>
                <a:sysClr val="windowText" lastClr="000000"/>
              </a:solidFill>
            </a:ln>
          </c:spPr>
          <c:invertIfNegative val="0"/>
          <c:dLbls>
            <c:dLbl>
              <c:idx val="0"/>
              <c:layout>
                <c:manualLayout>
                  <c:x val="0"/>
                  <c:y val="-0.12587785525303305"/>
                </c:manualLayout>
              </c:layout>
              <c:dLblPos val="ctr"/>
              <c:showLegendKey val="0"/>
              <c:showVal val="1"/>
              <c:showCatName val="0"/>
              <c:showSerName val="0"/>
              <c:showPercent val="0"/>
              <c:showBubbleSize val="0"/>
            </c:dLbl>
            <c:dLbl>
              <c:idx val="1"/>
              <c:layout>
                <c:manualLayout>
                  <c:x val="0"/>
                  <c:y val="-0.13067229548113707"/>
                </c:manualLayout>
              </c:layout>
              <c:dLblPos val="ctr"/>
              <c:showLegendKey val="0"/>
              <c:showVal val="1"/>
              <c:showCatName val="0"/>
              <c:showSerName val="0"/>
              <c:showPercent val="0"/>
              <c:showBubbleSize val="0"/>
            </c:dLbl>
            <c:txPr>
              <a:bodyPr rot="-5400000" vert="horz" anchor="ctr" anchorCtr="0"/>
              <a:lstStyle/>
              <a:p>
                <a:pPr>
                  <a:defRPr sz="1600" b="1"/>
                </a:pPr>
                <a:endParaRPr lang="en-US"/>
              </a:p>
            </c:txPr>
            <c:dLblPos val="inBase"/>
            <c:showLegendKey val="0"/>
            <c:showVal val="1"/>
            <c:showCatName val="0"/>
            <c:showSerName val="0"/>
            <c:showPercent val="0"/>
            <c:showBubbleSize val="0"/>
            <c:showLeaderLines val="0"/>
          </c:dLbls>
          <c:cat>
            <c:strRef>
              <c:f>Alternatives!$A$3:$A$8</c:f>
              <c:strCache>
                <c:ptCount val="6"/>
                <c:pt idx="0">
                  <c:v>OPower HERS</c:v>
                </c:pt>
                <c:pt idx="1">
                  <c:v>LED Catalog/ Coupon</c:v>
                </c:pt>
                <c:pt idx="2">
                  <c:v>LED Distribution</c:v>
                </c:pt>
                <c:pt idx="3">
                  <c:v>Refrigerator Replacement</c:v>
                </c:pt>
                <c:pt idx="4">
                  <c:v>A/C Tuneup</c:v>
                </c:pt>
                <c:pt idx="5">
                  <c:v>Energy Upgrade/ Whole House</c:v>
                </c:pt>
              </c:strCache>
            </c:strRef>
          </c:cat>
          <c:val>
            <c:numRef>
              <c:f>Alternatives!$H$3:$H$8</c:f>
              <c:numCache>
                <c:formatCode>_("$"#,##0_);[Red]_("$"\(#,##0\);_(??_);_(@_)</c:formatCode>
                <c:ptCount val="6"/>
                <c:pt idx="0">
                  <c:v>309</c:v>
                </c:pt>
                <c:pt idx="1">
                  <c:v>699.2</c:v>
                </c:pt>
                <c:pt idx="2">
                  <c:v>1922.7999999999997</c:v>
                </c:pt>
                <c:pt idx="3">
                  <c:v>1506.3518469534076</c:v>
                </c:pt>
                <c:pt idx="4">
                  <c:v>3423.1666666666665</c:v>
                </c:pt>
                <c:pt idx="5">
                  <c:v>2639.9031657355681</c:v>
                </c:pt>
              </c:numCache>
            </c:numRef>
          </c:val>
        </c:ser>
        <c:dLbls>
          <c:showLegendKey val="0"/>
          <c:showVal val="0"/>
          <c:showCatName val="0"/>
          <c:showSerName val="0"/>
          <c:showPercent val="0"/>
          <c:showBubbleSize val="0"/>
        </c:dLbls>
        <c:gapWidth val="50"/>
        <c:overlap val="100"/>
        <c:axId val="168179200"/>
        <c:axId val="168180736"/>
      </c:barChart>
      <c:catAx>
        <c:axId val="168179200"/>
        <c:scaling>
          <c:orientation val="minMax"/>
        </c:scaling>
        <c:delete val="0"/>
        <c:axPos val="b"/>
        <c:majorTickMark val="out"/>
        <c:minorTickMark val="none"/>
        <c:tickLblPos val="nextTo"/>
        <c:txPr>
          <a:bodyPr rot="-5400000" vert="horz"/>
          <a:lstStyle/>
          <a:p>
            <a:pPr>
              <a:defRPr sz="1100" b="1"/>
            </a:pPr>
            <a:endParaRPr lang="en-US"/>
          </a:p>
        </c:txPr>
        <c:crossAx val="168180736"/>
        <c:crosses val="autoZero"/>
        <c:auto val="0"/>
        <c:lblAlgn val="ctr"/>
        <c:lblOffset val="100"/>
        <c:noMultiLvlLbl val="0"/>
      </c:catAx>
      <c:valAx>
        <c:axId val="168180736"/>
        <c:scaling>
          <c:orientation val="minMax"/>
        </c:scaling>
        <c:delete val="0"/>
        <c:axPos val="l"/>
        <c:majorGridlines/>
        <c:numFmt formatCode="&quot;$&quot;#,##0" sourceLinked="0"/>
        <c:majorTickMark val="out"/>
        <c:minorTickMark val="none"/>
        <c:tickLblPos val="nextTo"/>
        <c:txPr>
          <a:bodyPr/>
          <a:lstStyle/>
          <a:p>
            <a:pPr>
              <a:defRPr sz="2000" b="1"/>
            </a:pPr>
            <a:endParaRPr lang="en-US"/>
          </a:p>
        </c:txPr>
        <c:crossAx val="16817920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3427905962157"/>
          <c:y val="3.0512426181102361E-2"/>
          <c:w val="0.84984047905539961"/>
          <c:h val="0.81135847276902884"/>
        </c:manualLayout>
      </c:layout>
      <c:barChart>
        <c:barDir val="col"/>
        <c:grouping val="stacked"/>
        <c:varyColors val="0"/>
        <c:ser>
          <c:idx val="0"/>
          <c:order val="0"/>
          <c:tx>
            <c:strRef>
              <c:f>'PBC Budget Graph - AR'!$C$9</c:f>
              <c:strCache>
                <c:ptCount val="1"/>
                <c:pt idx="0">
                  <c:v>Rate Assistance</c:v>
                </c:pt>
              </c:strCache>
            </c:strRef>
          </c:tx>
          <c:spPr>
            <a:solidFill>
              <a:srgbClr val="CC99FF"/>
            </a:solidFill>
            <a:ln w="12700">
              <a:solidFill>
                <a:srgbClr val="000000"/>
              </a:solidFill>
              <a:prstDash val="solid"/>
            </a:ln>
          </c:spPr>
          <c:invertIfNegative val="0"/>
          <c:cat>
            <c:strRef>
              <c:f>'PBC Budget Graph - AR'!$D$5:$J$5</c:f>
              <c:strCache>
                <c:ptCount val="7"/>
                <c:pt idx="0">
                  <c:v>FY2008
Actual</c:v>
                </c:pt>
                <c:pt idx="1">
                  <c:v>FY2009
Actual</c:v>
                </c:pt>
                <c:pt idx="2">
                  <c:v>FY2010
Actual</c:v>
                </c:pt>
                <c:pt idx="3">
                  <c:v>FY2011
Actual</c:v>
                </c:pt>
                <c:pt idx="4">
                  <c:v>FY2012
Actual</c:v>
                </c:pt>
                <c:pt idx="5">
                  <c:v>FY2013 
Projected*</c:v>
                </c:pt>
                <c:pt idx="6">
                  <c:v>FY2014 
Prelim</c:v>
                </c:pt>
              </c:strCache>
            </c:strRef>
          </c:cat>
          <c:val>
            <c:numRef>
              <c:f>'PBC Budget Graph - AR'!$D$9:$J$9</c:f>
              <c:numCache>
                <c:formatCode>#,##0</c:formatCode>
                <c:ptCount val="7"/>
                <c:pt idx="0">
                  <c:v>314.49703999999997</c:v>
                </c:pt>
                <c:pt idx="1">
                  <c:v>462</c:v>
                </c:pt>
                <c:pt idx="2">
                  <c:v>610</c:v>
                </c:pt>
                <c:pt idx="3">
                  <c:v>686</c:v>
                </c:pt>
                <c:pt idx="4">
                  <c:v>773</c:v>
                </c:pt>
                <c:pt idx="5">
                  <c:v>775</c:v>
                </c:pt>
                <c:pt idx="6">
                  <c:v>745</c:v>
                </c:pt>
              </c:numCache>
            </c:numRef>
          </c:val>
        </c:ser>
        <c:ser>
          <c:idx val="1"/>
          <c:order val="1"/>
          <c:tx>
            <c:strRef>
              <c:f>'PBC Budget Graph - AR'!$A$8</c:f>
              <c:strCache>
                <c:ptCount val="1"/>
                <c:pt idx="0">
                  <c:v>RD&amp;D</c:v>
                </c:pt>
              </c:strCache>
            </c:strRef>
          </c:tx>
          <c:spPr>
            <a:solidFill>
              <a:srgbClr val="969696"/>
            </a:solidFill>
            <a:ln w="12700">
              <a:solidFill>
                <a:srgbClr val="000000"/>
              </a:solidFill>
              <a:prstDash val="solid"/>
            </a:ln>
          </c:spPr>
          <c:invertIfNegative val="0"/>
          <c:cat>
            <c:strRef>
              <c:f>'PBC Budget Graph - AR'!$D$5:$J$5</c:f>
              <c:strCache>
                <c:ptCount val="7"/>
                <c:pt idx="0">
                  <c:v>FY2008
Actual</c:v>
                </c:pt>
                <c:pt idx="1">
                  <c:v>FY2009
Actual</c:v>
                </c:pt>
                <c:pt idx="2">
                  <c:v>FY2010
Actual</c:v>
                </c:pt>
                <c:pt idx="3">
                  <c:v>FY2011
Actual</c:v>
                </c:pt>
                <c:pt idx="4">
                  <c:v>FY2012
Actual</c:v>
                </c:pt>
                <c:pt idx="5">
                  <c:v>FY2013 
Projected*</c:v>
                </c:pt>
                <c:pt idx="6">
                  <c:v>FY2014 
Prelim</c:v>
                </c:pt>
              </c:strCache>
            </c:strRef>
          </c:cat>
          <c:val>
            <c:numRef>
              <c:f>'PBC Budget Graph - AR'!$D$8:$J$8</c:f>
              <c:numCache>
                <c:formatCode>#,##0</c:formatCode>
                <c:ptCount val="7"/>
                <c:pt idx="0">
                  <c:v>208.37637000000001</c:v>
                </c:pt>
                <c:pt idx="1">
                  <c:v>320</c:v>
                </c:pt>
                <c:pt idx="2">
                  <c:v>102</c:v>
                </c:pt>
                <c:pt idx="3">
                  <c:v>107</c:v>
                </c:pt>
                <c:pt idx="4">
                  <c:v>92</c:v>
                </c:pt>
                <c:pt idx="5">
                  <c:v>200</c:v>
                </c:pt>
                <c:pt idx="6">
                  <c:v>176</c:v>
                </c:pt>
              </c:numCache>
            </c:numRef>
          </c:val>
        </c:ser>
        <c:ser>
          <c:idx val="2"/>
          <c:order val="2"/>
          <c:tx>
            <c:strRef>
              <c:f>'PBC Budget Graph - AR'!$A$10</c:f>
              <c:strCache>
                <c:ptCount val="1"/>
                <c:pt idx="0">
                  <c:v>Other</c:v>
                </c:pt>
              </c:strCache>
            </c:strRef>
          </c:tx>
          <c:spPr>
            <a:solidFill>
              <a:srgbClr val="FFFFCC"/>
            </a:solidFill>
            <a:ln w="12700">
              <a:solidFill>
                <a:srgbClr val="000000"/>
              </a:solidFill>
              <a:prstDash val="solid"/>
            </a:ln>
          </c:spPr>
          <c:invertIfNegative val="0"/>
          <c:cat>
            <c:strRef>
              <c:f>'PBC Budget Graph - AR'!$D$5:$J$5</c:f>
              <c:strCache>
                <c:ptCount val="7"/>
                <c:pt idx="0">
                  <c:v>FY2008
Actual</c:v>
                </c:pt>
                <c:pt idx="1">
                  <c:v>FY2009
Actual</c:v>
                </c:pt>
                <c:pt idx="2">
                  <c:v>FY2010
Actual</c:v>
                </c:pt>
                <c:pt idx="3">
                  <c:v>FY2011
Actual</c:v>
                </c:pt>
                <c:pt idx="4">
                  <c:v>FY2012
Actual</c:v>
                </c:pt>
                <c:pt idx="5">
                  <c:v>FY2013 
Projected*</c:v>
                </c:pt>
                <c:pt idx="6">
                  <c:v>FY2014 
Prelim</c:v>
                </c:pt>
              </c:strCache>
            </c:strRef>
          </c:cat>
          <c:val>
            <c:numRef>
              <c:f>'PBC Budget Graph - AR'!$D$10:$J$10</c:f>
              <c:numCache>
                <c:formatCode>#,##0</c:formatCode>
                <c:ptCount val="7"/>
                <c:pt idx="0">
                  <c:v>565.64183000000003</c:v>
                </c:pt>
                <c:pt idx="1">
                  <c:v>511</c:v>
                </c:pt>
                <c:pt idx="2">
                  <c:v>466</c:v>
                </c:pt>
                <c:pt idx="3">
                  <c:v>341</c:v>
                </c:pt>
                <c:pt idx="4">
                  <c:v>377</c:v>
                </c:pt>
                <c:pt idx="5">
                  <c:v>402</c:v>
                </c:pt>
                <c:pt idx="6">
                  <c:v>550</c:v>
                </c:pt>
              </c:numCache>
            </c:numRef>
          </c:val>
        </c:ser>
        <c:ser>
          <c:idx val="3"/>
          <c:order val="3"/>
          <c:tx>
            <c:strRef>
              <c:f>'PBC Budget Graph - AR'!$A$7</c:f>
              <c:strCache>
                <c:ptCount val="1"/>
                <c:pt idx="0">
                  <c:v>Solar</c:v>
                </c:pt>
              </c:strCache>
            </c:strRef>
          </c:tx>
          <c:spPr>
            <a:solidFill>
              <a:srgbClr val="3366FF"/>
            </a:solidFill>
            <a:ln w="12700">
              <a:solidFill>
                <a:srgbClr val="000000"/>
              </a:solidFill>
              <a:prstDash val="solid"/>
            </a:ln>
          </c:spPr>
          <c:invertIfNegative val="0"/>
          <c:cat>
            <c:strRef>
              <c:f>'PBC Budget Graph - AR'!$D$5:$J$5</c:f>
              <c:strCache>
                <c:ptCount val="7"/>
                <c:pt idx="0">
                  <c:v>FY2008
Actual</c:v>
                </c:pt>
                <c:pt idx="1">
                  <c:v>FY2009
Actual</c:v>
                </c:pt>
                <c:pt idx="2">
                  <c:v>FY2010
Actual</c:v>
                </c:pt>
                <c:pt idx="3">
                  <c:v>FY2011
Actual</c:v>
                </c:pt>
                <c:pt idx="4">
                  <c:v>FY2012
Actual</c:v>
                </c:pt>
                <c:pt idx="5">
                  <c:v>FY2013 
Projected*</c:v>
                </c:pt>
                <c:pt idx="6">
                  <c:v>FY2014 
Prelim</c:v>
                </c:pt>
              </c:strCache>
            </c:strRef>
          </c:cat>
          <c:val>
            <c:numRef>
              <c:f>'PBC Budget Graph - AR'!$D$7:$J$7</c:f>
              <c:numCache>
                <c:formatCode>#,##0</c:formatCode>
                <c:ptCount val="7"/>
                <c:pt idx="0">
                  <c:v>474.11882000000003</c:v>
                </c:pt>
                <c:pt idx="1">
                  <c:v>834</c:v>
                </c:pt>
                <c:pt idx="2">
                  <c:v>1385</c:v>
                </c:pt>
                <c:pt idx="3">
                  <c:v>1935</c:v>
                </c:pt>
                <c:pt idx="4">
                  <c:v>2629</c:v>
                </c:pt>
                <c:pt idx="5">
                  <c:v>3290</c:v>
                </c:pt>
                <c:pt idx="6">
                  <c:v>3000</c:v>
                </c:pt>
              </c:numCache>
            </c:numRef>
          </c:val>
        </c:ser>
        <c:ser>
          <c:idx val="4"/>
          <c:order val="4"/>
          <c:tx>
            <c:strRef>
              <c:f>'PBC Budget Graph - AR'!$A$6</c:f>
              <c:strCache>
                <c:ptCount val="1"/>
                <c:pt idx="0">
                  <c:v>Efficiency</c:v>
                </c:pt>
              </c:strCache>
            </c:strRef>
          </c:tx>
          <c:spPr>
            <a:solidFill>
              <a:schemeClr val="accent3">
                <a:lumMod val="20000"/>
                <a:lumOff val="80000"/>
              </a:schemeClr>
            </a:solidFill>
            <a:ln w="12700">
              <a:solidFill>
                <a:srgbClr val="000000"/>
              </a:solidFill>
              <a:prstDash val="solid"/>
            </a:ln>
          </c:spPr>
          <c:invertIfNegative val="0"/>
          <c:cat>
            <c:strRef>
              <c:f>'PBC Budget Graph - AR'!$D$5:$J$5</c:f>
              <c:strCache>
                <c:ptCount val="7"/>
                <c:pt idx="0">
                  <c:v>FY2008
Actual</c:v>
                </c:pt>
                <c:pt idx="1">
                  <c:v>FY2009
Actual</c:v>
                </c:pt>
                <c:pt idx="2">
                  <c:v>FY2010
Actual</c:v>
                </c:pt>
                <c:pt idx="3">
                  <c:v>FY2011
Actual</c:v>
                </c:pt>
                <c:pt idx="4">
                  <c:v>FY2012
Actual</c:v>
                </c:pt>
                <c:pt idx="5">
                  <c:v>FY2013 
Projected*</c:v>
                </c:pt>
                <c:pt idx="6">
                  <c:v>FY2014 
Prelim</c:v>
                </c:pt>
              </c:strCache>
            </c:strRef>
          </c:cat>
          <c:val>
            <c:numRef>
              <c:f>'PBC Budget Graph - AR'!$D$6:$J$6</c:f>
              <c:numCache>
                <c:formatCode>#,##0</c:formatCode>
                <c:ptCount val="7"/>
                <c:pt idx="0">
                  <c:v>1301.1300900000001</c:v>
                </c:pt>
                <c:pt idx="1">
                  <c:v>6032</c:v>
                </c:pt>
                <c:pt idx="2">
                  <c:v>4569</c:v>
                </c:pt>
                <c:pt idx="3">
                  <c:v>3266</c:v>
                </c:pt>
                <c:pt idx="4">
                  <c:v>3222</c:v>
                </c:pt>
                <c:pt idx="5">
                  <c:v>3900</c:v>
                </c:pt>
                <c:pt idx="6">
                  <c:v>3378</c:v>
                </c:pt>
              </c:numCache>
            </c:numRef>
          </c:val>
        </c:ser>
        <c:dLbls>
          <c:showLegendKey val="0"/>
          <c:showVal val="0"/>
          <c:showCatName val="0"/>
          <c:showSerName val="0"/>
          <c:showPercent val="0"/>
          <c:showBubbleSize val="0"/>
        </c:dLbls>
        <c:gapWidth val="65"/>
        <c:overlap val="100"/>
        <c:axId val="168078720"/>
        <c:axId val="168080512"/>
      </c:barChart>
      <c:lineChart>
        <c:grouping val="stacked"/>
        <c:varyColors val="0"/>
        <c:ser>
          <c:idx val="5"/>
          <c:order val="5"/>
          <c:tx>
            <c:strRef>
              <c:f>'PBC Budget Graph - AR'!$C$12</c:f>
              <c:strCache>
                <c:ptCount val="1"/>
                <c:pt idx="0">
                  <c:v>Total PBC Revenues</c:v>
                </c:pt>
              </c:strCache>
            </c:strRef>
          </c:tx>
          <c:spPr>
            <a:ln>
              <a:solidFill>
                <a:schemeClr val="tx1"/>
              </a:solidFill>
            </a:ln>
          </c:spPr>
          <c:marker>
            <c:symbol val="none"/>
          </c:marker>
          <c:cat>
            <c:strRef>
              <c:f>'PBC Budget Graph - AR'!$D$5:$J$5</c:f>
              <c:strCache>
                <c:ptCount val="7"/>
                <c:pt idx="0">
                  <c:v>FY2008
Actual</c:v>
                </c:pt>
                <c:pt idx="1">
                  <c:v>FY2009
Actual</c:v>
                </c:pt>
                <c:pt idx="2">
                  <c:v>FY2010
Actual</c:v>
                </c:pt>
                <c:pt idx="3">
                  <c:v>FY2011
Actual</c:v>
                </c:pt>
                <c:pt idx="4">
                  <c:v>FY2012
Actual</c:v>
                </c:pt>
                <c:pt idx="5">
                  <c:v>FY2013 
Projected*</c:v>
                </c:pt>
                <c:pt idx="6">
                  <c:v>FY2014 
Prelim</c:v>
                </c:pt>
              </c:strCache>
            </c:strRef>
          </c:cat>
          <c:val>
            <c:numRef>
              <c:f>'PBC Budget Graph - AR'!$D$12:$J$12</c:f>
              <c:numCache>
                <c:formatCode>#,##0</c:formatCode>
                <c:ptCount val="7"/>
                <c:pt idx="0">
                  <c:v>3563.377</c:v>
                </c:pt>
                <c:pt idx="1">
                  <c:v>7371.3782000000001</c:v>
                </c:pt>
                <c:pt idx="2">
                  <c:v>6927.9621300000008</c:v>
                </c:pt>
                <c:pt idx="3">
                  <c:v>6729.0815000000002</c:v>
                </c:pt>
                <c:pt idx="4">
                  <c:v>6525.2100699999992</c:v>
                </c:pt>
                <c:pt idx="5">
                  <c:v>6778.8270000000002</c:v>
                </c:pt>
                <c:pt idx="6">
                  <c:v>7813</c:v>
                </c:pt>
              </c:numCache>
            </c:numRef>
          </c:val>
          <c:smooth val="0"/>
        </c:ser>
        <c:dLbls>
          <c:showLegendKey val="0"/>
          <c:showVal val="0"/>
          <c:showCatName val="0"/>
          <c:showSerName val="0"/>
          <c:showPercent val="0"/>
          <c:showBubbleSize val="0"/>
        </c:dLbls>
        <c:marker val="1"/>
        <c:smooth val="0"/>
        <c:axId val="168078720"/>
        <c:axId val="168080512"/>
      </c:lineChart>
      <c:catAx>
        <c:axId val="16807872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1"/>
            </a:pPr>
            <a:endParaRPr lang="en-US"/>
          </a:p>
        </c:txPr>
        <c:crossAx val="168080512"/>
        <c:crosses val="autoZero"/>
        <c:auto val="1"/>
        <c:lblAlgn val="ctr"/>
        <c:lblOffset val="100"/>
        <c:tickLblSkip val="1"/>
        <c:tickMarkSkip val="1"/>
        <c:noMultiLvlLbl val="0"/>
      </c:catAx>
      <c:valAx>
        <c:axId val="168080512"/>
        <c:scaling>
          <c:orientation val="minMax"/>
          <c:max val="10000"/>
        </c:scaling>
        <c:delete val="0"/>
        <c:axPos val="l"/>
        <c:majorGridlines>
          <c:spPr>
            <a:ln w="3175">
              <a:solidFill>
                <a:srgbClr val="000000"/>
              </a:solidFill>
              <a:prstDash val="dash"/>
            </a:ln>
          </c:spPr>
        </c:majorGridlines>
        <c:numFmt formatCode="#,##0" sourceLinked="1"/>
        <c:majorTickMark val="out"/>
        <c:minorTickMark val="none"/>
        <c:tickLblPos val="nextTo"/>
        <c:spPr>
          <a:ln w="3175">
            <a:solidFill>
              <a:srgbClr val="000000"/>
            </a:solidFill>
            <a:prstDash val="solid"/>
          </a:ln>
        </c:spPr>
        <c:txPr>
          <a:bodyPr rot="0" vert="horz"/>
          <a:lstStyle/>
          <a:p>
            <a:pPr>
              <a:defRPr sz="1800" b="1"/>
            </a:pPr>
            <a:endParaRPr lang="en-US"/>
          </a:p>
        </c:txPr>
        <c:crossAx val="168078720"/>
        <c:crosses val="autoZero"/>
        <c:crossBetween val="between"/>
      </c:valAx>
      <c:spPr>
        <a:solidFill>
          <a:srgbClr val="FFFFFF"/>
        </a:solidFill>
        <a:ln w="12700">
          <a:solidFill>
            <a:srgbClr val="808080"/>
          </a:solidFill>
          <a:prstDash val="solid"/>
        </a:ln>
      </c:spPr>
    </c:plotArea>
    <c:legend>
      <c:legendPos val="r"/>
      <c:layout>
        <c:manualLayout>
          <c:xMode val="edge"/>
          <c:yMode val="edge"/>
          <c:x val="0.13610325952845637"/>
          <c:y val="6.4026410761154853E-2"/>
          <c:w val="0.82104635043943908"/>
          <c:h val="6.8855678754441416E-2"/>
        </c:manualLayout>
      </c:layout>
      <c:overlay val="0"/>
      <c:spPr>
        <a:solidFill>
          <a:srgbClr val="FFFFFF"/>
        </a:solidFill>
        <a:ln w="3175">
          <a:solidFill>
            <a:srgbClr val="000000"/>
          </a:solidFill>
          <a:prstDash val="solid"/>
        </a:ln>
      </c:spPr>
      <c:txPr>
        <a:bodyPr/>
        <a:lstStyle/>
        <a:p>
          <a:pPr>
            <a:defRPr sz="1400" b="1"/>
          </a:pPr>
          <a:endParaRPr lang="en-US"/>
        </a:p>
      </c:txPr>
    </c:legend>
    <c:plotVisOnly val="1"/>
    <c:dispBlanksAs val="gap"/>
    <c:showDLblsOverMax val="0"/>
  </c:chart>
  <c:spPr>
    <a:noFill/>
    <a:ln w="3175">
      <a:noFill/>
      <a:prstDash val="solid"/>
    </a:ln>
  </c:spPr>
  <c:txPr>
    <a:bodyPr/>
    <a:lstStyle/>
    <a:p>
      <a:pPr>
        <a:defRPr sz="1375" b="0" i="0" u="none" strike="noStrike" baseline="0">
          <a:solidFill>
            <a:srgbClr val="000000"/>
          </a:solidFill>
          <a:latin typeface="Calibri" pitchFamily="34" charset="0"/>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90059350689272"/>
          <c:y val="5.5057493623545249E-2"/>
          <c:w val="0.67344510815458414"/>
          <c:h val="0.83545091250429182"/>
        </c:manualLayout>
      </c:layout>
      <c:barChart>
        <c:barDir val="col"/>
        <c:grouping val="stacked"/>
        <c:varyColors val="0"/>
        <c:ser>
          <c:idx val="1"/>
          <c:order val="0"/>
          <c:tx>
            <c:strRef>
              <c:f>'EE Summary'!$A$13</c:f>
              <c:strCache>
                <c:ptCount val="1"/>
                <c:pt idx="0">
                  <c:v>Overhead</c:v>
                </c:pt>
              </c:strCache>
            </c:strRef>
          </c:tx>
          <c:spPr>
            <a:solidFill>
              <a:schemeClr val="accent3">
                <a:lumMod val="50000"/>
              </a:schemeClr>
            </a:solidFill>
            <a:ln w="15875">
              <a:solidFill>
                <a:srgbClr val="000000"/>
              </a:solidFill>
            </a:ln>
          </c:spPr>
          <c:invertIfNegative val="0"/>
          <c:cat>
            <c:strRef>
              <c:f>'EE Summary'!$M$4:$Q$4</c:f>
              <c:strCache>
                <c:ptCount val="5"/>
                <c:pt idx="0">
                  <c:v>FY 2010</c:v>
                </c:pt>
                <c:pt idx="1">
                  <c:v>FY 2011</c:v>
                </c:pt>
                <c:pt idx="2">
                  <c:v>FY 2012</c:v>
                </c:pt>
                <c:pt idx="3">
                  <c:v>FY 2013</c:v>
                </c:pt>
                <c:pt idx="4">
                  <c:v>FY 2014</c:v>
                </c:pt>
              </c:strCache>
            </c:strRef>
          </c:cat>
          <c:val>
            <c:numRef>
              <c:f>'EE Summary'!$M$13:$Q$13</c:f>
              <c:numCache>
                <c:formatCode>#,##0.000</c:formatCode>
                <c:ptCount val="5"/>
                <c:pt idx="0">
                  <c:v>2.3707642297724957E-2</c:v>
                </c:pt>
                <c:pt idx="1">
                  <c:v>2.8147108964515541E-2</c:v>
                </c:pt>
                <c:pt idx="2">
                  <c:v>3.0224194659116993E-2</c:v>
                </c:pt>
                <c:pt idx="3">
                  <c:v>3.1034482758620689E-2</c:v>
                </c:pt>
                <c:pt idx="4">
                  <c:v>3.9215686274509803E-2</c:v>
                </c:pt>
              </c:numCache>
            </c:numRef>
          </c:val>
        </c:ser>
        <c:ser>
          <c:idx val="0"/>
          <c:order val="1"/>
          <c:tx>
            <c:strRef>
              <c:f>'EE Summary'!$A$12</c:f>
              <c:strCache>
                <c:ptCount val="1"/>
                <c:pt idx="0">
                  <c:v>Incentives</c:v>
                </c:pt>
              </c:strCache>
            </c:strRef>
          </c:tx>
          <c:spPr>
            <a:solidFill>
              <a:schemeClr val="accent3">
                <a:lumMod val="60000"/>
                <a:lumOff val="40000"/>
              </a:schemeClr>
            </a:solidFill>
            <a:ln w="15875">
              <a:solidFill>
                <a:srgbClr val="000000"/>
              </a:solidFill>
            </a:ln>
          </c:spPr>
          <c:invertIfNegative val="0"/>
          <c:cat>
            <c:strRef>
              <c:f>'EE Summary'!$M$4:$Q$4</c:f>
              <c:strCache>
                <c:ptCount val="5"/>
                <c:pt idx="0">
                  <c:v>FY 2010</c:v>
                </c:pt>
                <c:pt idx="1">
                  <c:v>FY 2011</c:v>
                </c:pt>
                <c:pt idx="2">
                  <c:v>FY 2012</c:v>
                </c:pt>
                <c:pt idx="3">
                  <c:v>FY 2013</c:v>
                </c:pt>
                <c:pt idx="4">
                  <c:v>FY 2014</c:v>
                </c:pt>
              </c:strCache>
            </c:strRef>
          </c:cat>
          <c:val>
            <c:numRef>
              <c:f>'EE Summary'!$M$12:$Q$12</c:f>
              <c:numCache>
                <c:formatCode>#,##0.000</c:formatCode>
                <c:ptCount val="5"/>
                <c:pt idx="0">
                  <c:v>0.28805159687053494</c:v>
                </c:pt>
                <c:pt idx="1">
                  <c:v>0.23858929356342032</c:v>
                </c:pt>
                <c:pt idx="2">
                  <c:v>0.21975667610375699</c:v>
                </c:pt>
                <c:pt idx="3">
                  <c:v>0.23793103448275862</c:v>
                </c:pt>
                <c:pt idx="4">
                  <c:v>0.23137254901960785</c:v>
                </c:pt>
              </c:numCache>
            </c:numRef>
          </c:val>
        </c:ser>
        <c:dLbls>
          <c:showLegendKey val="0"/>
          <c:showVal val="0"/>
          <c:showCatName val="0"/>
          <c:showSerName val="0"/>
          <c:showPercent val="0"/>
          <c:showBubbleSize val="0"/>
        </c:dLbls>
        <c:gapWidth val="82"/>
        <c:overlap val="100"/>
        <c:axId val="168262272"/>
        <c:axId val="168276352"/>
      </c:barChart>
      <c:lineChart>
        <c:grouping val="stacked"/>
        <c:varyColors val="0"/>
        <c:ser>
          <c:idx val="2"/>
          <c:order val="2"/>
          <c:tx>
            <c:strRef>
              <c:f>'EE Summary'!$A$5</c:f>
              <c:strCache>
                <c:ptCount val="1"/>
                <c:pt idx="0">
                  <c:v>Energy Savings</c:v>
                </c:pt>
              </c:strCache>
            </c:strRef>
          </c:tx>
          <c:spPr>
            <a:ln w="38100">
              <a:solidFill>
                <a:srgbClr val="F89827"/>
              </a:solidFill>
            </a:ln>
          </c:spPr>
          <c:marker>
            <c:symbol val="circle"/>
            <c:size val="8"/>
            <c:spPr>
              <a:solidFill>
                <a:srgbClr val="F89827"/>
              </a:solidFill>
              <a:ln>
                <a:solidFill>
                  <a:srgbClr val="000000"/>
                </a:solidFill>
              </a:ln>
            </c:spPr>
          </c:marker>
          <c:dPt>
            <c:idx val="3"/>
            <c:marker>
              <c:spPr>
                <a:solidFill>
                  <a:srgbClr val="FFFFFF"/>
                </a:solidFill>
                <a:ln>
                  <a:solidFill>
                    <a:srgbClr val="000000"/>
                  </a:solidFill>
                </a:ln>
              </c:spPr>
            </c:marker>
            <c:bubble3D val="0"/>
            <c:spPr>
              <a:ln w="38100">
                <a:solidFill>
                  <a:srgbClr val="F89827"/>
                </a:solidFill>
                <a:prstDash val="dash"/>
              </a:ln>
            </c:spPr>
          </c:dPt>
          <c:dPt>
            <c:idx val="4"/>
            <c:marker>
              <c:spPr>
                <a:solidFill>
                  <a:srgbClr val="FFFFFF"/>
                </a:solidFill>
                <a:ln>
                  <a:solidFill>
                    <a:srgbClr val="000000"/>
                  </a:solidFill>
                </a:ln>
              </c:spPr>
            </c:marker>
            <c:bubble3D val="0"/>
            <c:spPr>
              <a:ln w="38100">
                <a:solidFill>
                  <a:srgbClr val="F89827"/>
                </a:solidFill>
                <a:prstDash val="dash"/>
              </a:ln>
            </c:spPr>
          </c:dPt>
          <c:cat>
            <c:strRef>
              <c:f>'EE Summary'!$M$4:$Q$4</c:f>
              <c:strCache>
                <c:ptCount val="5"/>
                <c:pt idx="0">
                  <c:v>FY 2010</c:v>
                </c:pt>
                <c:pt idx="1">
                  <c:v>FY 2011</c:v>
                </c:pt>
                <c:pt idx="2">
                  <c:v>FY 2012</c:v>
                </c:pt>
                <c:pt idx="3">
                  <c:v>FY 2013</c:v>
                </c:pt>
                <c:pt idx="4">
                  <c:v>FY 2014</c:v>
                </c:pt>
              </c:strCache>
            </c:strRef>
          </c:cat>
          <c:val>
            <c:numRef>
              <c:f>'EE Summary'!$M$5:$Q$5</c:f>
              <c:numCache>
                <c:formatCode>#,##0</c:formatCode>
                <c:ptCount val="5"/>
                <c:pt idx="0">
                  <c:v>14655.54</c:v>
                </c:pt>
                <c:pt idx="1">
                  <c:v>12244.298000000001</c:v>
                </c:pt>
                <c:pt idx="2">
                  <c:v>13069</c:v>
                </c:pt>
                <c:pt idx="3">
                  <c:v>14500</c:v>
                </c:pt>
                <c:pt idx="4">
                  <c:v>12750</c:v>
                </c:pt>
              </c:numCache>
            </c:numRef>
          </c:val>
          <c:smooth val="0"/>
        </c:ser>
        <c:dLbls>
          <c:showLegendKey val="0"/>
          <c:showVal val="0"/>
          <c:showCatName val="0"/>
          <c:showSerName val="0"/>
          <c:showPercent val="0"/>
          <c:showBubbleSize val="0"/>
        </c:dLbls>
        <c:marker val="1"/>
        <c:smooth val="0"/>
        <c:axId val="168284544"/>
        <c:axId val="168278272"/>
      </c:lineChart>
      <c:catAx>
        <c:axId val="168262272"/>
        <c:scaling>
          <c:orientation val="minMax"/>
        </c:scaling>
        <c:delete val="0"/>
        <c:axPos val="b"/>
        <c:majorTickMark val="out"/>
        <c:minorTickMark val="none"/>
        <c:tickLblPos val="nextTo"/>
        <c:txPr>
          <a:bodyPr/>
          <a:lstStyle/>
          <a:p>
            <a:pPr>
              <a:defRPr b="1"/>
            </a:pPr>
            <a:endParaRPr lang="en-US"/>
          </a:p>
        </c:txPr>
        <c:crossAx val="168276352"/>
        <c:crosses val="autoZero"/>
        <c:auto val="1"/>
        <c:lblAlgn val="ctr"/>
        <c:lblOffset val="100"/>
        <c:noMultiLvlLbl val="0"/>
      </c:catAx>
      <c:valAx>
        <c:axId val="168276352"/>
        <c:scaling>
          <c:orientation val="minMax"/>
          <c:max val="0.35000000000000003"/>
        </c:scaling>
        <c:delete val="0"/>
        <c:axPos val="l"/>
        <c:majorGridlines>
          <c:spPr>
            <a:ln>
              <a:prstDash val="dash"/>
            </a:ln>
          </c:spPr>
        </c:majorGridlines>
        <c:title>
          <c:tx>
            <c:rich>
              <a:bodyPr rot="-5400000" vert="horz"/>
              <a:lstStyle/>
              <a:p>
                <a:pPr>
                  <a:defRPr sz="2400">
                    <a:solidFill>
                      <a:schemeClr val="accent3">
                        <a:lumMod val="50000"/>
                      </a:schemeClr>
                    </a:solidFill>
                  </a:defRPr>
                </a:pPr>
                <a:r>
                  <a:rPr lang="en-US" sz="2400" dirty="0">
                    <a:solidFill>
                      <a:schemeClr val="accent3">
                        <a:lumMod val="50000"/>
                      </a:schemeClr>
                    </a:solidFill>
                  </a:rPr>
                  <a:t>Avg Cost ($/kWh)</a:t>
                </a:r>
              </a:p>
            </c:rich>
          </c:tx>
          <c:layout>
            <c:manualLayout>
              <c:xMode val="edge"/>
              <c:yMode val="edge"/>
              <c:x val="2.8568196216852203E-3"/>
              <c:y val="0.25555796150481191"/>
            </c:manualLayout>
          </c:layout>
          <c:overlay val="0"/>
        </c:title>
        <c:numFmt formatCode="#,##0.000" sourceLinked="1"/>
        <c:majorTickMark val="out"/>
        <c:minorTickMark val="none"/>
        <c:tickLblPos val="nextTo"/>
        <c:txPr>
          <a:bodyPr/>
          <a:lstStyle/>
          <a:p>
            <a:pPr>
              <a:defRPr sz="2000" b="1">
                <a:solidFill>
                  <a:schemeClr val="accent3">
                    <a:lumMod val="50000"/>
                  </a:schemeClr>
                </a:solidFill>
              </a:defRPr>
            </a:pPr>
            <a:endParaRPr lang="en-US"/>
          </a:p>
        </c:txPr>
        <c:crossAx val="168262272"/>
        <c:crosses val="autoZero"/>
        <c:crossBetween val="between"/>
      </c:valAx>
      <c:valAx>
        <c:axId val="168278272"/>
        <c:scaling>
          <c:orientation val="minMax"/>
          <c:max val="35000"/>
          <c:min val="0"/>
        </c:scaling>
        <c:delete val="0"/>
        <c:axPos val="r"/>
        <c:title>
          <c:tx>
            <c:rich>
              <a:bodyPr rot="-5400000" vert="horz"/>
              <a:lstStyle/>
              <a:p>
                <a:pPr>
                  <a:defRPr sz="2000">
                    <a:solidFill>
                      <a:schemeClr val="accent6">
                        <a:lumMod val="75000"/>
                      </a:schemeClr>
                    </a:solidFill>
                  </a:defRPr>
                </a:pPr>
                <a:r>
                  <a:rPr lang="en-US" sz="2000" dirty="0">
                    <a:solidFill>
                      <a:schemeClr val="accent6">
                        <a:lumMod val="75000"/>
                      </a:schemeClr>
                    </a:solidFill>
                  </a:rPr>
                  <a:t>Annual Energy Savings (</a:t>
                </a:r>
                <a:r>
                  <a:rPr lang="en-US" sz="2000" dirty="0" smtClean="0">
                    <a:solidFill>
                      <a:schemeClr val="accent6">
                        <a:lumMod val="75000"/>
                      </a:schemeClr>
                    </a:solidFill>
                  </a:rPr>
                  <a:t>MWh/year)</a:t>
                </a:r>
                <a:endParaRPr lang="en-US" sz="2000" dirty="0">
                  <a:solidFill>
                    <a:schemeClr val="accent6">
                      <a:lumMod val="75000"/>
                    </a:schemeClr>
                  </a:solidFill>
                </a:endParaRPr>
              </a:p>
            </c:rich>
          </c:tx>
          <c:layout>
            <c:manualLayout>
              <c:xMode val="edge"/>
              <c:yMode val="edge"/>
              <c:x val="0.94709351525024899"/>
              <c:y val="0.15265179352580927"/>
            </c:manualLayout>
          </c:layout>
          <c:overlay val="0"/>
        </c:title>
        <c:numFmt formatCode="#,##0" sourceLinked="1"/>
        <c:majorTickMark val="out"/>
        <c:minorTickMark val="none"/>
        <c:tickLblPos val="nextTo"/>
        <c:txPr>
          <a:bodyPr/>
          <a:lstStyle/>
          <a:p>
            <a:pPr>
              <a:defRPr sz="1800" b="1">
                <a:solidFill>
                  <a:schemeClr val="accent6">
                    <a:lumMod val="75000"/>
                  </a:schemeClr>
                </a:solidFill>
              </a:defRPr>
            </a:pPr>
            <a:endParaRPr lang="en-US"/>
          </a:p>
        </c:txPr>
        <c:crossAx val="168284544"/>
        <c:crosses val="max"/>
        <c:crossBetween val="between"/>
      </c:valAx>
      <c:catAx>
        <c:axId val="168284544"/>
        <c:scaling>
          <c:orientation val="minMax"/>
        </c:scaling>
        <c:delete val="1"/>
        <c:axPos val="b"/>
        <c:majorTickMark val="out"/>
        <c:minorTickMark val="none"/>
        <c:tickLblPos val="nextTo"/>
        <c:crossAx val="168278272"/>
        <c:crosses val="autoZero"/>
        <c:auto val="1"/>
        <c:lblAlgn val="ctr"/>
        <c:lblOffset val="100"/>
        <c:noMultiLvlLbl val="0"/>
      </c:catAx>
    </c:plotArea>
    <c:legend>
      <c:legendPos val="r"/>
      <c:layout>
        <c:manualLayout>
          <c:xMode val="edge"/>
          <c:yMode val="edge"/>
          <c:x val="0.29934813105258395"/>
          <c:y val="6.6383858267716533E-2"/>
          <c:w val="0.20612238664132504"/>
          <c:h val="0.16577077865266843"/>
        </c:manualLayout>
      </c:layout>
      <c:overlay val="0"/>
      <c:spPr>
        <a:noFill/>
      </c:spPr>
      <c:txPr>
        <a:bodyPr/>
        <a:lstStyle/>
        <a:p>
          <a:pPr>
            <a:defRPr b="1"/>
          </a:pPr>
          <a:endParaRPr lang="en-US"/>
        </a:p>
      </c:txPr>
    </c:legend>
    <c:plotVisOnly val="1"/>
    <c:dispBlanksAs val="gap"/>
    <c:showDLblsOverMax val="0"/>
  </c:chart>
  <c:txPr>
    <a:bodyPr/>
    <a:lstStyle/>
    <a:p>
      <a:pPr>
        <a:defRPr sz="16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Potential </a:t>
            </a:r>
            <a:r>
              <a:rPr lang="en-US" sz="2400" b="1" i="0" u="sng" strike="noStrike" baseline="0" dirty="0" smtClean="0">
                <a:effectLst/>
              </a:rPr>
              <a:t>Residential </a:t>
            </a:r>
            <a:r>
              <a:rPr lang="en-US" sz="2400" dirty="0" smtClean="0"/>
              <a:t>Sources of Energy Savings*</a:t>
            </a:r>
            <a:endParaRPr lang="en-US" sz="2400" dirty="0"/>
          </a:p>
        </c:rich>
      </c:tx>
      <c:overlay val="0"/>
    </c:title>
    <c:autoTitleDeleted val="0"/>
    <c:plotArea>
      <c:layout>
        <c:manualLayout>
          <c:layoutTarget val="inner"/>
          <c:xMode val="edge"/>
          <c:yMode val="edge"/>
          <c:x val="7.7607636785786388E-2"/>
          <c:y val="0.11599885699771396"/>
          <c:w val="0.4791536694932364"/>
          <c:h val="0.80374163914994501"/>
        </c:manualLayout>
      </c:layout>
      <c:pieChart>
        <c:varyColors val="1"/>
        <c:ser>
          <c:idx val="0"/>
          <c:order val="0"/>
          <c:dPt>
            <c:idx val="0"/>
            <c:bubble3D val="0"/>
            <c:explosion val="7"/>
            <c:spPr>
              <a:ln>
                <a:solidFill>
                  <a:srgbClr val="000000"/>
                </a:solidFill>
              </a:ln>
            </c:spPr>
          </c:dPt>
          <c:dLbls>
            <c:dLbl>
              <c:idx val="0"/>
              <c:layout>
                <c:manualLayout>
                  <c:x val="-0.13598021401171007"/>
                  <c:y val="6.0367030734061466E-2"/>
                </c:manualLayout>
              </c:layout>
              <c:tx>
                <c:rich>
                  <a:bodyPr/>
                  <a:lstStyle/>
                  <a:p>
                    <a:r>
                      <a:rPr lang="en-US" sz="3000" b="1" baseline="0" dirty="0"/>
                      <a:t>37%</a:t>
                    </a:r>
                    <a:endParaRPr lang="en-US" dirty="0"/>
                  </a:p>
                </c:rich>
              </c:tx>
              <c:showLegendKey val="0"/>
              <c:showVal val="1"/>
              <c:showCatName val="0"/>
              <c:showSerName val="0"/>
              <c:showPercent val="0"/>
              <c:showBubbleSize val="0"/>
            </c:dLbl>
            <c:dLbl>
              <c:idx val="1"/>
              <c:layout>
                <c:manualLayout>
                  <c:x val="-7.677442963860287E-2"/>
                  <c:y val="-0.16768817204301076"/>
                </c:manualLayout>
              </c:layout>
              <c:showLegendKey val="0"/>
              <c:showVal val="1"/>
              <c:showCatName val="0"/>
              <c:showSerName val="0"/>
              <c:showPercent val="0"/>
              <c:showBubbleSize val="0"/>
            </c:dLbl>
            <c:dLbl>
              <c:idx val="2"/>
              <c:layout>
                <c:manualLayout>
                  <c:x val="7.927594387240057E-2"/>
                  <c:y val="-0.16384239268478537"/>
                </c:manualLayout>
              </c:layout>
              <c:showLegendKey val="0"/>
              <c:showVal val="1"/>
              <c:showCatName val="0"/>
              <c:showSerName val="0"/>
              <c:showPercent val="0"/>
              <c:showBubbleSize val="0"/>
            </c:dLbl>
            <c:dLbl>
              <c:idx val="3"/>
              <c:layout>
                <c:manualLayout>
                  <c:x val="0.15211008479709268"/>
                  <c:y val="8.0487892642451958E-2"/>
                </c:manualLayout>
              </c:layout>
              <c:showLegendKey val="0"/>
              <c:showVal val="1"/>
              <c:showCatName val="0"/>
              <c:showSerName val="0"/>
              <c:showPercent val="0"/>
              <c:showBubbleSize val="0"/>
            </c:dLbl>
            <c:txPr>
              <a:bodyPr/>
              <a:lstStyle/>
              <a:p>
                <a:pPr>
                  <a:defRPr sz="3000" b="1" baseline="0"/>
                </a:pPr>
                <a:endParaRPr lang="en-US"/>
              </a:p>
            </c:txPr>
            <c:showLegendKey val="0"/>
            <c:showVal val="1"/>
            <c:showCatName val="0"/>
            <c:showSerName val="0"/>
            <c:showPercent val="0"/>
            <c:showBubbleSize val="0"/>
            <c:showLeaderLines val="1"/>
          </c:dLbls>
          <c:cat>
            <c:strRef>
              <c:f>Sheet1!$A$2:$A$5</c:f>
              <c:strCache>
                <c:ptCount val="4"/>
                <c:pt idx="0">
                  <c:v>Home Energy Report</c:v>
                </c:pt>
                <c:pt idx="1">
                  <c:v>Recycle Refrigerator</c:v>
                </c:pt>
                <c:pt idx="2">
                  <c:v>HVAC Quality Maintenance</c:v>
                </c:pt>
                <c:pt idx="3">
                  <c:v>Other 26 Measures</c:v>
                </c:pt>
              </c:strCache>
            </c:strRef>
          </c:cat>
          <c:val>
            <c:numRef>
              <c:f>Sheet1!$B$2:$B$5</c:f>
              <c:numCache>
                <c:formatCode>0%</c:formatCode>
                <c:ptCount val="4"/>
                <c:pt idx="0">
                  <c:v>0.37063015229844909</c:v>
                </c:pt>
                <c:pt idx="1">
                  <c:v>0.13553164733827022</c:v>
                </c:pt>
                <c:pt idx="2">
                  <c:v>0.12941176470588237</c:v>
                </c:pt>
                <c:pt idx="3">
                  <c:v>0.36442643565739835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057427316777709"/>
          <c:y val="0.19260625687918043"/>
          <c:w val="0.29981034221683828"/>
          <c:h val="0.69536533739734141"/>
        </c:manualLayout>
      </c:layout>
      <c:overlay val="0"/>
      <c:spPr>
        <a:ln>
          <a:solidFill>
            <a:schemeClr val="tx1"/>
          </a:solidFill>
        </a:ln>
      </c:spPr>
      <c:txPr>
        <a:bodyPr/>
        <a:lstStyle/>
        <a:p>
          <a:pPr>
            <a:defRPr sz="2000" b="1" baseline="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00693" cy="46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9" tIns="46095" rIns="92189" bIns="46095" numCol="1" anchor="t" anchorCtr="0" compatLnSpc="1">
            <a:prstTxWarp prst="textNoShape">
              <a:avLst/>
            </a:prstTxWarp>
          </a:bodyPr>
          <a:lstStyle>
            <a:lvl1pPr>
              <a:defRPr sz="1200">
                <a:latin typeface="Arial" pitchFamily="34" charset="0"/>
              </a:defRPr>
            </a:lvl1pPr>
          </a:lstStyle>
          <a:p>
            <a:pPr>
              <a:defRPr/>
            </a:pPr>
            <a:endParaRPr lang="en-US"/>
          </a:p>
        </p:txBody>
      </p:sp>
      <p:sp>
        <p:nvSpPr>
          <p:cNvPr id="43011" name="Rectangle 3"/>
          <p:cNvSpPr>
            <a:spLocks noGrp="1" noChangeArrowheads="1"/>
          </p:cNvSpPr>
          <p:nvPr>
            <p:ph type="dt" idx="1"/>
          </p:nvPr>
        </p:nvSpPr>
        <p:spPr bwMode="auto">
          <a:xfrm>
            <a:off x="3922380" y="0"/>
            <a:ext cx="3000693" cy="46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9" tIns="46095" rIns="92189" bIns="46095"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60463" y="690563"/>
            <a:ext cx="4603750" cy="34544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p:cNvSpPr>
            <a:spLocks noGrp="1" noChangeArrowheads="1"/>
          </p:cNvSpPr>
          <p:nvPr>
            <p:ph type="body" sz="quarter" idx="3"/>
          </p:nvPr>
        </p:nvSpPr>
        <p:spPr bwMode="auto">
          <a:xfrm>
            <a:off x="692468" y="4375071"/>
            <a:ext cx="5539740" cy="414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9" tIns="46095" rIns="92189" bIns="4609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748543"/>
            <a:ext cx="3000693" cy="46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9" tIns="46095" rIns="92189" bIns="46095" numCol="1" anchor="b" anchorCtr="0" compatLnSpc="1">
            <a:prstTxWarp prst="textNoShape">
              <a:avLst/>
            </a:prstTxWarp>
          </a:bodyPr>
          <a:lstStyle>
            <a:lvl1pPr>
              <a:defRPr sz="1200">
                <a:latin typeface="Arial" pitchFamily="34" charset="0"/>
              </a:defRPr>
            </a:lvl1pPr>
          </a:lstStyle>
          <a:p>
            <a:pPr>
              <a:defRPr/>
            </a:pPr>
            <a:endParaRPr lang="en-US"/>
          </a:p>
        </p:txBody>
      </p:sp>
      <p:sp>
        <p:nvSpPr>
          <p:cNvPr id="43015" name="Rectangle 7"/>
          <p:cNvSpPr>
            <a:spLocks noGrp="1" noChangeArrowheads="1"/>
          </p:cNvSpPr>
          <p:nvPr>
            <p:ph type="sldNum" sz="quarter" idx="5"/>
          </p:nvPr>
        </p:nvSpPr>
        <p:spPr bwMode="auto">
          <a:xfrm>
            <a:off x="3922380" y="8748543"/>
            <a:ext cx="3000693" cy="46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9" tIns="46095" rIns="92189" bIns="46095" numCol="1" anchor="b" anchorCtr="0" compatLnSpc="1">
            <a:prstTxWarp prst="textNoShape">
              <a:avLst/>
            </a:prstTxWarp>
          </a:bodyPr>
          <a:lstStyle>
            <a:lvl1pPr algn="r">
              <a:defRPr sz="1200">
                <a:latin typeface="Arial" pitchFamily="34" charset="0"/>
              </a:defRPr>
            </a:lvl1pPr>
          </a:lstStyle>
          <a:p>
            <a:pPr>
              <a:defRPr/>
            </a:pPr>
            <a:fld id="{B5158C6D-F94B-4590-9BAA-BA8FE10A6090}" type="slidenum">
              <a:rPr lang="en-US"/>
              <a:pPr>
                <a:defRPr/>
              </a:pPr>
              <a:t>‹#›</a:t>
            </a:fld>
            <a:endParaRPr lang="en-US"/>
          </a:p>
        </p:txBody>
      </p:sp>
    </p:spTree>
    <p:extLst>
      <p:ext uri="{BB962C8B-B14F-4D97-AF65-F5344CB8AC3E}">
        <p14:creationId xmlns:p14="http://schemas.microsoft.com/office/powerpoint/2010/main" val="41263928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1</a:t>
            </a:fld>
            <a:endParaRPr lang="en-US"/>
          </a:p>
        </p:txBody>
      </p:sp>
    </p:spTree>
    <p:extLst>
      <p:ext uri="{BB962C8B-B14F-4D97-AF65-F5344CB8AC3E}">
        <p14:creationId xmlns:p14="http://schemas.microsoft.com/office/powerpoint/2010/main" val="2414354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In 2012, the City Council</a:t>
            </a:r>
            <a:r>
              <a:rPr lang="en-US" baseline="0" dirty="0" smtClean="0"/>
              <a:t> adopted EE goals  for the next ten years. This required the use of a special model that was developed for California publicly-owned utilities.</a:t>
            </a:r>
          </a:p>
          <a:p>
            <a:endParaRPr lang="en-US" baseline="0" dirty="0" smtClean="0"/>
          </a:p>
          <a:p>
            <a:pPr marL="169633" indent="-169633">
              <a:buFont typeface="Arial" pitchFamily="34" charset="0"/>
              <a:buChar char="•"/>
            </a:pPr>
            <a:r>
              <a:rPr lang="en-US" baseline="0" dirty="0" smtClean="0"/>
              <a:t>Navigant, the consultant who developed the EERAM model for estimating the EE potential, produced a list of efficiency measures that could be useful to PWP residential customers in order for the utility to reach its cost-effective and feasible efficiency goals.</a:t>
            </a:r>
          </a:p>
          <a:p>
            <a:endParaRPr lang="en-US" baseline="0" dirty="0" smtClean="0"/>
          </a:p>
          <a:p>
            <a:pPr marL="169633" indent="-169633">
              <a:buFont typeface="Arial" pitchFamily="34" charset="0"/>
              <a:buChar char="•"/>
            </a:pPr>
            <a:r>
              <a:rPr lang="en-US" dirty="0" smtClean="0"/>
              <a:t>“Home Energy Reports” has the single largest</a:t>
            </a:r>
            <a:r>
              <a:rPr lang="en-US" baseline="0" dirty="0" smtClean="0"/>
              <a:t> potential for residential</a:t>
            </a:r>
            <a:r>
              <a:rPr lang="en-US" dirty="0" smtClean="0"/>
              <a:t> energy efficiency in Pasadena</a:t>
            </a:r>
            <a:r>
              <a:rPr lang="en-US" baseline="0" dirty="0" smtClean="0"/>
              <a:t>.</a:t>
            </a:r>
            <a:endParaRPr lang="en-US" dirty="0" smtClean="0"/>
          </a:p>
          <a:p>
            <a:endParaRPr lang="en-US" dirty="0" smtClean="0"/>
          </a:p>
          <a:p>
            <a:r>
              <a:rPr lang="en-US" dirty="0" smtClean="0"/>
              <a:t>Measure		Energy Savings Potential	Demand Reduction Potential</a:t>
            </a:r>
          </a:p>
          <a:p>
            <a:r>
              <a:rPr lang="en-US" dirty="0" smtClean="0"/>
              <a:t>Home Energy Report	13,263			0</a:t>
            </a:r>
          </a:p>
          <a:p>
            <a:r>
              <a:rPr lang="en-US" dirty="0" smtClean="0"/>
              <a:t>Recycle Refrigerator	4,850			716</a:t>
            </a:r>
          </a:p>
          <a:p>
            <a:r>
              <a:rPr lang="en-US" u="sng" dirty="0" smtClean="0"/>
              <a:t>HVAC Quality Maintenance	4,631			4,258 = 22,744 MWh (64% of</a:t>
            </a:r>
            <a:r>
              <a:rPr lang="en-US" u="sng" baseline="0" dirty="0" smtClean="0"/>
              <a:t> total measures recommended in EERAM)</a:t>
            </a:r>
            <a:endParaRPr lang="en-US" u="sng" dirty="0" smtClean="0"/>
          </a:p>
          <a:p>
            <a:r>
              <a:rPr lang="en-US" dirty="0" smtClean="0"/>
              <a:t>Green Switch		3,088			0</a:t>
            </a:r>
          </a:p>
          <a:p>
            <a:r>
              <a:rPr lang="en-US" dirty="0" smtClean="0"/>
              <a:t>CFL: 13W Indoor	1,591			226</a:t>
            </a:r>
          </a:p>
          <a:p>
            <a:r>
              <a:rPr lang="en-US" dirty="0" smtClean="0"/>
              <a:t>CFL: 23W Outdoor	1,155			0</a:t>
            </a:r>
          </a:p>
          <a:p>
            <a:r>
              <a:rPr lang="en-US" dirty="0" smtClean="0"/>
              <a:t>CFL Fixture Outdoor	1,136			0</a:t>
            </a:r>
          </a:p>
          <a:p>
            <a:r>
              <a:rPr lang="en-US" dirty="0" smtClean="0"/>
              <a:t>CFL: 13W Outdoor	979			0</a:t>
            </a:r>
          </a:p>
          <a:p>
            <a:r>
              <a:rPr lang="en-US" dirty="0" smtClean="0"/>
              <a:t>Smart Outlet Strip	763			48</a:t>
            </a:r>
          </a:p>
          <a:p>
            <a:r>
              <a:rPr lang="en-US" dirty="0" smtClean="0"/>
              <a:t>CFL: 23W Indoor	758			118 = 13,041 MWh (36% of total measures recommended in EERAM)</a:t>
            </a:r>
          </a:p>
          <a:p>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23</a:t>
            </a:fld>
            <a:endParaRPr lang="en-US"/>
          </a:p>
        </p:txBody>
      </p:sp>
    </p:spTree>
    <p:extLst>
      <p:ext uri="{BB962C8B-B14F-4D97-AF65-F5344CB8AC3E}">
        <p14:creationId xmlns:p14="http://schemas.microsoft.com/office/powerpoint/2010/main" val="50681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This is what participants see when they visit the web portal, which includes graphic</a:t>
            </a:r>
            <a:r>
              <a:rPr lang="en-US" baseline="0" dirty="0" smtClean="0"/>
              <a:t> displays of where their energy is being used and tips for reducing usage.</a:t>
            </a:r>
          </a:p>
          <a:p>
            <a:pPr marL="169633" indent="-169633">
              <a:buFont typeface="Arial" pitchFamily="34" charset="0"/>
              <a:buChar char="•"/>
            </a:pPr>
            <a:endParaRPr lang="en-US" baseline="0" dirty="0" smtClean="0"/>
          </a:p>
          <a:p>
            <a:endParaRPr lang="en-US" dirty="0" smtClean="0">
              <a:effectLst/>
            </a:endParaRPr>
          </a:p>
          <a:p>
            <a:pPr lvl="2"/>
            <a:r>
              <a:rPr lang="en-US" dirty="0"/>
              <a:t>Unique users = 1,401 logged in (@ 5% of base)</a:t>
            </a:r>
            <a:endParaRPr lang="en-US" sz="1800" dirty="0"/>
          </a:p>
          <a:p>
            <a:pPr lvl="2"/>
            <a:endParaRPr lang="en-US" dirty="0"/>
          </a:p>
          <a:p>
            <a:pPr lvl="2"/>
            <a:r>
              <a:rPr lang="en-US" dirty="0"/>
              <a:t>Looked at pages an average of 6.5 minutes each</a:t>
            </a:r>
            <a:endParaRPr lang="en-US" sz="1800" dirty="0"/>
          </a:p>
          <a:p>
            <a:pPr lvl="2"/>
            <a:endParaRPr lang="en-US" dirty="0"/>
          </a:p>
          <a:p>
            <a:pPr lvl="2"/>
            <a:r>
              <a:rPr lang="en-US" dirty="0"/>
              <a:t>10 page views per user (average)</a:t>
            </a:r>
            <a:endParaRPr lang="en-US" sz="1800" dirty="0"/>
          </a:p>
          <a:p>
            <a:pPr marL="169633" indent="-16963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24</a:t>
            </a:fld>
            <a:endParaRPr lang="en-US"/>
          </a:p>
        </p:txBody>
      </p:sp>
    </p:spTree>
    <p:extLst>
      <p:ext uri="{BB962C8B-B14F-4D97-AF65-F5344CB8AC3E}">
        <p14:creationId xmlns:p14="http://schemas.microsoft.com/office/powerpoint/2010/main" val="843066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Participants</a:t>
            </a:r>
            <a:r>
              <a:rPr lang="en-US" baseline="0" dirty="0" smtClean="0"/>
              <a:t> may set a goal to reduce their usage, and HERS will track this goal against the actual usage.</a:t>
            </a:r>
          </a:p>
          <a:p>
            <a:pPr marL="169633" indent="-169633">
              <a:buFont typeface="Arial" pitchFamily="34" charset="0"/>
              <a:buChar char="•"/>
            </a:pPr>
            <a:endParaRPr lang="en-US" baseline="0" dirty="0" smtClean="0"/>
          </a:p>
          <a:p>
            <a:pPr marL="169633" indent="-16963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25</a:t>
            </a:fld>
            <a:endParaRPr lang="en-US"/>
          </a:p>
        </p:txBody>
      </p:sp>
    </p:spTree>
    <p:extLst>
      <p:ext uri="{BB962C8B-B14F-4D97-AF65-F5344CB8AC3E}">
        <p14:creationId xmlns:p14="http://schemas.microsoft.com/office/powerpoint/2010/main" val="409479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goal is set, specific action items are reviewed which</a:t>
            </a:r>
            <a:r>
              <a:rPr lang="en-US" baseline="0" dirty="0" smtClean="0"/>
              <a:t> participants can select to see the effect towards reaching their goal.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26</a:t>
            </a:fld>
            <a:endParaRPr lang="en-US"/>
          </a:p>
        </p:txBody>
      </p:sp>
    </p:spTree>
    <p:extLst>
      <p:ext uri="{BB962C8B-B14F-4D97-AF65-F5344CB8AC3E}">
        <p14:creationId xmlns:p14="http://schemas.microsoft.com/office/powerpoint/2010/main" val="2805038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The first year results of the pilot program were lower</a:t>
            </a:r>
            <a:r>
              <a:rPr lang="en-US" baseline="0" dirty="0" smtClean="0"/>
              <a:t> than originally predicted when this was first proposed in 2009 (___MWh);  likely due to the effects of the Great Recession and the resulting lower energy used by all customers. Typical experience among Opower’s clients.</a:t>
            </a:r>
          </a:p>
          <a:p>
            <a:pPr marL="169633" indent="-169633">
              <a:buFont typeface="Arial" pitchFamily="34" charset="0"/>
              <a:buChar char="•"/>
            </a:pPr>
            <a:endParaRPr lang="en-US" baseline="0" dirty="0" smtClean="0"/>
          </a:p>
          <a:p>
            <a:pPr marL="169633" indent="-169633">
              <a:buFont typeface="Arial" pitchFamily="34" charset="0"/>
              <a:buChar char="•"/>
            </a:pPr>
            <a:r>
              <a:rPr lang="en-US" baseline="0" dirty="0" smtClean="0"/>
              <a:t>The results PWP and the participating customers received are very cost-effective, compared to rebate programs that are offered to all “Other Residential” customers.</a:t>
            </a:r>
          </a:p>
          <a:p>
            <a:pPr marL="169633" indent="-169633">
              <a:buFont typeface="Arial" pitchFamily="34" charset="0"/>
              <a:buChar char="•"/>
            </a:pPr>
            <a:endParaRPr lang="en-US" baseline="0" dirty="0" smtClean="0"/>
          </a:p>
          <a:p>
            <a:pPr marL="169633" indent="-169633">
              <a:buFont typeface="Arial" pitchFamily="34" charset="0"/>
              <a:buChar char="•"/>
            </a:pPr>
            <a:r>
              <a:rPr lang="en-US" baseline="0" dirty="0" smtClean="0"/>
              <a:t>The HERS delivered over 2,200 MWh of energy savings in its first year, or 1.6% of all energy used by the customers analyzed in the program. These 1.6% savings results have been verified by Navigant.</a:t>
            </a:r>
          </a:p>
          <a:p>
            <a:pPr marL="169633" indent="-169633">
              <a:buFont typeface="Arial" pitchFamily="34" charset="0"/>
              <a:buChar char="•"/>
            </a:pPr>
            <a:endParaRPr lang="en-US" baseline="0" dirty="0" smtClean="0"/>
          </a:p>
          <a:p>
            <a:pPr marL="169633" indent="-16963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27</a:t>
            </a:fld>
            <a:endParaRPr lang="en-US"/>
          </a:p>
        </p:txBody>
      </p:sp>
    </p:spTree>
    <p:extLst>
      <p:ext uri="{BB962C8B-B14F-4D97-AF65-F5344CB8AC3E}">
        <p14:creationId xmlns:p14="http://schemas.microsoft.com/office/powerpoint/2010/main" val="4135988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Energy savings</a:t>
            </a:r>
            <a:r>
              <a:rPr lang="en-US" baseline="0" dirty="0" smtClean="0"/>
              <a:t> have been steadily increasing since inception</a:t>
            </a:r>
          </a:p>
          <a:p>
            <a:pPr marL="169633" indent="-169633">
              <a:buFont typeface="Arial" pitchFamily="34" charset="0"/>
              <a:buChar char="•"/>
            </a:pPr>
            <a:endParaRPr lang="en-US" baseline="0" dirty="0" smtClean="0"/>
          </a:p>
          <a:p>
            <a:pPr marL="169633" indent="-169633">
              <a:buFont typeface="Arial" pitchFamily="34" charset="0"/>
              <a:buChar char="•"/>
            </a:pPr>
            <a:r>
              <a:rPr lang="en-US" baseline="0" dirty="0" smtClean="0"/>
              <a:t>1.6% savings from June 2011 to June 2012</a:t>
            </a:r>
          </a:p>
          <a:p>
            <a:pPr marL="169633" indent="-169633">
              <a:buFont typeface="Arial" pitchFamily="34" charset="0"/>
              <a:buChar char="•"/>
            </a:pPr>
            <a:endParaRPr lang="en-US" baseline="0" dirty="0" smtClean="0"/>
          </a:p>
          <a:p>
            <a:pPr marL="169633" indent="-169633">
              <a:buFont typeface="Arial" pitchFamily="34" charset="0"/>
              <a:buChar char="•"/>
            </a:pPr>
            <a:r>
              <a:rPr lang="en-US" baseline="0" dirty="0" smtClean="0"/>
              <a:t>2.6% expected this year (FY2013) (may reach 3,700 MWh)</a:t>
            </a:r>
          </a:p>
          <a:p>
            <a:pPr marL="169633" indent="-169633">
              <a:buFont typeface="Wingdings" pitchFamily="2" charset="2"/>
              <a:buChar char="Ø"/>
            </a:pPr>
            <a:endParaRPr lang="en-US" baseline="0" dirty="0" smtClean="0"/>
          </a:p>
          <a:p>
            <a:pPr marL="169633" indent="-169633">
              <a:buFont typeface="Arial" pitchFamily="34" charset="0"/>
              <a:buChar char="•"/>
            </a:pPr>
            <a:r>
              <a:rPr lang="en-US" baseline="0" dirty="0" smtClean="0"/>
              <a:t>May be stabilizing next 2 years at around 2.8% or 2.9% (4,000 MWh per year)</a:t>
            </a:r>
          </a:p>
          <a:p>
            <a:pPr marL="169633" indent="-16963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35488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endParaRPr lang="en-US" dirty="0" smtClean="0"/>
          </a:p>
          <a:p>
            <a:pPr marL="169633" indent="-169633">
              <a:buFont typeface="Arial" pitchFamily="34" charset="0"/>
              <a:buChar char="•"/>
            </a:pPr>
            <a:r>
              <a:rPr lang="en-US" dirty="0" smtClean="0"/>
              <a:t>Staff have directly assisted 316 HERS participants since 2011 (1.3% of total receiving reports)</a:t>
            </a:r>
          </a:p>
          <a:p>
            <a:pPr marL="169633" indent="-169633">
              <a:buFont typeface="Arial" pitchFamily="34" charset="0"/>
              <a:buChar char="•"/>
            </a:pPr>
            <a:endParaRPr lang="en-US" dirty="0" smtClean="0"/>
          </a:p>
          <a:p>
            <a:pPr marL="169633" indent="-169633">
              <a:buFont typeface="Arial" pitchFamily="34" charset="0"/>
              <a:buChar char="•"/>
            </a:pPr>
            <a:r>
              <a:rPr lang="en-US" dirty="0" smtClean="0"/>
              <a:t>First response to callers</a:t>
            </a:r>
            <a:r>
              <a:rPr lang="en-US" baseline="0" dirty="0" smtClean="0"/>
              <a:t> = Have you updated your profile on web portal? This may result in a more accurate comparison with others.</a:t>
            </a:r>
          </a:p>
          <a:p>
            <a:endParaRPr lang="en-US" baseline="0" dirty="0" smtClean="0"/>
          </a:p>
          <a:p>
            <a:pPr marL="169633" indent="-169633">
              <a:buFont typeface="Arial" pitchFamily="34" charset="0"/>
              <a:buChar char="•"/>
            </a:pPr>
            <a:r>
              <a:rPr lang="en-US" dirty="0" smtClean="0"/>
              <a:t>Opting out</a:t>
            </a:r>
            <a:r>
              <a:rPr lang="en-US" baseline="0" dirty="0" smtClean="0"/>
              <a:t> always an option; </a:t>
            </a:r>
            <a:r>
              <a:rPr lang="en-US" dirty="0" smtClean="0"/>
              <a:t> 140 opted out since</a:t>
            </a:r>
            <a:r>
              <a:rPr lang="en-US" baseline="0" dirty="0" smtClean="0"/>
              <a:t> 2011, a </a:t>
            </a:r>
            <a:r>
              <a:rPr lang="en-US" dirty="0" smtClean="0"/>
              <a:t>minimal # for the participant group (6%; half the typical number seen with other utilities)</a:t>
            </a:r>
          </a:p>
          <a:p>
            <a:pPr marL="621986" lvl="1" indent="-169633">
              <a:buFont typeface="Arial" pitchFamily="34" charset="0"/>
              <a:buChar char="•"/>
            </a:pPr>
            <a:r>
              <a:rPr lang="en-US" dirty="0" smtClean="0"/>
              <a:t>Staff assisted (113) customers over the phone to opt out of program </a:t>
            </a:r>
          </a:p>
          <a:p>
            <a:pPr marL="621986" lvl="1" indent="-169633">
              <a:buFont typeface="Arial" pitchFamily="34" charset="0"/>
              <a:buChar char="•"/>
            </a:pPr>
            <a:r>
              <a:rPr lang="en-US" dirty="0" smtClean="0"/>
              <a:t>Staff assisted several to convert to electronic reports and reduce paper</a:t>
            </a:r>
          </a:p>
          <a:p>
            <a:pPr marL="169633" indent="-169633">
              <a:buFont typeface="Arial" pitchFamily="34" charset="0"/>
              <a:buChar char="•"/>
            </a:pPr>
            <a:endParaRPr lang="en-US" dirty="0" smtClean="0"/>
          </a:p>
          <a:p>
            <a:pPr marL="169633" indent="-169633">
              <a:buFont typeface="Arial" pitchFamily="34" charset="0"/>
              <a:buChar char="•"/>
            </a:pPr>
            <a:r>
              <a:rPr lang="en-US" dirty="0" smtClean="0"/>
              <a:t>Typical</a:t>
            </a:r>
            <a:r>
              <a:rPr lang="en-US" baseline="0" dirty="0" smtClean="0"/>
              <a:t> comments center around concerns over</a:t>
            </a:r>
          </a:p>
          <a:p>
            <a:pPr marL="621986" lvl="1" indent="-169633">
              <a:buFont typeface="Arial" pitchFamily="34" charset="0"/>
              <a:buChar char="•"/>
            </a:pPr>
            <a:r>
              <a:rPr lang="en-US" baseline="0" dirty="0" smtClean="0"/>
              <a:t>Trust of methodology</a:t>
            </a:r>
          </a:p>
          <a:p>
            <a:pPr marL="621986" lvl="1" indent="-169633">
              <a:buFont typeface="Arial" pitchFamily="34" charset="0"/>
              <a:buChar char="•"/>
            </a:pPr>
            <a:r>
              <a:rPr lang="en-US" baseline="0" dirty="0" smtClean="0"/>
              <a:t>Using separate mailing for reports, rather than adding this to regular bill</a:t>
            </a:r>
          </a:p>
          <a:p>
            <a:pPr marL="621986" lvl="1" indent="-169633">
              <a:buFont typeface="Arial" pitchFamily="34" charset="0"/>
              <a:buChar char="•"/>
            </a:pPr>
            <a:r>
              <a:rPr lang="en-US" baseline="0" dirty="0" smtClean="0"/>
              <a:t>Security of data</a:t>
            </a: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29</a:t>
            </a:fld>
            <a:endParaRPr lang="en-US"/>
          </a:p>
        </p:txBody>
      </p:sp>
    </p:spTree>
    <p:extLst>
      <p:ext uri="{BB962C8B-B14F-4D97-AF65-F5344CB8AC3E}">
        <p14:creationId xmlns:p14="http://schemas.microsoft.com/office/powerpoint/2010/main" val="446391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RKS asked</a:t>
            </a:r>
            <a:r>
              <a:rPr lang="en-US" baseline="0" dirty="0" smtClean="0"/>
              <a:t> participants (47% of responders) and non-participants (50% of responders) to rate their HERS report (or if they were to be provided a HERS report)</a:t>
            </a:r>
            <a:r>
              <a:rPr lang="en-US" dirty="0" smtClean="0"/>
              <a:t>:</a:t>
            </a:r>
          </a:p>
          <a:p>
            <a:pPr marL="621986" lvl="1" indent="-169633">
              <a:buFont typeface="Arial" pitchFamily="34" charset="0"/>
              <a:buChar char="•"/>
            </a:pPr>
            <a:r>
              <a:rPr lang="en-US" dirty="0" smtClean="0"/>
              <a:t>Participants:</a:t>
            </a:r>
          </a:p>
          <a:p>
            <a:pPr marL="621986" lvl="1" indent="-169633">
              <a:buFont typeface="Arial" pitchFamily="34" charset="0"/>
              <a:buChar char="•"/>
            </a:pPr>
            <a:r>
              <a:rPr lang="en-US" dirty="0" smtClean="0"/>
              <a:t>Very Useful 	= 47%</a:t>
            </a:r>
          </a:p>
          <a:p>
            <a:pPr marL="621986" lvl="1" indent="-169633">
              <a:buFont typeface="Arial" pitchFamily="34" charset="0"/>
              <a:buChar char="•"/>
            </a:pPr>
            <a:r>
              <a:rPr lang="en-US" dirty="0" smtClean="0"/>
              <a:t>Somewhat useful</a:t>
            </a:r>
            <a:r>
              <a:rPr lang="en-US" baseline="0" dirty="0" smtClean="0"/>
              <a:t> = 30%</a:t>
            </a:r>
            <a:endParaRPr lang="en-US" dirty="0" smtClean="0"/>
          </a:p>
          <a:p>
            <a:pPr marL="621986" lvl="1" indent="-169633">
              <a:buFont typeface="Arial" pitchFamily="34" charset="0"/>
              <a:buChar char="•"/>
            </a:pPr>
            <a:r>
              <a:rPr lang="en-US" dirty="0" smtClean="0"/>
              <a:t>Not too useful 	= 10</a:t>
            </a:r>
          </a:p>
          <a:p>
            <a:pPr marL="621986" lvl="1" indent="-169633">
              <a:buFont typeface="Arial" pitchFamily="34" charset="0"/>
              <a:buChar char="•"/>
            </a:pPr>
            <a:r>
              <a:rPr lang="en-US" dirty="0" smtClean="0"/>
              <a:t>Not at all useful	=10%</a:t>
            </a:r>
          </a:p>
          <a:p>
            <a:pPr marL="621986" lvl="1" indent="-169633">
              <a:buFont typeface="Arial" pitchFamily="34" charset="0"/>
              <a:buChar char="•"/>
            </a:pPr>
            <a:endParaRPr lang="en-US" dirty="0" smtClean="0"/>
          </a:p>
          <a:p>
            <a:pPr marL="621986" lvl="1" indent="-169633">
              <a:buFont typeface="Arial" pitchFamily="34" charset="0"/>
              <a:buChar char="•"/>
            </a:pPr>
            <a:r>
              <a:rPr lang="en-US" dirty="0" smtClean="0"/>
              <a:t>Non-participants:</a:t>
            </a:r>
          </a:p>
          <a:p>
            <a:pPr marL="621986" lvl="1" indent="-169633">
              <a:buFont typeface="Arial" pitchFamily="34" charset="0"/>
              <a:buChar char="•"/>
            </a:pPr>
            <a:r>
              <a:rPr lang="en-US" dirty="0" smtClean="0"/>
              <a:t>Would be very useful </a:t>
            </a:r>
            <a:r>
              <a:rPr lang="en-US" baseline="0" dirty="0" smtClean="0"/>
              <a:t>         </a:t>
            </a:r>
            <a:r>
              <a:rPr lang="en-US" dirty="0" smtClean="0"/>
              <a:t>= 39%</a:t>
            </a:r>
          </a:p>
          <a:p>
            <a:pPr marL="621986" lvl="1" indent="-169633">
              <a:buFont typeface="Arial" pitchFamily="34" charset="0"/>
              <a:buChar char="•"/>
            </a:pPr>
            <a:r>
              <a:rPr lang="en-US" dirty="0" smtClean="0"/>
              <a:t>Would be somewhat useful = 41%</a:t>
            </a:r>
          </a:p>
          <a:p>
            <a:pPr marL="621986" lvl="1" indent="-169633">
              <a:buFont typeface="Arial" pitchFamily="34" charset="0"/>
              <a:buChar char="•"/>
            </a:pPr>
            <a:r>
              <a:rPr lang="en-US" dirty="0" smtClean="0"/>
              <a:t>Would not be too useful </a:t>
            </a:r>
            <a:r>
              <a:rPr lang="en-US" baseline="0" dirty="0" smtClean="0"/>
              <a:t>    = 9%</a:t>
            </a:r>
          </a:p>
          <a:p>
            <a:pPr marL="621986" lvl="1" indent="-169633">
              <a:buFont typeface="Arial" pitchFamily="34" charset="0"/>
              <a:buChar char="•"/>
            </a:pPr>
            <a:r>
              <a:rPr lang="en-US" baseline="0" dirty="0" smtClean="0"/>
              <a:t>Would be not at all useful   = 6%</a:t>
            </a:r>
            <a:endParaRPr lang="en-US" dirty="0" smtClean="0"/>
          </a:p>
          <a:p>
            <a:pPr marL="169633" indent="-16963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30</a:t>
            </a:fld>
            <a:endParaRPr lang="en-US"/>
          </a:p>
        </p:txBody>
      </p:sp>
    </p:spTree>
    <p:extLst>
      <p:ext uri="{BB962C8B-B14F-4D97-AF65-F5344CB8AC3E}">
        <p14:creationId xmlns:p14="http://schemas.microsoft.com/office/powerpoint/2010/main" val="3826987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RKS asked HERS participants whether PWP should “continue” or “terminate” the pilot program:</a:t>
            </a:r>
          </a:p>
          <a:p>
            <a:r>
              <a:rPr lang="en-US" dirty="0" smtClean="0"/>
              <a:t>	Extend     = 72%</a:t>
            </a:r>
          </a:p>
          <a:p>
            <a:r>
              <a:rPr lang="en-US" dirty="0" smtClean="0"/>
              <a:t>	Terminate = 11%</a:t>
            </a: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31</a:t>
            </a:fld>
            <a:endParaRPr lang="en-US"/>
          </a:p>
        </p:txBody>
      </p:sp>
    </p:spTree>
    <p:extLst>
      <p:ext uri="{BB962C8B-B14F-4D97-AF65-F5344CB8AC3E}">
        <p14:creationId xmlns:p14="http://schemas.microsoft.com/office/powerpoint/2010/main" val="626172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a:latin typeface="Times New Roman"/>
                <a:ea typeface="Calibri"/>
              </a:rPr>
              <a:t>"Set up and configuration" fee is for the refill work to bring our HERS treatment population back to 25,000 households and for the configuration work to make the web accessible to all your customers.  </a:t>
            </a:r>
          </a:p>
          <a:p>
            <a:pPr marL="621986" lvl="1" indent="-169633">
              <a:buFont typeface="Arial" pitchFamily="34" charset="0"/>
              <a:buChar char="•"/>
            </a:pPr>
            <a:r>
              <a:rPr lang="en-US" dirty="0">
                <a:latin typeface="Times New Roman"/>
                <a:ea typeface="Calibri"/>
              </a:rPr>
              <a:t>Refill needed as some customers who have moved away have been dropped </a:t>
            </a:r>
          </a:p>
          <a:p>
            <a:pPr marL="621986" lvl="1" indent="-169633">
              <a:buFont typeface="Arial" pitchFamily="34" charset="0"/>
              <a:buChar char="•"/>
            </a:pPr>
            <a:r>
              <a:rPr lang="en-US" dirty="0">
                <a:latin typeface="Times New Roman"/>
                <a:ea typeface="Calibri"/>
              </a:rPr>
              <a:t>Energy Insider web access to up to 60,000 customer accounts</a:t>
            </a:r>
          </a:p>
          <a:p>
            <a:pPr marL="169633" indent="-169633">
              <a:buFont typeface="Arial" pitchFamily="34" charset="0"/>
              <a:buChar char="•"/>
            </a:pPr>
            <a:endParaRPr lang="en-US" dirty="0">
              <a:latin typeface="Times New Roman"/>
            </a:endParaRPr>
          </a:p>
          <a:p>
            <a:pPr marL="169633" indent="-169633">
              <a:buFont typeface="Arial" pitchFamily="34" charset="0"/>
              <a:buChar char="•"/>
            </a:pPr>
            <a:r>
              <a:rPr lang="en-US" dirty="0">
                <a:latin typeface="Times New Roman"/>
              </a:rPr>
              <a:t>“Other” fees include Customer Engagement Tracker Survey and Report setup; 2 promotional modules (for marketing PWP programs and services).</a:t>
            </a:r>
          </a:p>
          <a:p>
            <a:pPr marL="621986" lvl="1" indent="-169633">
              <a:buFont typeface="Arial" pitchFamily="34" charset="0"/>
              <a:buChar char="•"/>
            </a:pPr>
            <a:r>
              <a:rPr lang="en-US" dirty="0">
                <a:latin typeface="Times New Roman"/>
              </a:rPr>
              <a:t>CET will conduct a customer satisfaction survey of 1,000 HERS users in Year 3</a:t>
            </a:r>
          </a:p>
          <a:p>
            <a:pPr marL="621986" lvl="1" indent="-169633">
              <a:buFont typeface="Arial" pitchFamily="34" charset="0"/>
              <a:buChar char="•"/>
            </a:pPr>
            <a:r>
              <a:rPr lang="en-US" dirty="0">
                <a:latin typeface="Times New Roman"/>
              </a:rPr>
              <a:t>Send 2 marketing pieces to 25,000 participants in Year 3</a:t>
            </a:r>
          </a:p>
          <a:p>
            <a:pPr marL="169633" indent="-169633">
              <a:buFont typeface="Arial" pitchFamily="34" charset="0"/>
              <a:buChar char="•"/>
            </a:pPr>
            <a:endParaRPr lang="en-US" dirty="0">
              <a:latin typeface="Times New Roman"/>
            </a:endParaRPr>
          </a:p>
          <a:p>
            <a:pPr marL="169633" indent="-169633">
              <a:buFont typeface="Arial" pitchFamily="34" charset="0"/>
              <a:buChar char="•"/>
            </a:pPr>
            <a:r>
              <a:rPr lang="en-US" dirty="0">
                <a:latin typeface="Times New Roman"/>
              </a:rPr>
              <a:t>“Recurring Services” is the annual license fees.</a:t>
            </a:r>
          </a:p>
          <a:p>
            <a:pPr marL="169633" indent="-169633">
              <a:buFont typeface="Arial" pitchFamily="34" charset="0"/>
              <a:buChar char="•"/>
            </a:pPr>
            <a:endParaRPr lang="en-US" dirty="0">
              <a:latin typeface="Times New Roman"/>
            </a:endParaRPr>
          </a:p>
          <a:p>
            <a:pPr marL="169633" indent="-169633">
              <a:buFont typeface="Arial" pitchFamily="34" charset="0"/>
              <a:buChar char="•"/>
            </a:pPr>
            <a:r>
              <a:rPr lang="en-US" dirty="0">
                <a:latin typeface="Times New Roman"/>
              </a:rPr>
              <a:t>“Printing and Mailing” of 4 reports per year to 25,000 households.</a:t>
            </a:r>
          </a:p>
          <a:p>
            <a:pPr marL="169633" indent="-169633">
              <a:buFont typeface="Arial" pitchFamily="34" charset="0"/>
              <a:buChar char="•"/>
            </a:pPr>
            <a:endParaRPr lang="en-US" dirty="0">
              <a:latin typeface="Times New Roman"/>
            </a:endParaRPr>
          </a:p>
          <a:p>
            <a:pPr marL="169633" indent="-169633">
              <a:buFont typeface="Arial" pitchFamily="34" charset="0"/>
              <a:buChar char="•"/>
            </a:pPr>
            <a:r>
              <a:rPr lang="en-US" dirty="0">
                <a:latin typeface="Times New Roman"/>
              </a:rPr>
              <a:t>“Optional Services” may include additional surveys and other features not yet available.</a:t>
            </a:r>
          </a:p>
          <a:p>
            <a:pPr marL="169633" indent="-169633">
              <a:buFont typeface="Arial" pitchFamily="34" charset="0"/>
              <a:buChar char="•"/>
            </a:pPr>
            <a:endParaRPr lang="en-US" dirty="0">
              <a:latin typeface="Times New Roman"/>
            </a:endParaRPr>
          </a:p>
          <a:p>
            <a:pPr marL="169633" indent="-169633">
              <a:buFont typeface="Arial" pitchFamily="34" charset="0"/>
              <a:buChar char="•"/>
            </a:pPr>
            <a:r>
              <a:rPr lang="en-US" dirty="0">
                <a:latin typeface="Times New Roman"/>
              </a:rPr>
              <a:t>“Postage Contingency” covers potential US Postal Service increase in postage rates.</a:t>
            </a:r>
          </a:p>
          <a:p>
            <a:pPr marL="169633" indent="-169633">
              <a:buFont typeface="Arial" pitchFamily="34" charset="0"/>
              <a:buChar char="•"/>
            </a:pPr>
            <a:endParaRPr lang="en-US" dirty="0">
              <a:latin typeface="Times New Roman"/>
            </a:endParaRPr>
          </a:p>
          <a:p>
            <a:pPr marL="169633" indent="-169633">
              <a:buFont typeface="Arial" pitchFamily="34" charset="0"/>
              <a:buChar char="•"/>
            </a:pPr>
            <a:r>
              <a:rPr lang="en-US" dirty="0">
                <a:latin typeface="Times New Roman"/>
              </a:rPr>
              <a:t>Total contract not </a:t>
            </a:r>
            <a:r>
              <a:rPr lang="en-US">
                <a:latin typeface="Times New Roman"/>
              </a:rPr>
              <a:t>to exceed $822,000</a:t>
            </a: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32</a:t>
            </a:fld>
            <a:endParaRPr lang="en-US"/>
          </a:p>
        </p:txBody>
      </p:sp>
    </p:spTree>
    <p:extLst>
      <p:ext uri="{BB962C8B-B14F-4D97-AF65-F5344CB8AC3E}">
        <p14:creationId xmlns:p14="http://schemas.microsoft.com/office/powerpoint/2010/main" val="23321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Opower is</a:t>
            </a:r>
            <a:r>
              <a:rPr lang="en-US" baseline="0" dirty="0" smtClean="0"/>
              <a:t> providing the HERS to 11 utilities in California, and 15 million customers in over 80 utilities nationwide.</a:t>
            </a:r>
          </a:p>
          <a:p>
            <a:pPr marL="169633" indent="-169633">
              <a:buFont typeface="Arial" pitchFamily="34" charset="0"/>
              <a:buChar char="•"/>
            </a:pPr>
            <a:endParaRPr lang="en-US" baseline="0" dirty="0" smtClean="0"/>
          </a:p>
          <a:p>
            <a:pPr marL="169633" indent="-169633">
              <a:buFont typeface="Arial" pitchFamily="34" charset="0"/>
              <a:buChar char="•"/>
            </a:pPr>
            <a:r>
              <a:rPr lang="en-US" baseline="0" dirty="0" smtClean="0"/>
              <a:t>Paper reports are mailed every two months; recipients can opt to receive digital reports via email, as well as see their usage and recommendations on Opower’s web portal.</a:t>
            </a:r>
          </a:p>
          <a:p>
            <a:pPr marL="169633" indent="-169633">
              <a:buFont typeface="Arial" pitchFamily="34" charset="0"/>
              <a:buChar char="•"/>
            </a:pPr>
            <a:endParaRPr lang="en-US" baseline="0" dirty="0" smtClean="0"/>
          </a:p>
          <a:p>
            <a:pPr marL="169633" indent="-169633">
              <a:buFont typeface="Arial" pitchFamily="34" charset="0"/>
              <a:buChar char="•"/>
            </a:pPr>
            <a:r>
              <a:rPr lang="en-US" baseline="0" dirty="0" smtClean="0"/>
              <a:t> The interactive features of the web portal allows participants to:</a:t>
            </a:r>
          </a:p>
          <a:p>
            <a:pPr marL="621986" lvl="1" indent="-169633">
              <a:buFont typeface="Arial" pitchFamily="34" charset="0"/>
              <a:buChar char="•"/>
            </a:pPr>
            <a:r>
              <a:rPr lang="en-US" baseline="0" dirty="0" smtClean="0"/>
              <a:t>Set a commitment to reduce their electric usage;</a:t>
            </a:r>
          </a:p>
          <a:p>
            <a:pPr marL="621986" lvl="1" indent="-169633">
              <a:buFont typeface="Arial" pitchFamily="34" charset="0"/>
              <a:buChar char="•"/>
            </a:pPr>
            <a:r>
              <a:rPr lang="en-US" baseline="0" dirty="0" smtClean="0"/>
              <a:t>Track their progress towards their commitment, comparing their past 12 months of energy bills;</a:t>
            </a:r>
          </a:p>
          <a:p>
            <a:pPr marL="621986" lvl="1" indent="-169633">
              <a:buFont typeface="Arial" pitchFamily="34" charset="0"/>
              <a:buChar char="•"/>
            </a:pPr>
            <a:r>
              <a:rPr lang="en-US" baseline="0" dirty="0" smtClean="0"/>
              <a:t>Conduct a self-evaluation of how they are currently using electricity;</a:t>
            </a:r>
          </a:p>
          <a:p>
            <a:pPr marL="621986" lvl="1" indent="-169633">
              <a:buFont typeface="Arial" pitchFamily="34" charset="0"/>
              <a:buChar char="•"/>
            </a:pPr>
            <a:r>
              <a:rPr lang="en-US" baseline="0" dirty="0" smtClean="0"/>
              <a:t>Learn from a library full of efficiency recommendations</a:t>
            </a:r>
          </a:p>
          <a:p>
            <a:pPr marL="169633" indent="-169633">
              <a:buFont typeface="Arial" pitchFamily="34" charset="0"/>
              <a:buChar char="•"/>
            </a:pPr>
            <a:endParaRPr lang="en-US" baseline="0" dirty="0" smtClean="0"/>
          </a:p>
          <a:p>
            <a:pPr marL="169633" indent="-169633">
              <a:buFont typeface="Arial" pitchFamily="34" charset="0"/>
              <a:buChar char="•"/>
            </a:pPr>
            <a:r>
              <a:rPr lang="en-US" baseline="0" dirty="0" smtClean="0"/>
              <a:t>Opower’s methodology and results have been sanctioned by the California Energy Commission and verified by independent third parties.  </a:t>
            </a:r>
          </a:p>
          <a:p>
            <a:pPr marL="169633" indent="-169633">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3</a:t>
            </a:fld>
            <a:endParaRPr lang="en-US"/>
          </a:p>
        </p:txBody>
      </p:sp>
    </p:spTree>
    <p:extLst>
      <p:ext uri="{BB962C8B-B14F-4D97-AF65-F5344CB8AC3E}">
        <p14:creationId xmlns:p14="http://schemas.microsoft.com/office/powerpoint/2010/main" val="2823986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707">
              <a:defRPr/>
            </a:pPr>
            <a:r>
              <a:rPr lang="en-US" baseline="0" dirty="0" smtClean="0"/>
              <a:t>Slightly higher again in year 3 with new web licenses for all, refill, survey and marketing pieces.</a:t>
            </a:r>
          </a:p>
          <a:p>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33</a:t>
            </a:fld>
            <a:endParaRPr lang="en-US"/>
          </a:p>
        </p:txBody>
      </p:sp>
    </p:spTree>
    <p:extLst>
      <p:ext uri="{BB962C8B-B14F-4D97-AF65-F5344CB8AC3E}">
        <p14:creationId xmlns:p14="http://schemas.microsoft.com/office/powerpoint/2010/main" val="246830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of energy savings</a:t>
            </a:r>
            <a:r>
              <a:rPr lang="en-US" baseline="0" dirty="0" smtClean="0"/>
              <a:t> were higher in Year 1, with start up costs.</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34</a:t>
            </a:fld>
            <a:endParaRPr lang="en-US"/>
          </a:p>
        </p:txBody>
      </p:sp>
    </p:spTree>
    <p:extLst>
      <p:ext uri="{BB962C8B-B14F-4D97-AF65-F5344CB8AC3E}">
        <p14:creationId xmlns:p14="http://schemas.microsoft.com/office/powerpoint/2010/main" val="63236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In 2009, Council authorized a 2-year contract with Positive</a:t>
            </a:r>
            <a:r>
              <a:rPr lang="en-US" baseline="0" dirty="0" smtClean="0"/>
              <a:t> Energy (now renamed Opower), </a:t>
            </a:r>
            <a:r>
              <a:rPr lang="en-US" dirty="0" smtClean="0"/>
              <a:t>for a pilot electric efficiency</a:t>
            </a:r>
            <a:r>
              <a:rPr lang="en-US" baseline="0" dirty="0" smtClean="0"/>
              <a:t> program. </a:t>
            </a:r>
            <a:r>
              <a:rPr lang="en-US" dirty="0" smtClean="0"/>
              <a:t> </a:t>
            </a:r>
          </a:p>
          <a:p>
            <a:endParaRPr lang="en-US" dirty="0" smtClean="0"/>
          </a:p>
          <a:p>
            <a:pPr marL="169633" indent="-169633">
              <a:buFont typeface="Arial" pitchFamily="34" charset="0"/>
              <a:buChar char="•"/>
            </a:pPr>
            <a:r>
              <a:rPr lang="en-US" dirty="0" smtClean="0"/>
              <a:t>The program design uses behavioral science principles, parcel and customer energy use data, and complex methodology</a:t>
            </a:r>
            <a:r>
              <a:rPr lang="en-US" baseline="0" dirty="0" smtClean="0"/>
              <a:t> to display energy use to end users and compare their usage with similar households. </a:t>
            </a:r>
          </a:p>
          <a:p>
            <a:endParaRPr lang="en-US" baseline="0" dirty="0" smtClean="0"/>
          </a:p>
          <a:p>
            <a:pPr marL="169633" indent="-169633">
              <a:buFont typeface="Arial" pitchFamily="34" charset="0"/>
              <a:buChar char="•"/>
            </a:pPr>
            <a:r>
              <a:rPr lang="en-US" baseline="0" dirty="0" smtClean="0"/>
              <a:t>25,000 residential electric customers were randomly selected to receive 4 printed reports, delivered in the mail, each year. (“treatment” group)</a:t>
            </a:r>
          </a:p>
          <a:p>
            <a:pPr marL="169633" indent="-169633">
              <a:buFont typeface="Arial" pitchFamily="34" charset="0"/>
              <a:buChar char="•"/>
            </a:pPr>
            <a:endParaRPr lang="en-US" baseline="0" dirty="0" smtClean="0"/>
          </a:p>
          <a:p>
            <a:pPr marL="169633" indent="-169633">
              <a:buFont typeface="Arial" pitchFamily="34" charset="0"/>
              <a:buChar char="•"/>
            </a:pPr>
            <a:r>
              <a:rPr lang="en-US" baseline="0" dirty="0" smtClean="0"/>
              <a:t>15,000 similar customers were selected to compare the usage of the other group, and see if the information in the reports would result in behavior that would reduced their energy use.  (“control” group) </a:t>
            </a:r>
          </a:p>
          <a:p>
            <a:pPr marL="169633" indent="-169633">
              <a:buFont typeface="Arial" pitchFamily="34" charset="0"/>
              <a:buChar char="•"/>
            </a:pPr>
            <a:endParaRPr lang="en-US" baseline="0" dirty="0" smtClean="0"/>
          </a:p>
          <a:p>
            <a:pPr marL="169633" indent="-169633">
              <a:buFont typeface="Arial" pitchFamily="34" charset="0"/>
              <a:buChar char="•"/>
            </a:pPr>
            <a:r>
              <a:rPr lang="en-US" baseline="0" dirty="0" smtClean="0"/>
              <a:t>The first reports were delivered in June 2011.</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4</a:t>
            </a:fld>
            <a:endParaRPr lang="en-US"/>
          </a:p>
        </p:txBody>
      </p:sp>
    </p:spTree>
    <p:extLst>
      <p:ext uri="{BB962C8B-B14F-4D97-AF65-F5344CB8AC3E}">
        <p14:creationId xmlns:p14="http://schemas.microsoft.com/office/powerpoint/2010/main" val="234442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the “social</a:t>
            </a:r>
            <a:r>
              <a:rPr lang="en-US" baseline="0" dirty="0" smtClean="0"/>
              <a:t> norming” approach works, and is different from a usage graph or audit.</a:t>
            </a: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5</a:t>
            </a:fld>
            <a:endParaRPr lang="en-US"/>
          </a:p>
        </p:txBody>
      </p:sp>
    </p:spTree>
    <p:extLst>
      <p:ext uri="{BB962C8B-B14F-4D97-AF65-F5344CB8AC3E}">
        <p14:creationId xmlns:p14="http://schemas.microsoft.com/office/powerpoint/2010/main" val="3892794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The first year results of the pilot program were lower</a:t>
            </a:r>
            <a:r>
              <a:rPr lang="en-US" baseline="0" dirty="0" smtClean="0"/>
              <a:t> than originally predicted when this was first proposed in 2009 (___MWh);  likely due to the effects of the Great Recession and the resulting lower energy used by all customers. Typical experience among Opower’s clients.</a:t>
            </a:r>
          </a:p>
          <a:p>
            <a:pPr marL="169633" indent="-169633">
              <a:buFont typeface="Arial" pitchFamily="34" charset="0"/>
              <a:buChar char="•"/>
            </a:pPr>
            <a:endParaRPr lang="en-US" baseline="0" dirty="0" smtClean="0"/>
          </a:p>
          <a:p>
            <a:pPr marL="169633" indent="-169633">
              <a:buFont typeface="Arial" pitchFamily="34" charset="0"/>
              <a:buChar char="•"/>
            </a:pPr>
            <a:r>
              <a:rPr lang="en-US" baseline="0" dirty="0" smtClean="0"/>
              <a:t>The results PWP and the participating customers received are very cost-effective, compared to rebate programs that are offered to all “Other Residential” customers.</a:t>
            </a:r>
          </a:p>
          <a:p>
            <a:pPr marL="169633" indent="-169633">
              <a:buFont typeface="Arial" pitchFamily="34" charset="0"/>
              <a:buChar char="•"/>
            </a:pPr>
            <a:endParaRPr lang="en-US" baseline="0" dirty="0" smtClean="0"/>
          </a:p>
          <a:p>
            <a:pPr marL="169633" indent="-169633">
              <a:buFont typeface="Arial" pitchFamily="34" charset="0"/>
              <a:buChar char="•"/>
            </a:pPr>
            <a:r>
              <a:rPr lang="en-US" baseline="0" dirty="0" smtClean="0"/>
              <a:t>The HERS delivered over 2,200 MWh of energy savings in its first year, or 1.6% of all energy used by the customers analyzed in the program. These 1.6% savings results have been verified by Navigant.</a:t>
            </a:r>
          </a:p>
          <a:p>
            <a:pPr marL="169633" indent="-169633">
              <a:buFont typeface="Arial" pitchFamily="34" charset="0"/>
              <a:buChar char="•"/>
            </a:pPr>
            <a:endParaRPr lang="en-US" baseline="0" dirty="0" smtClean="0"/>
          </a:p>
          <a:p>
            <a:pPr marL="169633" indent="-16963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7</a:t>
            </a:fld>
            <a:endParaRPr lang="en-US"/>
          </a:p>
        </p:txBody>
      </p:sp>
    </p:spTree>
    <p:extLst>
      <p:ext uri="{BB962C8B-B14F-4D97-AF65-F5344CB8AC3E}">
        <p14:creationId xmlns:p14="http://schemas.microsoft.com/office/powerpoint/2010/main" val="4135988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Next 6 slides are screen shots of what participants receive and see online – do you want to see these, or move along to</a:t>
            </a:r>
            <a:r>
              <a:rPr lang="en-US" baseline="0" dirty="0" smtClean="0"/>
              <a:t> the program results?</a:t>
            </a:r>
            <a:endParaRPr lang="en-US" dirty="0" smtClean="0"/>
          </a:p>
          <a:p>
            <a:pPr marL="169633" indent="-169633">
              <a:buFont typeface="Arial" pitchFamily="34" charset="0"/>
              <a:buChar char="•"/>
            </a:pPr>
            <a:endParaRPr lang="en-US" dirty="0" smtClean="0"/>
          </a:p>
          <a:p>
            <a:pPr marL="169633" indent="-169633">
              <a:buFont typeface="Arial" pitchFamily="34" charset="0"/>
              <a:buChar char="•"/>
            </a:pPr>
            <a:r>
              <a:rPr lang="en-US" dirty="0" smtClean="0"/>
              <a:t>Example of the comparison and ranking of the end user with similar end users.</a:t>
            </a:r>
          </a:p>
          <a:p>
            <a:pPr marL="169633" indent="-169633">
              <a:buFont typeface="Arial" pitchFamily="34" charset="0"/>
              <a:buChar char="•"/>
            </a:pPr>
            <a:endParaRPr lang="en-US" dirty="0" smtClean="0"/>
          </a:p>
          <a:p>
            <a:pPr marL="169633" indent="-169633">
              <a:buFont typeface="Arial" pitchFamily="34" charset="0"/>
              <a:buChar char="•"/>
            </a:pPr>
            <a:r>
              <a:rPr lang="en-US" dirty="0" smtClean="0"/>
              <a:t>When people see there</a:t>
            </a:r>
            <a:r>
              <a:rPr lang="en-US" baseline="0" dirty="0" smtClean="0"/>
              <a:t> are others who are doing better than they are, the typical reaction is an interest in learning how to make changes </a:t>
            </a:r>
            <a:r>
              <a:rPr lang="en-US" baseline="0" dirty="0" err="1" smtClean="0"/>
              <a:t>tht</a:t>
            </a:r>
            <a:r>
              <a:rPr lang="en-US" baseline="0" dirty="0" smtClean="0"/>
              <a:t> will bring the individual closer to or better than their peers. </a:t>
            </a: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8</a:t>
            </a:fld>
            <a:endParaRPr lang="en-US"/>
          </a:p>
        </p:txBody>
      </p:sp>
    </p:spTree>
    <p:extLst>
      <p:ext uri="{BB962C8B-B14F-4D97-AF65-F5344CB8AC3E}">
        <p14:creationId xmlns:p14="http://schemas.microsoft.com/office/powerpoint/2010/main" val="252017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Participants can see how</a:t>
            </a:r>
            <a:r>
              <a:rPr lang="en-US" baseline="0" dirty="0" smtClean="0"/>
              <a:t> their electric use is trending over time, and the financial impacts of reducing their usage. </a:t>
            </a:r>
          </a:p>
          <a:p>
            <a:pPr marL="169633" indent="-169633">
              <a:buFont typeface="Arial" pitchFamily="34" charset="0"/>
              <a:buChar char="•"/>
            </a:pPr>
            <a:endParaRPr lang="en-US" baseline="0" dirty="0" smtClean="0"/>
          </a:p>
          <a:p>
            <a:pPr marL="169633" indent="-169633" defTabSz="904707">
              <a:buFont typeface="Arial" pitchFamily="34" charset="0"/>
              <a:buChar char="•"/>
              <a:defRPr/>
            </a:pPr>
            <a:r>
              <a:rPr lang="en-US" dirty="0" smtClean="0"/>
              <a:t>More</a:t>
            </a:r>
            <a:r>
              <a:rPr lang="en-US" baseline="0" dirty="0" smtClean="0"/>
              <a:t> specific information, such as the </a:t>
            </a:r>
            <a:r>
              <a:rPr lang="en-US" dirty="0" smtClean="0"/>
              <a:t>square footage of the home, can be updated by the user on the web portal, thus increasing the validity</a:t>
            </a:r>
            <a:r>
              <a:rPr lang="en-US" baseline="0" dirty="0" smtClean="0"/>
              <a:t> of the</a:t>
            </a:r>
            <a:r>
              <a:rPr lang="en-US" dirty="0" smtClean="0"/>
              <a:t> data </a:t>
            </a:r>
            <a:r>
              <a:rPr lang="en-US" dirty="0" err="1" smtClean="0"/>
              <a:t>OPower</a:t>
            </a:r>
            <a:r>
              <a:rPr lang="en-US" dirty="0" smtClean="0"/>
              <a:t> collects from the county assessor's office. </a:t>
            </a:r>
          </a:p>
          <a:p>
            <a:pPr marL="169633" indent="-16963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9</a:t>
            </a:fld>
            <a:endParaRPr lang="en-US"/>
          </a:p>
        </p:txBody>
      </p:sp>
    </p:spTree>
    <p:extLst>
      <p:ext uri="{BB962C8B-B14F-4D97-AF65-F5344CB8AC3E}">
        <p14:creationId xmlns:p14="http://schemas.microsoft.com/office/powerpoint/2010/main" val="1702019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633" indent="-169633">
              <a:buFont typeface="Arial" pitchFamily="34" charset="0"/>
              <a:buChar char="•"/>
            </a:pPr>
            <a:r>
              <a:rPr lang="en-US" dirty="0" smtClean="0"/>
              <a:t>The</a:t>
            </a:r>
            <a:r>
              <a:rPr lang="en-US" baseline="0" dirty="0" smtClean="0"/>
              <a:t> reports</a:t>
            </a:r>
            <a:r>
              <a:rPr lang="en-US" dirty="0" smtClean="0"/>
              <a:t> provide actionable</a:t>
            </a:r>
            <a:r>
              <a:rPr lang="en-US" baseline="0" dirty="0" smtClean="0"/>
              <a:t> efficiency tips, ranging from little or no cost to more costly investments. </a:t>
            </a:r>
          </a:p>
          <a:p>
            <a:pPr marL="169633" indent="-169633">
              <a:buFont typeface="Arial" pitchFamily="34" charset="0"/>
              <a:buChar char="•"/>
            </a:pPr>
            <a:endParaRPr lang="en-US" baseline="0" dirty="0" smtClean="0"/>
          </a:p>
          <a:p>
            <a:pPr marL="169633" indent="-169633" defTabSz="904707">
              <a:buFont typeface="Arial" pitchFamily="34" charset="0"/>
              <a:buChar char="•"/>
              <a:defRPr/>
            </a:pPr>
            <a:r>
              <a:rPr lang="en-US" dirty="0" smtClean="0"/>
              <a:t>Users not only find ways to save energy, but also information on the rebates and other special programs PWP has to offer. </a:t>
            </a:r>
          </a:p>
          <a:p>
            <a:pPr marL="169633" indent="-169633">
              <a:buFont typeface="Arial" pitchFamily="34" charset="0"/>
              <a:buChar char="•"/>
            </a:pPr>
            <a:endParaRPr lang="en-US" baseline="0" dirty="0" smtClean="0"/>
          </a:p>
          <a:p>
            <a:pPr marL="169633" indent="-169633">
              <a:buFont typeface="Arial" pitchFamily="34" charset="0"/>
              <a:buChar char="•"/>
            </a:pPr>
            <a:endParaRPr lang="en-US" baseline="0" dirty="0" smtClean="0"/>
          </a:p>
          <a:p>
            <a:pPr marL="169633" indent="-169633">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10</a:t>
            </a:fld>
            <a:endParaRPr lang="en-US"/>
          </a:p>
        </p:txBody>
      </p:sp>
    </p:spTree>
    <p:extLst>
      <p:ext uri="{BB962C8B-B14F-4D97-AF65-F5344CB8AC3E}">
        <p14:creationId xmlns:p14="http://schemas.microsoft.com/office/powerpoint/2010/main" val="16397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Valuation assumes the following average avoided cost figures:</a:t>
            </a:r>
          </a:p>
          <a:p>
            <a:pPr marL="171450" indent="-171450">
              <a:buFont typeface="Arial" charset="0"/>
              <a:buChar char="•"/>
            </a:pPr>
            <a:r>
              <a:rPr lang="en-US" dirty="0" smtClean="0"/>
              <a:t>Short-Run – 8¢      (annual: 7,</a:t>
            </a:r>
            <a:r>
              <a:rPr lang="en-US" baseline="0" dirty="0" smtClean="0"/>
              <a:t> 8, 9¢)</a:t>
            </a:r>
            <a:endParaRPr lang="en-US" dirty="0" smtClean="0"/>
          </a:p>
          <a:p>
            <a:pPr marL="171450" indent="-171450">
              <a:buFont typeface="Arial" charset="0"/>
              <a:buChar char="•"/>
            </a:pPr>
            <a:r>
              <a:rPr lang="en-US" dirty="0" smtClean="0"/>
              <a:t>Long-Run</a:t>
            </a:r>
            <a:r>
              <a:rPr lang="en-US" baseline="0" dirty="0" smtClean="0"/>
              <a:t> – 12.5¢   (annual: 12, 12.5, 13¢)</a:t>
            </a:r>
            <a:endParaRPr lang="en-US" dirty="0"/>
          </a:p>
        </p:txBody>
      </p:sp>
      <p:sp>
        <p:nvSpPr>
          <p:cNvPr id="4" name="Slide Number Placeholder 3"/>
          <p:cNvSpPr>
            <a:spLocks noGrp="1"/>
          </p:cNvSpPr>
          <p:nvPr>
            <p:ph type="sldNum" sz="quarter" idx="10"/>
          </p:nvPr>
        </p:nvSpPr>
        <p:spPr/>
        <p:txBody>
          <a:bodyPr/>
          <a:lstStyle/>
          <a:p>
            <a:pPr>
              <a:defRPr/>
            </a:pPr>
            <a:fld id="{B5158C6D-F94B-4590-9BAA-BA8FE10A6090}" type="slidenum">
              <a:rPr lang="en-US" smtClean="0"/>
              <a:pPr>
                <a:defRPr/>
              </a:pPr>
              <a:t>11</a:t>
            </a:fld>
            <a:endParaRPr lang="en-US"/>
          </a:p>
        </p:txBody>
      </p:sp>
    </p:spTree>
    <p:extLst>
      <p:ext uri="{BB962C8B-B14F-4D97-AF65-F5344CB8AC3E}">
        <p14:creationId xmlns:p14="http://schemas.microsoft.com/office/powerpoint/2010/main" val="828950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2" descr="Powerpoint_Template_Cover_11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7"/>
          <p:cNvSpPr>
            <a:spLocks noChangeArrowheads="1"/>
          </p:cNvSpPr>
          <p:nvPr/>
        </p:nvSpPr>
        <p:spPr bwMode="auto">
          <a:xfrm>
            <a:off x="227013" y="1260475"/>
            <a:ext cx="8623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solidFill>
                  <a:srgbClr val="B5C3D4"/>
                </a:solidFill>
                <a:latin typeface="Futura Md BT" pitchFamily="34" charset="0"/>
              </a:rPr>
              <a:t>Pasadena Water and Power</a:t>
            </a:r>
          </a:p>
        </p:txBody>
      </p:sp>
      <p:sp>
        <p:nvSpPr>
          <p:cNvPr id="6147" name="Rectangle 3"/>
          <p:cNvSpPr>
            <a:spLocks noGrp="1" noChangeArrowheads="1"/>
          </p:cNvSpPr>
          <p:nvPr>
            <p:ph type="ctrTitle"/>
          </p:nvPr>
        </p:nvSpPr>
        <p:spPr>
          <a:xfrm>
            <a:off x="0" y="2416175"/>
            <a:ext cx="9144000" cy="1470025"/>
          </a:xfrm>
        </p:spPr>
        <p:txBody>
          <a:bodyPr anchor="t" anchorCtr="1"/>
          <a:lstStyle>
            <a:lvl1pPr algn="ctr">
              <a:defRPr>
                <a:solidFill>
                  <a:srgbClr val="003767"/>
                </a:solidFill>
              </a:defRPr>
            </a:lvl1pPr>
          </a:lstStyle>
          <a:p>
            <a:pPr lvl="0"/>
            <a:r>
              <a:rPr lang="en-US" noProof="0" smtClean="0"/>
              <a:t>Click to edit title </a:t>
            </a:r>
          </a:p>
        </p:txBody>
      </p:sp>
      <p:sp>
        <p:nvSpPr>
          <p:cNvPr id="6149" name="Rectangle 5"/>
          <p:cNvSpPr>
            <a:spLocks noGrp="1" noChangeArrowheads="1"/>
          </p:cNvSpPr>
          <p:nvPr>
            <p:ph type="subTitle" idx="1"/>
          </p:nvPr>
        </p:nvSpPr>
        <p:spPr>
          <a:xfrm>
            <a:off x="0" y="4114800"/>
            <a:ext cx="9144000" cy="1752600"/>
          </a:xfrm>
        </p:spPr>
        <p:txBody>
          <a:bodyPr anchorCtr="1"/>
          <a:lstStyle>
            <a:lvl1pPr marL="0" indent="0" algn="ctr">
              <a:buFontTx/>
              <a:buNone/>
              <a:defRPr>
                <a:solidFill>
                  <a:srgbClr val="D3A464"/>
                </a:solidFill>
              </a:defRPr>
            </a:lvl1pPr>
          </a:lstStyle>
          <a:p>
            <a:pPr lvl="0"/>
            <a:r>
              <a:rPr lang="en-US" noProof="0" smtClean="0"/>
              <a:t>Click to edit Master subtitle</a:t>
            </a:r>
          </a:p>
        </p:txBody>
      </p:sp>
    </p:spTree>
    <p:extLst>
      <p:ext uri="{BB962C8B-B14F-4D97-AF65-F5344CB8AC3E}">
        <p14:creationId xmlns:p14="http://schemas.microsoft.com/office/powerpoint/2010/main" val="1285565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32CDDC66-F30E-4B58-8DEF-16D38A05306A}" type="slidenum">
              <a:rPr lang="en-US"/>
              <a:pPr>
                <a:defRPr/>
              </a:pPr>
              <a:t>‹#›</a:t>
            </a:fld>
            <a:endParaRPr lang="en-US"/>
          </a:p>
        </p:txBody>
      </p:sp>
    </p:spTree>
    <p:extLst>
      <p:ext uri="{BB962C8B-B14F-4D97-AF65-F5344CB8AC3E}">
        <p14:creationId xmlns:p14="http://schemas.microsoft.com/office/powerpoint/2010/main" val="59135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222AEE8B-700D-4BA2-81C9-E287D86E76AB}" type="slidenum">
              <a:rPr lang="en-US"/>
              <a:pPr>
                <a:defRPr/>
              </a:pPr>
              <a:t>‹#›</a:t>
            </a:fld>
            <a:endParaRPr lang="en-US"/>
          </a:p>
        </p:txBody>
      </p:sp>
    </p:spTree>
    <p:extLst>
      <p:ext uri="{BB962C8B-B14F-4D97-AF65-F5344CB8AC3E}">
        <p14:creationId xmlns:p14="http://schemas.microsoft.com/office/powerpoint/2010/main" val="1817693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0"/>
            <a:ext cx="21145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1912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EDE5D040-10BA-4445-94B9-4DB0D498470A}" type="slidenum">
              <a:rPr lang="en-US"/>
              <a:pPr>
                <a:defRPr/>
              </a:pPr>
              <a:t>‹#›</a:t>
            </a:fld>
            <a:endParaRPr lang="en-US"/>
          </a:p>
        </p:txBody>
      </p:sp>
    </p:spTree>
    <p:extLst>
      <p:ext uri="{BB962C8B-B14F-4D97-AF65-F5344CB8AC3E}">
        <p14:creationId xmlns:p14="http://schemas.microsoft.com/office/powerpoint/2010/main" val="5474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1200"/>
              </a:spcBef>
              <a:defRPr/>
            </a:lvl1pPr>
            <a:lvl5pPr marL="1487488" indent="-231775">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3"/>
          <p:cNvSpPr>
            <a:spLocks noGrp="1" noChangeArrowheads="1"/>
          </p:cNvSpPr>
          <p:nvPr>
            <p:ph type="sldNum" sz="quarter" idx="10"/>
          </p:nvPr>
        </p:nvSpPr>
        <p:spPr>
          <a:ln/>
        </p:spPr>
        <p:txBody>
          <a:bodyPr/>
          <a:lstStyle>
            <a:lvl1pPr>
              <a:defRPr/>
            </a:lvl1pPr>
          </a:lstStyle>
          <a:p>
            <a:pPr>
              <a:defRPr/>
            </a:pPr>
            <a:fld id="{C6A73C70-8930-43AA-9A46-59D921338612}" type="slidenum">
              <a:rPr lang="en-US"/>
              <a:pPr>
                <a:defRPr/>
              </a:pPr>
              <a:t>‹#›</a:t>
            </a:fld>
            <a:endParaRPr lang="en-US"/>
          </a:p>
        </p:txBody>
      </p:sp>
    </p:spTree>
    <p:extLst>
      <p:ext uri="{BB962C8B-B14F-4D97-AF65-F5344CB8AC3E}">
        <p14:creationId xmlns:p14="http://schemas.microsoft.com/office/powerpoint/2010/main" val="143614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993845F5-6E8E-4816-86C4-BD7D1B29E3C9}" type="slidenum">
              <a:rPr lang="en-US"/>
              <a:pPr>
                <a:defRPr/>
              </a:pPr>
              <a:t>‹#›</a:t>
            </a:fld>
            <a:endParaRPr lang="en-US"/>
          </a:p>
        </p:txBody>
      </p:sp>
    </p:spTree>
    <p:extLst>
      <p:ext uri="{BB962C8B-B14F-4D97-AF65-F5344CB8AC3E}">
        <p14:creationId xmlns:p14="http://schemas.microsoft.com/office/powerpoint/2010/main" val="349010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84582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886200"/>
            <a:ext cx="8458200" cy="228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13"/>
          <p:cNvSpPr>
            <a:spLocks noGrp="1" noChangeArrowheads="1"/>
          </p:cNvSpPr>
          <p:nvPr>
            <p:ph type="sldNum" sz="quarter" idx="10"/>
          </p:nvPr>
        </p:nvSpPr>
        <p:spPr>
          <a:ln/>
        </p:spPr>
        <p:txBody>
          <a:bodyPr/>
          <a:lstStyle>
            <a:lvl1pPr>
              <a:defRPr/>
            </a:lvl1pPr>
          </a:lstStyle>
          <a:p>
            <a:pPr>
              <a:defRPr/>
            </a:pPr>
            <a:fld id="{E3F0D32B-A60E-455F-9258-536C550A2248}" type="slidenum">
              <a:rPr lang="en-US"/>
              <a:pPr>
                <a:defRPr/>
              </a:pPr>
              <a:t>‹#›</a:t>
            </a:fld>
            <a:endParaRPr lang="en-US"/>
          </a:p>
        </p:txBody>
      </p:sp>
    </p:spTree>
    <p:extLst>
      <p:ext uri="{BB962C8B-B14F-4D97-AF65-F5344CB8AC3E}">
        <p14:creationId xmlns:p14="http://schemas.microsoft.com/office/powerpoint/2010/main" val="94863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41529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6A631419-0F1C-4376-8242-193E00410E9C}" type="slidenum">
              <a:rPr lang="en-US"/>
              <a:pPr>
                <a:defRPr/>
              </a:pPr>
              <a:t>‹#›</a:t>
            </a:fld>
            <a:endParaRPr lang="en-US"/>
          </a:p>
        </p:txBody>
      </p:sp>
    </p:spTree>
    <p:extLst>
      <p:ext uri="{BB962C8B-B14F-4D97-AF65-F5344CB8AC3E}">
        <p14:creationId xmlns:p14="http://schemas.microsoft.com/office/powerpoint/2010/main" val="353287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B6043EA9-4F5A-4C9F-8A6D-B22A824633DE}" type="slidenum">
              <a:rPr lang="en-US"/>
              <a:pPr>
                <a:defRPr/>
              </a:pPr>
              <a:t>‹#›</a:t>
            </a:fld>
            <a:endParaRPr lang="en-US"/>
          </a:p>
        </p:txBody>
      </p:sp>
    </p:spTree>
    <p:extLst>
      <p:ext uri="{BB962C8B-B14F-4D97-AF65-F5344CB8AC3E}">
        <p14:creationId xmlns:p14="http://schemas.microsoft.com/office/powerpoint/2010/main" val="380823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15A4DD08-2B1C-4184-997F-9167C671F2A7}" type="slidenum">
              <a:rPr lang="en-US"/>
              <a:pPr>
                <a:defRPr/>
              </a:pPr>
              <a:t>‹#›</a:t>
            </a:fld>
            <a:endParaRPr lang="en-US"/>
          </a:p>
        </p:txBody>
      </p:sp>
    </p:spTree>
    <p:extLst>
      <p:ext uri="{BB962C8B-B14F-4D97-AF65-F5344CB8AC3E}">
        <p14:creationId xmlns:p14="http://schemas.microsoft.com/office/powerpoint/2010/main" val="187268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BE1D986B-1DD4-4B7E-8270-A7CB594FDDF0}" type="slidenum">
              <a:rPr lang="en-US"/>
              <a:pPr>
                <a:defRPr/>
              </a:pPr>
              <a:t>‹#›</a:t>
            </a:fld>
            <a:endParaRPr lang="en-US"/>
          </a:p>
        </p:txBody>
      </p:sp>
    </p:spTree>
    <p:extLst>
      <p:ext uri="{BB962C8B-B14F-4D97-AF65-F5344CB8AC3E}">
        <p14:creationId xmlns:p14="http://schemas.microsoft.com/office/powerpoint/2010/main" val="756712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97B7D231-4ED5-4A77-B50F-E18BD26D35C0}" type="slidenum">
              <a:rPr lang="en-US"/>
              <a:pPr>
                <a:defRPr/>
              </a:pPr>
              <a:t>‹#›</a:t>
            </a:fld>
            <a:endParaRPr lang="en-US"/>
          </a:p>
        </p:txBody>
      </p:sp>
    </p:spTree>
    <p:extLst>
      <p:ext uri="{BB962C8B-B14F-4D97-AF65-F5344CB8AC3E}">
        <p14:creationId xmlns:p14="http://schemas.microsoft.com/office/powerpoint/2010/main" val="88386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Powerpoint_Template_Page2_11SM"/>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5" descr="logotyp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6267450"/>
            <a:ext cx="23225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2"/>
          <p:cNvSpPr>
            <a:spLocks noGrp="1" noChangeArrowheads="1"/>
          </p:cNvSpPr>
          <p:nvPr>
            <p:ph type="title"/>
          </p:nvPr>
        </p:nvSpPr>
        <p:spPr bwMode="auto">
          <a:xfrm>
            <a:off x="990600" y="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smtClean="0"/>
              <a:t>Click to edit title</a:t>
            </a:r>
          </a:p>
        </p:txBody>
      </p:sp>
      <p:sp>
        <p:nvSpPr>
          <p:cNvPr id="1037" name="Rectangle 13"/>
          <p:cNvSpPr>
            <a:spLocks noGrp="1" noChangeArrowheads="1"/>
          </p:cNvSpPr>
          <p:nvPr>
            <p:ph type="sldNum" sz="quarter" idx="4"/>
          </p:nvPr>
        </p:nvSpPr>
        <p:spPr bwMode="auto">
          <a:xfrm>
            <a:off x="0" y="6400800"/>
            <a:ext cx="9144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Futura Bk BT" pitchFamily="34" charset="0"/>
              </a:defRPr>
            </a:lvl1pPr>
          </a:lstStyle>
          <a:p>
            <a:pPr>
              <a:defRPr/>
            </a:pPr>
            <a:fld id="{75EBDFE3-E464-40B6-8E00-298FEBA39DA7}" type="slidenum">
              <a:rPr lang="en-US"/>
              <a:pPr>
                <a:defRPr/>
              </a:pPr>
              <a:t>‹#›</a:t>
            </a:fld>
            <a:endParaRPr lang="en-US"/>
          </a:p>
        </p:txBody>
      </p:sp>
      <p:sp>
        <p:nvSpPr>
          <p:cNvPr id="1030" name="Rectangle 14"/>
          <p:cNvSpPr>
            <a:spLocks noGrp="1" noChangeArrowheads="1"/>
          </p:cNvSpPr>
          <p:nvPr>
            <p:ph type="body" idx="1"/>
          </p:nvPr>
        </p:nvSpPr>
        <p:spPr bwMode="auto">
          <a:xfrm>
            <a:off x="304800" y="1600200"/>
            <a:ext cx="845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en-US" dirty="0" smtClean="0"/>
              <a:t>Click to edit body copy</a:t>
            </a:r>
          </a:p>
          <a:p>
            <a:pPr lvl="1"/>
            <a:r>
              <a:rPr lang="en-US" dirty="0" smtClean="0"/>
              <a:t>Click to edit bullet 1</a:t>
            </a:r>
          </a:p>
          <a:p>
            <a:pPr lvl="2"/>
            <a:r>
              <a:rPr lang="en-US" dirty="0" smtClean="0"/>
              <a:t>Click to edit bullet 2</a:t>
            </a:r>
          </a:p>
          <a:p>
            <a:pPr lvl="3"/>
            <a:r>
              <a:rPr lang="en-US" dirty="0" smtClean="0"/>
              <a:t>Click to edit bullet 3</a:t>
            </a:r>
          </a:p>
          <a:p>
            <a:pPr lvl="3"/>
            <a:endParaRPr lang="en-US" dirty="0" smtClean="0"/>
          </a:p>
          <a:p>
            <a:pPr lvl="0"/>
            <a:endParaRPr lang="en-US" dirty="0" smtClean="0"/>
          </a:p>
        </p:txBody>
      </p:sp>
      <p:sp>
        <p:nvSpPr>
          <p:cNvPr id="1031" name="Rectangle 26"/>
          <p:cNvSpPr>
            <a:spLocks noChangeArrowheads="1"/>
          </p:cNvSpPr>
          <p:nvPr/>
        </p:nvSpPr>
        <p:spPr bwMode="auto">
          <a:xfrm>
            <a:off x="227013" y="995363"/>
            <a:ext cx="8470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solidFill>
                  <a:srgbClr val="B5C3D4"/>
                </a:solidFill>
              </a:rPr>
              <a:t>Pasadena Water and Power</a:t>
            </a:r>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rtl="0" eaLnBrk="0" fontAlgn="base" hangingPunct="0">
        <a:spcBef>
          <a:spcPct val="0"/>
        </a:spcBef>
        <a:spcAft>
          <a:spcPct val="0"/>
        </a:spcAft>
        <a:defRPr sz="4400">
          <a:solidFill>
            <a:srgbClr val="D3A464"/>
          </a:solidFill>
          <a:latin typeface="+mj-lt"/>
          <a:ea typeface="+mj-ea"/>
          <a:cs typeface="+mj-cs"/>
        </a:defRPr>
      </a:lvl1pPr>
      <a:lvl2pPr algn="l" rtl="0" eaLnBrk="0" fontAlgn="base" hangingPunct="0">
        <a:spcBef>
          <a:spcPct val="0"/>
        </a:spcBef>
        <a:spcAft>
          <a:spcPct val="0"/>
        </a:spcAft>
        <a:defRPr sz="4400">
          <a:solidFill>
            <a:srgbClr val="D3A464"/>
          </a:solidFill>
          <a:latin typeface="Futura Md BT" pitchFamily="34" charset="0"/>
          <a:cs typeface="Times New Roman" pitchFamily="18" charset="0"/>
        </a:defRPr>
      </a:lvl2pPr>
      <a:lvl3pPr algn="l" rtl="0" eaLnBrk="0" fontAlgn="base" hangingPunct="0">
        <a:spcBef>
          <a:spcPct val="0"/>
        </a:spcBef>
        <a:spcAft>
          <a:spcPct val="0"/>
        </a:spcAft>
        <a:defRPr sz="4400">
          <a:solidFill>
            <a:srgbClr val="D3A464"/>
          </a:solidFill>
          <a:latin typeface="Futura Md BT" pitchFamily="34" charset="0"/>
          <a:cs typeface="Times New Roman" pitchFamily="18" charset="0"/>
        </a:defRPr>
      </a:lvl3pPr>
      <a:lvl4pPr algn="l" rtl="0" eaLnBrk="0" fontAlgn="base" hangingPunct="0">
        <a:spcBef>
          <a:spcPct val="0"/>
        </a:spcBef>
        <a:spcAft>
          <a:spcPct val="0"/>
        </a:spcAft>
        <a:defRPr sz="4400">
          <a:solidFill>
            <a:srgbClr val="D3A464"/>
          </a:solidFill>
          <a:latin typeface="Futura Md BT" pitchFamily="34" charset="0"/>
          <a:cs typeface="Times New Roman" pitchFamily="18" charset="0"/>
        </a:defRPr>
      </a:lvl4pPr>
      <a:lvl5pPr algn="l" rtl="0" eaLnBrk="0" fontAlgn="base" hangingPunct="0">
        <a:spcBef>
          <a:spcPct val="0"/>
        </a:spcBef>
        <a:spcAft>
          <a:spcPct val="0"/>
        </a:spcAft>
        <a:defRPr sz="4400">
          <a:solidFill>
            <a:srgbClr val="D3A464"/>
          </a:solidFill>
          <a:latin typeface="Futura Md BT" pitchFamily="34" charset="0"/>
          <a:cs typeface="Times New Roman" pitchFamily="18" charset="0"/>
        </a:defRPr>
      </a:lvl5pPr>
      <a:lvl6pPr marL="457200" algn="l" rtl="0" fontAlgn="base">
        <a:spcBef>
          <a:spcPct val="0"/>
        </a:spcBef>
        <a:spcAft>
          <a:spcPct val="0"/>
        </a:spcAft>
        <a:defRPr sz="4400">
          <a:solidFill>
            <a:srgbClr val="D3A464"/>
          </a:solidFill>
          <a:latin typeface="Futura Md BT" pitchFamily="34" charset="0"/>
          <a:cs typeface="Times New Roman" pitchFamily="18" charset="0"/>
        </a:defRPr>
      </a:lvl6pPr>
      <a:lvl7pPr marL="914400" algn="l" rtl="0" fontAlgn="base">
        <a:spcBef>
          <a:spcPct val="0"/>
        </a:spcBef>
        <a:spcAft>
          <a:spcPct val="0"/>
        </a:spcAft>
        <a:defRPr sz="4400">
          <a:solidFill>
            <a:srgbClr val="D3A464"/>
          </a:solidFill>
          <a:latin typeface="Futura Md BT" pitchFamily="34" charset="0"/>
          <a:cs typeface="Times New Roman" pitchFamily="18" charset="0"/>
        </a:defRPr>
      </a:lvl7pPr>
      <a:lvl8pPr marL="1371600" algn="l" rtl="0" fontAlgn="base">
        <a:spcBef>
          <a:spcPct val="0"/>
        </a:spcBef>
        <a:spcAft>
          <a:spcPct val="0"/>
        </a:spcAft>
        <a:defRPr sz="4400">
          <a:solidFill>
            <a:srgbClr val="D3A464"/>
          </a:solidFill>
          <a:latin typeface="Futura Md BT" pitchFamily="34" charset="0"/>
          <a:cs typeface="Times New Roman" pitchFamily="18" charset="0"/>
        </a:defRPr>
      </a:lvl8pPr>
      <a:lvl9pPr marL="1828800" algn="l" rtl="0" fontAlgn="base">
        <a:spcBef>
          <a:spcPct val="0"/>
        </a:spcBef>
        <a:spcAft>
          <a:spcPct val="0"/>
        </a:spcAft>
        <a:defRPr sz="4400">
          <a:solidFill>
            <a:srgbClr val="D3A464"/>
          </a:solidFill>
          <a:latin typeface="Futura Md BT" pitchFamily="34" charset="0"/>
          <a:cs typeface="Times New Roman" pitchFamily="18" charset="0"/>
        </a:defRPr>
      </a:lvl9pPr>
    </p:titleStyle>
    <p:bodyStyle>
      <a:lvl1pPr marL="342900" indent="-342900" algn="l" rtl="0" eaLnBrk="0" fontAlgn="base" hangingPunct="0">
        <a:lnSpc>
          <a:spcPct val="95000"/>
        </a:lnSpc>
        <a:spcBef>
          <a:spcPct val="20000"/>
        </a:spcBef>
        <a:spcAft>
          <a:spcPct val="0"/>
        </a:spcAft>
        <a:buClr>
          <a:srgbClr val="D3A464"/>
        </a:buClr>
        <a:buChar char="•"/>
        <a:defRPr sz="3000">
          <a:solidFill>
            <a:srgbClr val="003768"/>
          </a:solidFill>
          <a:latin typeface="+mn-lt"/>
          <a:ea typeface="+mn-ea"/>
          <a:cs typeface="+mn-cs"/>
        </a:defRPr>
      </a:lvl1pPr>
      <a:lvl2pPr marL="631825" indent="-290513" algn="l" rtl="0" eaLnBrk="0" fontAlgn="base" hangingPunct="0">
        <a:spcBef>
          <a:spcPct val="20000"/>
        </a:spcBef>
        <a:spcAft>
          <a:spcPct val="0"/>
        </a:spcAft>
        <a:buClr>
          <a:srgbClr val="D3A464"/>
        </a:buClr>
        <a:buFont typeface="Futura Hv BT" pitchFamily="34" charset="0"/>
        <a:buChar char="&gt;"/>
        <a:defRPr sz="2500">
          <a:solidFill>
            <a:srgbClr val="4D6E99"/>
          </a:solidFill>
          <a:latin typeface="+mn-lt"/>
        </a:defRPr>
      </a:lvl2pPr>
      <a:lvl3pPr marL="914400" indent="-230188" algn="l" rtl="0" eaLnBrk="0" fontAlgn="base" hangingPunct="0">
        <a:spcBef>
          <a:spcPct val="20000"/>
        </a:spcBef>
        <a:spcAft>
          <a:spcPct val="0"/>
        </a:spcAft>
        <a:buClr>
          <a:srgbClr val="D3A464"/>
        </a:buClr>
        <a:buFont typeface="Wingdings" pitchFamily="2" charset="2"/>
        <a:buChar char="§"/>
        <a:defRPr sz="2500">
          <a:solidFill>
            <a:srgbClr val="4D6E99"/>
          </a:solidFill>
          <a:latin typeface="+mn-lt"/>
        </a:defRPr>
      </a:lvl3pPr>
      <a:lvl4pPr marL="1255713" indent="-341313" algn="l" rtl="0" eaLnBrk="0" fontAlgn="base" hangingPunct="0">
        <a:spcBef>
          <a:spcPct val="20000"/>
        </a:spcBef>
        <a:spcAft>
          <a:spcPct val="0"/>
        </a:spcAft>
        <a:buClr>
          <a:srgbClr val="D3A464"/>
        </a:buClr>
        <a:buFont typeface="Futura Hv BT" pitchFamily="34" charset="0"/>
        <a:buChar char="»"/>
        <a:defRPr sz="2500">
          <a:solidFill>
            <a:srgbClr val="4D6E99"/>
          </a:solidFill>
          <a:latin typeface="+mn-lt"/>
        </a:defRPr>
      </a:lvl4pPr>
      <a:lvl5pPr marL="2057400" indent="-228600" algn="ctr" rtl="0" eaLnBrk="0" fontAlgn="base" hangingPunct="0">
        <a:spcBef>
          <a:spcPct val="20000"/>
        </a:spcBef>
        <a:spcAft>
          <a:spcPct val="0"/>
        </a:spcAft>
        <a:buChar char="»"/>
        <a:defRPr sz="2000">
          <a:solidFill>
            <a:srgbClr val="EE962C"/>
          </a:solidFill>
          <a:latin typeface="Futura Bk BT" pitchFamily="34" charset="0"/>
        </a:defRPr>
      </a:lvl5pPr>
      <a:lvl6pPr marL="2514600" indent="-228600" algn="ctr" rtl="0" fontAlgn="base">
        <a:spcBef>
          <a:spcPct val="20000"/>
        </a:spcBef>
        <a:spcAft>
          <a:spcPct val="0"/>
        </a:spcAft>
        <a:buChar char="»"/>
        <a:defRPr sz="2000">
          <a:solidFill>
            <a:srgbClr val="EE962C"/>
          </a:solidFill>
          <a:latin typeface="Futura Bk BT" pitchFamily="34" charset="0"/>
        </a:defRPr>
      </a:lvl6pPr>
      <a:lvl7pPr marL="2971800" indent="-228600" algn="ctr" rtl="0" fontAlgn="base">
        <a:spcBef>
          <a:spcPct val="20000"/>
        </a:spcBef>
        <a:spcAft>
          <a:spcPct val="0"/>
        </a:spcAft>
        <a:buChar char="»"/>
        <a:defRPr sz="2000">
          <a:solidFill>
            <a:srgbClr val="EE962C"/>
          </a:solidFill>
          <a:latin typeface="Futura Bk BT" pitchFamily="34" charset="0"/>
        </a:defRPr>
      </a:lvl7pPr>
      <a:lvl8pPr marL="3429000" indent="-228600" algn="ctr" rtl="0" fontAlgn="base">
        <a:spcBef>
          <a:spcPct val="20000"/>
        </a:spcBef>
        <a:spcAft>
          <a:spcPct val="0"/>
        </a:spcAft>
        <a:buChar char="»"/>
        <a:defRPr sz="2000">
          <a:solidFill>
            <a:srgbClr val="EE962C"/>
          </a:solidFill>
          <a:latin typeface="Futura Bk BT" pitchFamily="34" charset="0"/>
        </a:defRPr>
      </a:lvl8pPr>
      <a:lvl9pPr marL="3886200" indent="-228600" algn="ctr" rtl="0" fontAlgn="base">
        <a:spcBef>
          <a:spcPct val="20000"/>
        </a:spcBef>
        <a:spcAft>
          <a:spcPct val="0"/>
        </a:spcAft>
        <a:buChar char="»"/>
        <a:defRPr sz="2000">
          <a:solidFill>
            <a:srgbClr val="EE962C"/>
          </a:solidFill>
          <a:latin typeface="Futura Bk B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981200"/>
            <a:ext cx="9144000" cy="2057399"/>
          </a:xfrm>
        </p:spPr>
        <p:txBody>
          <a:bodyPr>
            <a:normAutofit fontScale="90000"/>
          </a:bodyPr>
          <a:lstStyle/>
          <a:p>
            <a:pPr eaLnBrk="1" hangingPunct="1"/>
            <a:r>
              <a:rPr lang="en-US" b="1" dirty="0" smtClean="0"/>
              <a:t>Amend Contract 20,023 with OPower </a:t>
            </a:r>
            <a:br>
              <a:rPr lang="en-US" b="1" dirty="0" smtClean="0"/>
            </a:br>
            <a:r>
              <a:rPr lang="en-US" b="1" dirty="0" smtClean="0"/>
              <a:t>for One Year Extension of</a:t>
            </a:r>
            <a:br>
              <a:rPr lang="en-US" b="1" dirty="0" smtClean="0"/>
            </a:br>
            <a:r>
              <a:rPr lang="en-US" b="1" dirty="0" smtClean="0"/>
              <a:t>Home Energy Reports</a:t>
            </a:r>
          </a:p>
        </p:txBody>
      </p:sp>
      <p:sp>
        <p:nvSpPr>
          <p:cNvPr id="3075" name="Rectangle 3"/>
          <p:cNvSpPr>
            <a:spLocks noGrp="1" noChangeArrowheads="1"/>
          </p:cNvSpPr>
          <p:nvPr>
            <p:ph type="subTitle" idx="1"/>
          </p:nvPr>
        </p:nvSpPr>
        <p:spPr/>
        <p:txBody>
          <a:bodyPr/>
          <a:lstStyle/>
          <a:p>
            <a:pPr eaLnBrk="1" hangingPunct="1"/>
            <a:r>
              <a:rPr lang="en-US" dirty="0" smtClean="0"/>
              <a:t>City Council</a:t>
            </a:r>
          </a:p>
          <a:p>
            <a:pPr eaLnBrk="1" hangingPunct="1"/>
            <a:r>
              <a:rPr lang="en-US" dirty="0" smtClean="0"/>
              <a:t>Item 9</a:t>
            </a:r>
          </a:p>
          <a:p>
            <a:pPr eaLnBrk="1" hangingPunct="1"/>
            <a:r>
              <a:rPr lang="en-US" dirty="0" smtClean="0"/>
              <a:t>July 15,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Actionable Recommendations</a:t>
            </a:r>
            <a:endParaRPr lang="en-US" dirty="0"/>
          </a:p>
        </p:txBody>
      </p:sp>
      <p:sp>
        <p:nvSpPr>
          <p:cNvPr id="3" name="Content Placeholder 2"/>
          <p:cNvSpPr>
            <a:spLocks noGrp="1"/>
          </p:cNvSpPr>
          <p:nvPr>
            <p:ph idx="1"/>
          </p:nvPr>
        </p:nvSpPr>
        <p:spPr>
          <a:xfrm>
            <a:off x="304800" y="1600200"/>
            <a:ext cx="8458200" cy="4495800"/>
          </a:xfrm>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10</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1"/>
            <a:ext cx="8610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9354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and Value</a:t>
            </a: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11</a:t>
            </a:fld>
            <a:endParaRPr lang="en-US"/>
          </a:p>
        </p:txBody>
      </p:sp>
      <p:graphicFrame>
        <p:nvGraphicFramePr>
          <p:cNvPr id="5" name="Chart 4"/>
          <p:cNvGraphicFramePr/>
          <p:nvPr>
            <p:extLst>
              <p:ext uri="{D42A27DB-BD31-4B8C-83A1-F6EECF244321}">
                <p14:modId xmlns:p14="http://schemas.microsoft.com/office/powerpoint/2010/main" val="4204365363"/>
              </p:ext>
            </p:extLst>
          </p:nvPr>
        </p:nvGraphicFramePr>
        <p:xfrm>
          <a:off x="228600" y="1524000"/>
          <a:ext cx="87630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74240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Programs</a:t>
            </a: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02547409"/>
              </p:ext>
            </p:extLst>
          </p:nvPr>
        </p:nvGraphicFramePr>
        <p:xfrm>
          <a:off x="76201" y="1523999"/>
          <a:ext cx="8915398" cy="5081452"/>
        </p:xfrm>
        <a:graphic>
          <a:graphicData uri="http://schemas.openxmlformats.org/drawingml/2006/table">
            <a:tbl>
              <a:tblPr firstRow="1" firstCol="1" bandRow="1">
                <a:tableStyleId>{21E4AEA4-8DFA-4A89-87EB-49C32662AFE0}</a:tableStyleId>
              </a:tblPr>
              <a:tblGrid>
                <a:gridCol w="2209799"/>
                <a:gridCol w="1219200"/>
                <a:gridCol w="1371600"/>
                <a:gridCol w="1295400"/>
                <a:gridCol w="1419991"/>
                <a:gridCol w="1399408"/>
              </a:tblGrid>
              <a:tr h="332014">
                <a:tc rowSpan="2">
                  <a:txBody>
                    <a:bodyPr/>
                    <a:lstStyle/>
                    <a:p>
                      <a:pPr marL="0" marR="0">
                        <a:spcBef>
                          <a:spcPts val="0"/>
                        </a:spcBef>
                        <a:spcAft>
                          <a:spcPts val="0"/>
                        </a:spcAft>
                      </a:pPr>
                      <a:r>
                        <a:rPr lang="en-US" sz="1800" dirty="0">
                          <a:effectLst/>
                        </a:rPr>
                        <a:t>Program Option</a:t>
                      </a:r>
                      <a:endParaRPr lang="en-US" sz="1800" dirty="0">
                        <a:effectLst/>
                        <a:latin typeface="Arial"/>
                        <a:ea typeface="Times New Roman"/>
                        <a:cs typeface="Times New Roman"/>
                      </a:endParaRPr>
                    </a:p>
                  </a:txBody>
                  <a:tcPr marL="68580" marR="68580" marT="0" marB="0" anchor="ctr"/>
                </a:tc>
                <a:tc gridSpan="4">
                  <a:txBody>
                    <a:bodyPr/>
                    <a:lstStyle/>
                    <a:p>
                      <a:pPr marL="0" marR="0" algn="ctr">
                        <a:spcBef>
                          <a:spcPts val="0"/>
                        </a:spcBef>
                        <a:spcAft>
                          <a:spcPts val="0"/>
                        </a:spcAft>
                      </a:pPr>
                      <a:r>
                        <a:rPr lang="en-US" sz="1800">
                          <a:effectLst/>
                        </a:rPr>
                        <a:t>Results for $309,000 Budget</a:t>
                      </a:r>
                      <a:endParaRPr lang="en-US" sz="1800">
                        <a:effectLst/>
                        <a:latin typeface="Arial"/>
                        <a:ea typeface="Times New Roman"/>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45720" marR="0" algn="r">
                        <a:spcBef>
                          <a:spcPts val="0"/>
                        </a:spcBef>
                        <a:spcAft>
                          <a:spcPts val="0"/>
                        </a:spcAft>
                      </a:pPr>
                      <a:r>
                        <a:rPr lang="en-US" sz="1800">
                          <a:effectLst/>
                        </a:rPr>
                        <a:t>Req’d Budget to Achieve </a:t>
                      </a:r>
                    </a:p>
                    <a:p>
                      <a:pPr marL="25400" marR="0" algn="r">
                        <a:spcBef>
                          <a:spcPts val="0"/>
                        </a:spcBef>
                        <a:spcAft>
                          <a:spcPts val="0"/>
                        </a:spcAft>
                      </a:pPr>
                      <a:r>
                        <a:rPr lang="en-US" sz="1800">
                          <a:effectLst/>
                        </a:rPr>
                        <a:t>3,496,000 kWh </a:t>
                      </a:r>
                      <a:endParaRPr lang="en-US" sz="1800">
                        <a:effectLst/>
                        <a:latin typeface="Arial"/>
                        <a:ea typeface="Times New Roman"/>
                        <a:cs typeface="Times New Roman"/>
                      </a:endParaRPr>
                    </a:p>
                  </a:txBody>
                  <a:tcPr marL="68580" marR="68580" marT="0" marB="0" anchor="b"/>
                </a:tc>
              </a:tr>
              <a:tr h="1328057">
                <a:tc vMerge="1">
                  <a:txBody>
                    <a:bodyPr/>
                    <a:lstStyle/>
                    <a:p>
                      <a:endParaRPr lang="en-US"/>
                    </a:p>
                  </a:txBody>
                  <a:tcPr/>
                </a:tc>
                <a:tc>
                  <a:txBody>
                    <a:bodyPr/>
                    <a:lstStyle/>
                    <a:p>
                      <a:pPr marL="0" marR="0" algn="r">
                        <a:spcBef>
                          <a:spcPts val="0"/>
                        </a:spcBef>
                        <a:spcAft>
                          <a:spcPts val="0"/>
                        </a:spcAft>
                      </a:pPr>
                      <a:r>
                        <a:rPr lang="en-US" sz="1800" b="1" dirty="0">
                          <a:effectLst/>
                        </a:rPr>
                        <a:t>Units Installed</a:t>
                      </a:r>
                      <a:endParaRPr lang="en-US" sz="1800" b="1" dirty="0">
                        <a:effectLst/>
                        <a:latin typeface="Arial"/>
                        <a:ea typeface="Times New Roman"/>
                        <a:cs typeface="Times New Roman"/>
                      </a:endParaRPr>
                    </a:p>
                  </a:txBody>
                  <a:tcPr marL="68580" marR="68580" marT="0" marB="0" anchor="b"/>
                </a:tc>
                <a:tc>
                  <a:txBody>
                    <a:bodyPr/>
                    <a:lstStyle/>
                    <a:p>
                      <a:pPr marL="0" marR="0" algn="r">
                        <a:spcBef>
                          <a:spcPts val="0"/>
                        </a:spcBef>
                        <a:spcAft>
                          <a:spcPts val="0"/>
                        </a:spcAft>
                      </a:pPr>
                      <a:r>
                        <a:rPr lang="en-US" sz="1800" b="1" dirty="0">
                          <a:effectLst/>
                        </a:rPr>
                        <a:t>Customers Reached</a:t>
                      </a:r>
                      <a:endParaRPr lang="en-US" sz="1800" b="1" dirty="0">
                        <a:effectLst/>
                        <a:latin typeface="Arial"/>
                        <a:ea typeface="Times New Roman"/>
                        <a:cs typeface="Times New Roman"/>
                      </a:endParaRPr>
                    </a:p>
                  </a:txBody>
                  <a:tcPr marL="68580" marR="68580" marT="0" marB="0" anchor="b"/>
                </a:tc>
                <a:tc>
                  <a:txBody>
                    <a:bodyPr/>
                    <a:lstStyle/>
                    <a:p>
                      <a:pPr marL="36195" marR="0" algn="r">
                        <a:spcBef>
                          <a:spcPts val="0"/>
                        </a:spcBef>
                        <a:spcAft>
                          <a:spcPts val="0"/>
                        </a:spcAft>
                      </a:pPr>
                      <a:r>
                        <a:rPr lang="en-US" sz="1800" b="1" dirty="0">
                          <a:effectLst/>
                        </a:rPr>
                        <a:t>Net Annual kWh Savings</a:t>
                      </a:r>
                      <a:endParaRPr lang="en-US" sz="1800" b="1" dirty="0">
                        <a:effectLst/>
                        <a:latin typeface="Arial"/>
                        <a:ea typeface="Times New Roman"/>
                        <a:cs typeface="Times New Roman"/>
                      </a:endParaRPr>
                    </a:p>
                  </a:txBody>
                  <a:tcPr marL="68580" marR="68580" marT="0" marB="0" anchor="b"/>
                </a:tc>
                <a:tc>
                  <a:txBody>
                    <a:bodyPr/>
                    <a:lstStyle/>
                    <a:p>
                      <a:pPr marL="0" marR="0" algn="r">
                        <a:spcBef>
                          <a:spcPts val="0"/>
                        </a:spcBef>
                        <a:spcAft>
                          <a:spcPts val="0"/>
                        </a:spcAft>
                      </a:pPr>
                      <a:r>
                        <a:rPr lang="en-US" sz="1800" b="1" dirty="0">
                          <a:effectLst/>
                        </a:rPr>
                        <a:t>Net Lifecycle kWh </a:t>
                      </a:r>
                      <a:r>
                        <a:rPr lang="en-US" sz="1800" b="1" dirty="0" smtClean="0">
                          <a:effectLst/>
                        </a:rPr>
                        <a:t>Savings</a:t>
                      </a:r>
                      <a:endParaRPr lang="en-US" sz="1800" b="1" dirty="0">
                        <a:effectLst/>
                        <a:latin typeface="Arial"/>
                        <a:ea typeface="Times New Roman"/>
                        <a:cs typeface="Times New Roman"/>
                      </a:endParaRPr>
                    </a:p>
                  </a:txBody>
                  <a:tcPr marL="68580" marR="68580" marT="0" marB="0" anchor="b"/>
                </a:tc>
                <a:tc vMerge="1">
                  <a:txBody>
                    <a:bodyPr/>
                    <a:lstStyle/>
                    <a:p>
                      <a:endParaRPr lang="en-US"/>
                    </a:p>
                  </a:txBody>
                  <a:tcPr/>
                </a:tc>
              </a:tr>
              <a:tr h="332014">
                <a:tc>
                  <a:txBody>
                    <a:bodyPr/>
                    <a:lstStyle/>
                    <a:p>
                      <a:pPr marL="0" marR="0">
                        <a:spcBef>
                          <a:spcPts val="0"/>
                        </a:spcBef>
                        <a:spcAft>
                          <a:spcPts val="0"/>
                        </a:spcAft>
                      </a:pPr>
                      <a:r>
                        <a:rPr lang="en-US" sz="1800" dirty="0">
                          <a:effectLst/>
                        </a:rPr>
                        <a:t>OPower </a:t>
                      </a:r>
                      <a:r>
                        <a:rPr lang="en-US" sz="1800" dirty="0" smtClean="0">
                          <a:effectLst/>
                        </a:rPr>
                        <a:t>HERS,</a:t>
                      </a:r>
                    </a:p>
                    <a:p>
                      <a:pPr marL="0" marR="0">
                        <a:spcBef>
                          <a:spcPts val="0"/>
                        </a:spcBef>
                        <a:spcAft>
                          <a:spcPts val="0"/>
                        </a:spcAft>
                      </a:pPr>
                      <a:r>
                        <a:rPr lang="en-US" sz="1800" dirty="0" smtClean="0">
                          <a:effectLst/>
                        </a:rPr>
                        <a:t>4 per year</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100,000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25,000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3,496,000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5,244,000 </a:t>
                      </a:r>
                      <a:endParaRPr lang="en-US" sz="180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effectLst/>
                        </a:rPr>
                        <a:t> $309,000 </a:t>
                      </a:r>
                      <a:endParaRPr lang="en-US" sz="18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r>
              <a:tr h="664029">
                <a:tc>
                  <a:txBody>
                    <a:bodyPr/>
                    <a:lstStyle/>
                    <a:p>
                      <a:pPr marL="0" marR="0">
                        <a:spcBef>
                          <a:spcPts val="0"/>
                        </a:spcBef>
                        <a:spcAft>
                          <a:spcPts val="0"/>
                        </a:spcAft>
                      </a:pPr>
                      <a:r>
                        <a:rPr lang="en-US" sz="1800" dirty="0">
                          <a:effectLst/>
                        </a:rPr>
                        <a:t>LED Coupon, </a:t>
                      </a:r>
                      <a:endParaRPr lang="en-US" sz="1800" dirty="0" smtClean="0">
                        <a:effectLst/>
                      </a:endParaRPr>
                    </a:p>
                    <a:p>
                      <a:pPr marL="0" marR="0">
                        <a:spcBef>
                          <a:spcPts val="0"/>
                        </a:spcBef>
                        <a:spcAft>
                          <a:spcPts val="0"/>
                        </a:spcAft>
                      </a:pPr>
                      <a:r>
                        <a:rPr lang="en-US" sz="1800" dirty="0" smtClean="0">
                          <a:effectLst/>
                        </a:rPr>
                        <a:t>3 per customer</a:t>
                      </a:r>
                      <a:r>
                        <a:rPr lang="en-US" sz="1800" dirty="0">
                          <a:effectLst/>
                        </a:rPr>
                        <a:t>*</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30,900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10,300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1,545,000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23,175,000 </a:t>
                      </a:r>
                      <a:endParaRPr lang="en-US" sz="180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effectLst/>
                        </a:rPr>
                        <a:t> $699,000 </a:t>
                      </a:r>
                      <a:endParaRPr lang="en-US" sz="18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r>
              <a:tr h="664029">
                <a:tc>
                  <a:txBody>
                    <a:bodyPr/>
                    <a:lstStyle/>
                    <a:p>
                      <a:pPr marL="0" marR="0">
                        <a:spcBef>
                          <a:spcPts val="0"/>
                        </a:spcBef>
                        <a:spcAft>
                          <a:spcPts val="0"/>
                        </a:spcAft>
                      </a:pPr>
                      <a:r>
                        <a:rPr lang="en-US" sz="1800" dirty="0">
                          <a:effectLst/>
                        </a:rPr>
                        <a:t>LED Distribution, </a:t>
                      </a:r>
                      <a:endParaRPr lang="en-US" sz="1800" dirty="0" smtClean="0">
                        <a:effectLst/>
                      </a:endParaRPr>
                    </a:p>
                    <a:p>
                      <a:pPr marL="0" marR="0">
                        <a:spcBef>
                          <a:spcPts val="0"/>
                        </a:spcBef>
                        <a:spcAft>
                          <a:spcPts val="0"/>
                        </a:spcAft>
                      </a:pPr>
                      <a:r>
                        <a:rPr lang="en-US" sz="1800" dirty="0" smtClean="0">
                          <a:effectLst/>
                        </a:rPr>
                        <a:t>1 per customer</a:t>
                      </a:r>
                      <a:r>
                        <a:rPr lang="en-US" sz="1800" dirty="0">
                          <a:effectLst/>
                        </a:rPr>
                        <a:t>*</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14,045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14,045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561,818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8,427,273 </a:t>
                      </a:r>
                      <a:endParaRPr lang="en-US" sz="180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effectLst/>
                        </a:rPr>
                        <a:t> $1,923,000 </a:t>
                      </a:r>
                      <a:endParaRPr lang="en-US" sz="18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r>
              <a:tr h="332014">
                <a:tc>
                  <a:txBody>
                    <a:bodyPr/>
                    <a:lstStyle/>
                    <a:p>
                      <a:pPr marL="0" marR="0">
                        <a:spcBef>
                          <a:spcPts val="0"/>
                        </a:spcBef>
                        <a:spcAft>
                          <a:spcPts val="0"/>
                        </a:spcAft>
                      </a:pPr>
                      <a:r>
                        <a:rPr lang="en-US" sz="1800">
                          <a:effectLst/>
                        </a:rPr>
                        <a:t>Refrigerator Exchange</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1,364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1,364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717,139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7,171,392 </a:t>
                      </a:r>
                      <a:endParaRPr lang="en-US" sz="180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effectLst/>
                        </a:rPr>
                        <a:t> $1,506,000 </a:t>
                      </a:r>
                      <a:endParaRPr lang="en-US" sz="18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r>
              <a:tr h="332014">
                <a:tc>
                  <a:txBody>
                    <a:bodyPr/>
                    <a:lstStyle/>
                    <a:p>
                      <a:pPr marL="0" marR="0">
                        <a:spcBef>
                          <a:spcPts val="0"/>
                        </a:spcBef>
                        <a:spcAft>
                          <a:spcPts val="0"/>
                        </a:spcAft>
                      </a:pPr>
                      <a:r>
                        <a:rPr lang="en-US" sz="1800">
                          <a:effectLst/>
                        </a:rPr>
                        <a:t>A/C Tune-up*</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1,315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1,315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315,574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3,155,745 </a:t>
                      </a:r>
                      <a:endParaRPr lang="en-US" sz="180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effectLst/>
                        </a:rPr>
                        <a:t> $3,423,000 </a:t>
                      </a:r>
                      <a:endParaRPr lang="en-US" sz="18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r>
              <a:tr h="664029">
                <a:tc>
                  <a:txBody>
                    <a:bodyPr/>
                    <a:lstStyle/>
                    <a:p>
                      <a:pPr marL="0" marR="0">
                        <a:spcBef>
                          <a:spcPts val="0"/>
                        </a:spcBef>
                        <a:spcAft>
                          <a:spcPts val="0"/>
                        </a:spcAft>
                      </a:pPr>
                      <a:r>
                        <a:rPr lang="en-US" sz="1800">
                          <a:effectLst/>
                        </a:rPr>
                        <a:t>Whole House Partnership*</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381</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381</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409,206</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4,910,471</a:t>
                      </a:r>
                      <a:endParaRPr lang="en-US" sz="180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effectLst/>
                        </a:rPr>
                        <a:t>$2,640,000</a:t>
                      </a:r>
                      <a:endParaRPr lang="en-US" sz="18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07636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FY2014 Portfolios</a:t>
            </a: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13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40511779"/>
              </p:ext>
            </p:extLst>
          </p:nvPr>
        </p:nvGraphicFramePr>
        <p:xfrm>
          <a:off x="40193" y="1828800"/>
          <a:ext cx="9067798" cy="4191001"/>
        </p:xfrm>
        <a:graphic>
          <a:graphicData uri="http://schemas.openxmlformats.org/drawingml/2006/table">
            <a:tbl>
              <a:tblPr firstRow="1" firstCol="1" bandRow="1">
                <a:tableStyleId>{21E4AEA4-8DFA-4A89-87EB-49C32662AFE0}</a:tableStyleId>
              </a:tblPr>
              <a:tblGrid>
                <a:gridCol w="1700212"/>
                <a:gridCol w="971550"/>
                <a:gridCol w="1049475"/>
                <a:gridCol w="769144"/>
                <a:gridCol w="974587"/>
                <a:gridCol w="971550"/>
                <a:gridCol w="1049475"/>
                <a:gridCol w="769144"/>
                <a:gridCol w="812661"/>
              </a:tblGrid>
              <a:tr h="475735">
                <a:tc>
                  <a:txBody>
                    <a:bodyPr/>
                    <a:lstStyle/>
                    <a:p>
                      <a:endParaRPr lang="en-US" sz="1800" dirty="0">
                        <a:effectLst/>
                        <a:latin typeface="Times New Roman"/>
                      </a:endParaRPr>
                    </a:p>
                  </a:txBody>
                  <a:tcPr marL="68580" marR="68580" marT="0" marB="0" anchor="b"/>
                </a:tc>
                <a:tc gridSpan="4">
                  <a:txBody>
                    <a:bodyPr/>
                    <a:lstStyle/>
                    <a:p>
                      <a:pPr marL="0" marR="0" algn="ctr">
                        <a:spcBef>
                          <a:spcPts val="0"/>
                        </a:spcBef>
                        <a:spcAft>
                          <a:spcPts val="0"/>
                        </a:spcAft>
                      </a:pPr>
                      <a:r>
                        <a:rPr lang="en-US" sz="1800">
                          <a:effectLst/>
                        </a:rPr>
                        <a:t>w/o Home Energy Reports</a:t>
                      </a:r>
                      <a:endParaRPr lang="en-US" sz="180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800" dirty="0">
                          <a:effectLst/>
                        </a:rPr>
                        <a:t>With Home Energy Reports</a:t>
                      </a:r>
                      <a:endParaRPr lang="en-US" sz="18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r>
              <a:tr h="770238">
                <a:tc>
                  <a:txBody>
                    <a:bodyPr/>
                    <a:lstStyle/>
                    <a:p>
                      <a:pPr marL="0" marR="0">
                        <a:spcBef>
                          <a:spcPts val="0"/>
                        </a:spcBef>
                        <a:spcAft>
                          <a:spcPts val="0"/>
                        </a:spcAft>
                      </a:pPr>
                      <a:r>
                        <a:rPr lang="en-US" sz="1800" dirty="0">
                          <a:effectLst/>
                        </a:rPr>
                        <a:t>Program Group</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Cost </a:t>
                      </a:r>
                      <a:endParaRPr lang="en-US" sz="1800" dirty="0" smtClean="0">
                        <a:effectLst/>
                      </a:endParaRPr>
                    </a:p>
                    <a:p>
                      <a:pPr marL="0" marR="0" algn="r">
                        <a:spcBef>
                          <a:spcPts val="0"/>
                        </a:spcBef>
                        <a:spcAft>
                          <a:spcPts val="0"/>
                        </a:spcAft>
                      </a:pPr>
                      <a:r>
                        <a:rPr lang="en-US" sz="1800" dirty="0" smtClean="0">
                          <a:effectLst/>
                        </a:rPr>
                        <a:t>($000)</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smtClean="0">
                          <a:effectLst/>
                        </a:rPr>
                        <a:t>kWh</a:t>
                      </a:r>
                    </a:p>
                    <a:p>
                      <a:pPr marL="0" marR="0" algn="r">
                        <a:spcBef>
                          <a:spcPts val="0"/>
                        </a:spcBef>
                        <a:spcAft>
                          <a:spcPts val="0"/>
                        </a:spcAft>
                      </a:pPr>
                      <a:r>
                        <a:rPr lang="en-US" sz="1800" dirty="0" smtClean="0">
                          <a:effectLst/>
                          <a:latin typeface="Arial"/>
                          <a:ea typeface="Times New Roman"/>
                          <a:cs typeface="Times New Roman"/>
                        </a:rPr>
                        <a:t>(000’s)</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 of kWh</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$/kWh</a:t>
                      </a:r>
                      <a:endParaRPr lang="en-US" sz="1800" dirty="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a:effectLst/>
                        </a:rPr>
                        <a:t>Cost </a:t>
                      </a:r>
                      <a:endParaRPr lang="en-US" sz="1800" dirty="0" smtClean="0">
                        <a:effectLst/>
                      </a:endParaRPr>
                    </a:p>
                    <a:p>
                      <a:pPr marL="0" marR="0" algn="r">
                        <a:spcBef>
                          <a:spcPts val="0"/>
                        </a:spcBef>
                        <a:spcAft>
                          <a:spcPts val="0"/>
                        </a:spcAft>
                      </a:pPr>
                      <a:r>
                        <a:rPr lang="en-US" sz="1800" dirty="0" smtClean="0">
                          <a:effectLst/>
                        </a:rPr>
                        <a:t>($000)</a:t>
                      </a:r>
                      <a:endParaRPr lang="en-US" sz="18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smtClean="0">
                          <a:effectLst/>
                        </a:rPr>
                        <a:t>kWh</a:t>
                      </a:r>
                    </a:p>
                    <a:p>
                      <a:pPr marL="0" marR="0" algn="r">
                        <a:spcBef>
                          <a:spcPts val="0"/>
                        </a:spcBef>
                        <a:spcAft>
                          <a:spcPts val="0"/>
                        </a:spcAft>
                      </a:pPr>
                      <a:r>
                        <a:rPr lang="en-US" sz="1800" dirty="0" smtClean="0">
                          <a:effectLst/>
                          <a:latin typeface="Arial"/>
                          <a:ea typeface="Times New Roman"/>
                          <a:cs typeface="Times New Roman"/>
                        </a:rPr>
                        <a:t>(000’s)</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 of kWh</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$/kWh</a:t>
                      </a:r>
                      <a:endParaRPr lang="en-US" sz="1800">
                        <a:effectLst/>
                        <a:latin typeface="Arial"/>
                        <a:ea typeface="Times New Roman"/>
                        <a:cs typeface="Times New Roman"/>
                      </a:endParaRPr>
                    </a:p>
                  </a:txBody>
                  <a:tcPr marL="68580" marR="68580" marT="0" marB="0" anchor="ctr"/>
                </a:tc>
              </a:tr>
              <a:tr h="770238">
                <a:tc>
                  <a:txBody>
                    <a:bodyPr/>
                    <a:lstStyle/>
                    <a:p>
                      <a:pPr marL="0" marR="0">
                        <a:spcBef>
                          <a:spcPts val="0"/>
                        </a:spcBef>
                        <a:spcAft>
                          <a:spcPts val="0"/>
                        </a:spcAft>
                      </a:pPr>
                      <a:r>
                        <a:rPr lang="en-US" sz="1800">
                          <a:effectLst/>
                        </a:rPr>
                        <a:t>Home Energy Reports</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a:t>
                      </a:r>
                      <a:endParaRPr lang="en-US" sz="1800" dirty="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smtClean="0">
                          <a:effectLst/>
                        </a:rPr>
                        <a:t>309</a:t>
                      </a:r>
                      <a:endParaRPr lang="en-US" sz="18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smtClean="0">
                          <a:effectLst/>
                        </a:rPr>
                        <a:t>3,496</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smtClean="0">
                          <a:effectLst/>
                        </a:rPr>
                        <a:t>27%</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0.09</a:t>
                      </a:r>
                      <a:endParaRPr lang="en-US" sz="1800">
                        <a:effectLst/>
                        <a:latin typeface="Arial"/>
                        <a:ea typeface="Times New Roman"/>
                        <a:cs typeface="Times New Roman"/>
                      </a:endParaRPr>
                    </a:p>
                  </a:txBody>
                  <a:tcPr marL="68580" marR="68580" marT="0" marB="0" anchor="ctr"/>
                </a:tc>
              </a:tr>
              <a:tr h="724930">
                <a:tc>
                  <a:txBody>
                    <a:bodyPr/>
                    <a:lstStyle/>
                    <a:p>
                      <a:pPr marL="0" marR="0">
                        <a:spcBef>
                          <a:spcPts val="0"/>
                        </a:spcBef>
                        <a:spcAft>
                          <a:spcPts val="0"/>
                        </a:spcAft>
                      </a:pPr>
                      <a:r>
                        <a:rPr lang="en-US" sz="1800" dirty="0">
                          <a:effectLst/>
                        </a:rPr>
                        <a:t>Other Residential</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smtClean="0">
                          <a:effectLst/>
                        </a:rPr>
                        <a:t>1,061</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smtClean="0">
                          <a:effectLst/>
                        </a:rPr>
                        <a:t>2,080</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16%</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0.51</a:t>
                      </a:r>
                      <a:endParaRPr lang="en-US" sz="180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smtClean="0">
                          <a:effectLst/>
                        </a:rPr>
                        <a:t>961</a:t>
                      </a:r>
                      <a:endParaRPr lang="en-US" sz="18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smtClean="0">
                          <a:effectLst/>
                        </a:rPr>
                        <a:t>1,579</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12%</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0.61</a:t>
                      </a:r>
                      <a:endParaRPr lang="en-US" sz="1800" dirty="0">
                        <a:effectLst/>
                        <a:latin typeface="Arial"/>
                        <a:ea typeface="Times New Roman"/>
                        <a:cs typeface="Times New Roman"/>
                      </a:endParaRPr>
                    </a:p>
                  </a:txBody>
                  <a:tcPr marL="68580" marR="68580" marT="0" marB="0" anchor="ctr"/>
                </a:tc>
              </a:tr>
              <a:tr h="724930">
                <a:tc>
                  <a:txBody>
                    <a:bodyPr/>
                    <a:lstStyle/>
                    <a:p>
                      <a:pPr marL="0" marR="0">
                        <a:spcBef>
                          <a:spcPts val="0"/>
                        </a:spcBef>
                        <a:spcAft>
                          <a:spcPts val="0"/>
                        </a:spcAft>
                      </a:pPr>
                      <a:r>
                        <a:rPr lang="en-US" sz="1800" dirty="0">
                          <a:effectLst/>
                        </a:rPr>
                        <a:t>Non-Residential</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smtClean="0">
                          <a:effectLst/>
                        </a:rPr>
                        <a:t>2,707</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smtClean="0">
                          <a:effectLst/>
                        </a:rPr>
                        <a:t>10,670</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84%</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0.25</a:t>
                      </a:r>
                      <a:endParaRPr lang="en-US" sz="180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dirty="0" smtClean="0">
                          <a:effectLst/>
                        </a:rPr>
                        <a:t>2,108</a:t>
                      </a:r>
                      <a:endParaRPr lang="en-US" sz="1800"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dirty="0" smtClean="0">
                          <a:effectLst/>
                        </a:rPr>
                        <a:t>7,674</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60%</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dirty="0">
                          <a:effectLst/>
                        </a:rPr>
                        <a:t>0.27</a:t>
                      </a:r>
                      <a:endParaRPr lang="en-US" sz="1800" dirty="0">
                        <a:effectLst/>
                        <a:latin typeface="Arial"/>
                        <a:ea typeface="Times New Roman"/>
                        <a:cs typeface="Times New Roman"/>
                      </a:endParaRPr>
                    </a:p>
                  </a:txBody>
                  <a:tcPr marL="68580" marR="68580" marT="0" marB="0" anchor="ctr"/>
                </a:tc>
              </a:tr>
              <a:tr h="724930">
                <a:tc>
                  <a:txBody>
                    <a:bodyPr/>
                    <a:lstStyle/>
                    <a:p>
                      <a:pPr marL="0" marR="0">
                        <a:spcBef>
                          <a:spcPts val="0"/>
                        </a:spcBef>
                        <a:spcAft>
                          <a:spcPts val="0"/>
                        </a:spcAft>
                      </a:pPr>
                      <a:r>
                        <a:rPr lang="en-US" sz="1800" dirty="0">
                          <a:effectLst/>
                        </a:rPr>
                        <a:t>Total</a:t>
                      </a:r>
                      <a:endParaRPr lang="en-US" sz="1800"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smtClean="0">
                          <a:effectLst/>
                        </a:rPr>
                        <a:t>3,768</a:t>
                      </a:r>
                      <a:endParaRPr lang="en-US" sz="1800" b="1"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smtClean="0">
                          <a:effectLst/>
                        </a:rPr>
                        <a:t>12,750</a:t>
                      </a:r>
                      <a:endParaRPr lang="en-US" sz="1800" b="1"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a:effectLst/>
                        </a:rPr>
                        <a:t>100%</a:t>
                      </a:r>
                      <a:endParaRPr lang="en-US" sz="1800" b="1"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a:effectLst/>
                        </a:rPr>
                        <a:t>0.30</a:t>
                      </a:r>
                      <a:endParaRPr lang="en-US" sz="1800" b="1" dirty="0">
                        <a:effectLst/>
                        <a:latin typeface="Arial"/>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algn="r">
                        <a:spcBef>
                          <a:spcPts val="0"/>
                        </a:spcBef>
                        <a:spcAft>
                          <a:spcPts val="0"/>
                        </a:spcAft>
                      </a:pPr>
                      <a:r>
                        <a:rPr lang="en-US" sz="1800" b="1" dirty="0" smtClean="0">
                          <a:effectLst/>
                        </a:rPr>
                        <a:t>3,378</a:t>
                      </a:r>
                      <a:endParaRPr lang="en-US" sz="1800" b="1" dirty="0">
                        <a:effectLst/>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tcPr>
                </a:tc>
                <a:tc>
                  <a:txBody>
                    <a:bodyPr/>
                    <a:lstStyle/>
                    <a:p>
                      <a:pPr marL="0" marR="0" algn="r">
                        <a:spcBef>
                          <a:spcPts val="0"/>
                        </a:spcBef>
                        <a:spcAft>
                          <a:spcPts val="0"/>
                        </a:spcAft>
                      </a:pPr>
                      <a:r>
                        <a:rPr lang="en-US" sz="1800" b="1" dirty="0" smtClean="0">
                          <a:effectLst/>
                        </a:rPr>
                        <a:t>12,750</a:t>
                      </a:r>
                      <a:endParaRPr lang="en-US" sz="1800" b="1"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a:effectLst/>
                        </a:rPr>
                        <a:t>100%</a:t>
                      </a:r>
                      <a:endParaRPr lang="en-US" sz="1800" b="1"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a:effectLst/>
                        </a:rPr>
                        <a:t>0.26</a:t>
                      </a:r>
                      <a:endParaRPr lang="en-US" sz="1800" b="1" dirty="0">
                        <a:effectLst/>
                        <a:latin typeface="Arial"/>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197613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idx="1"/>
          </p:nvPr>
        </p:nvSpPr>
        <p:spPr/>
        <p:txBody>
          <a:bodyPr>
            <a:normAutofit/>
          </a:bodyPr>
          <a:lstStyle/>
          <a:p>
            <a:pPr lvl="0"/>
            <a:r>
              <a:rPr lang="en-US" dirty="0" smtClean="0"/>
              <a:t>Authorize contract amendment with </a:t>
            </a:r>
            <a:r>
              <a:rPr lang="en-US" dirty="0"/>
              <a:t>OPower, Inc. </a:t>
            </a:r>
            <a:endParaRPr lang="en-US" dirty="0" smtClean="0"/>
          </a:p>
          <a:p>
            <a:pPr lvl="1"/>
            <a:r>
              <a:rPr lang="en-US" dirty="0" smtClean="0"/>
              <a:t>Add $309,000; total </a:t>
            </a:r>
            <a:r>
              <a:rPr lang="en-US" dirty="0"/>
              <a:t>amount not to exceed </a:t>
            </a:r>
            <a:r>
              <a:rPr lang="en-US" dirty="0" smtClean="0"/>
              <a:t>$927,000</a:t>
            </a:r>
          </a:p>
          <a:p>
            <a:pPr lvl="1"/>
            <a:r>
              <a:rPr lang="en-US" dirty="0" smtClean="0"/>
              <a:t>Provide 25,000 home </a:t>
            </a:r>
            <a:r>
              <a:rPr lang="en-US" dirty="0"/>
              <a:t>energy use reports </a:t>
            </a:r>
            <a:r>
              <a:rPr lang="en-US" dirty="0" smtClean="0"/>
              <a:t>and web portal access to all residential electric customers </a:t>
            </a:r>
            <a:r>
              <a:rPr lang="en-US" dirty="0"/>
              <a:t>for </a:t>
            </a:r>
            <a:r>
              <a:rPr lang="en-US" dirty="0" smtClean="0"/>
              <a:t>one additional year through June, 2014</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14</a:t>
            </a:fld>
            <a:endParaRPr lang="en-US"/>
          </a:p>
        </p:txBody>
      </p:sp>
    </p:spTree>
    <p:extLst>
      <p:ext uri="{BB962C8B-B14F-4D97-AF65-F5344CB8AC3E}">
        <p14:creationId xmlns:p14="http://schemas.microsoft.com/office/powerpoint/2010/main" val="2782052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15</a:t>
            </a:fld>
            <a:endParaRPr lang="en-US"/>
          </a:p>
        </p:txBody>
      </p:sp>
    </p:spTree>
    <p:extLst>
      <p:ext uri="{BB962C8B-B14F-4D97-AF65-F5344CB8AC3E}">
        <p14:creationId xmlns:p14="http://schemas.microsoft.com/office/powerpoint/2010/main" val="4044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PWP’s Energy Efficiency Goals</a:t>
            </a:r>
            <a:r>
              <a:rPr lang="en-US" sz="3600" dirty="0" smtClean="0"/>
              <a:t> (MWh/year)</a:t>
            </a:r>
            <a:endParaRPr lang="en-US" sz="3600" dirty="0"/>
          </a:p>
        </p:txBody>
      </p:sp>
      <p:sp>
        <p:nvSpPr>
          <p:cNvPr id="4" name="Slide Number Placeholder 3"/>
          <p:cNvSpPr>
            <a:spLocks noGrp="1"/>
          </p:cNvSpPr>
          <p:nvPr>
            <p:ph type="sldNum" sz="quarter" idx="10"/>
          </p:nvPr>
        </p:nvSpPr>
        <p:spPr/>
        <p:txBody>
          <a:bodyPr/>
          <a:lstStyle/>
          <a:p>
            <a:pPr>
              <a:defRPr/>
            </a:pPr>
            <a:fld id="{89173C35-3622-4F55-BEF1-7CB349A51CE3}" type="slidenum">
              <a:rPr lang="en-US" smtClean="0"/>
              <a:pPr>
                <a:defRPr/>
              </a:pPr>
              <a:t>16</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146138993"/>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701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Energy </a:t>
            </a:r>
            <a:r>
              <a:rPr lang="en-US" sz="3600" dirty="0"/>
              <a:t>Savings </a:t>
            </a:r>
            <a:r>
              <a:rPr lang="en-US" sz="3600" dirty="0" smtClean="0"/>
              <a:t>Potential for $309,000 Budget (MWh/year)</a:t>
            </a:r>
            <a:endParaRPr lang="en-US" sz="3600"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17</a:t>
            </a:fld>
            <a:endParaRPr lang="en-US" dirty="0"/>
          </a:p>
        </p:txBody>
      </p:sp>
      <p:graphicFrame>
        <p:nvGraphicFramePr>
          <p:cNvPr id="5" name="Chart 4"/>
          <p:cNvGraphicFramePr/>
          <p:nvPr>
            <p:extLst>
              <p:ext uri="{D42A27DB-BD31-4B8C-83A1-F6EECF244321}">
                <p14:modId xmlns:p14="http://schemas.microsoft.com/office/powerpoint/2010/main" val="3081253656"/>
              </p:ext>
            </p:extLst>
          </p:nvPr>
        </p:nvGraphicFramePr>
        <p:xfrm>
          <a:off x="533400" y="1676400"/>
          <a:ext cx="8229599"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742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Cost to </a:t>
            </a:r>
            <a:r>
              <a:rPr lang="en-US" sz="3600" dirty="0" smtClean="0"/>
              <a:t>Achieve </a:t>
            </a:r>
            <a:r>
              <a:rPr lang="en-US" sz="3600" dirty="0"/>
              <a:t>FY2014 HERS Energy Savings ($</a:t>
            </a:r>
            <a:r>
              <a:rPr lang="en-US" sz="3600" dirty="0" smtClean="0"/>
              <a:t>000)</a:t>
            </a:r>
            <a:endParaRPr lang="en-US" sz="3600"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18</a:t>
            </a:fld>
            <a:endParaRPr lang="en-US"/>
          </a:p>
        </p:txBody>
      </p:sp>
      <p:graphicFrame>
        <p:nvGraphicFramePr>
          <p:cNvPr id="5" name="Chart 4"/>
          <p:cNvGraphicFramePr/>
          <p:nvPr>
            <p:extLst>
              <p:ext uri="{D42A27DB-BD31-4B8C-83A1-F6EECF244321}">
                <p14:modId xmlns:p14="http://schemas.microsoft.com/office/powerpoint/2010/main" val="1087407026"/>
              </p:ext>
            </p:extLst>
          </p:nvPr>
        </p:nvGraphicFramePr>
        <p:xfrm>
          <a:off x="533400" y="1676400"/>
          <a:ext cx="8229599"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84552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Customer Complaints</a:t>
            </a:r>
          </a:p>
          <a:p>
            <a:pPr lvl="1"/>
            <a:r>
              <a:rPr lang="en-US" dirty="0" smtClean="0"/>
              <a:t>Offensive / insulting</a:t>
            </a:r>
          </a:p>
          <a:p>
            <a:pPr lvl="1"/>
            <a:r>
              <a:rPr lang="en-US" dirty="0" smtClean="0"/>
              <a:t>Invalid comparisons</a:t>
            </a:r>
          </a:p>
          <a:p>
            <a:pPr lvl="1"/>
            <a:r>
              <a:rPr lang="en-US" dirty="0" smtClean="0"/>
              <a:t>Data security / privacy</a:t>
            </a:r>
          </a:p>
          <a:p>
            <a:pPr lvl="1"/>
            <a:r>
              <a:rPr lang="en-US" dirty="0" smtClean="0"/>
              <a:t>Waste of paper / money</a:t>
            </a:r>
          </a:p>
          <a:p>
            <a:r>
              <a:rPr lang="en-US" dirty="0" smtClean="0"/>
              <a:t>Durability of Savings</a:t>
            </a:r>
          </a:p>
          <a:p>
            <a:r>
              <a:rPr lang="en-US" dirty="0" smtClean="0"/>
              <a:t>HERS Distribution Choices</a:t>
            </a:r>
          </a:p>
          <a:p>
            <a:pPr lvl="1"/>
            <a:r>
              <a:rPr lang="en-US" dirty="0" smtClean="0"/>
              <a:t>Use of same treatment (recipient) group</a:t>
            </a:r>
          </a:p>
          <a:p>
            <a:pPr lvl="1"/>
            <a:r>
              <a:rPr lang="en-US" dirty="0" smtClean="0"/>
              <a:t>Send to all customers?</a:t>
            </a:r>
          </a:p>
          <a:p>
            <a:r>
              <a:rPr lang="en-US" dirty="0" smtClean="0"/>
              <a:t>Direct Funds to Other PBC Programs</a:t>
            </a: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19</a:t>
            </a:fld>
            <a:endParaRPr lang="en-US"/>
          </a:p>
        </p:txBody>
      </p:sp>
    </p:spTree>
    <p:extLst>
      <p:ext uri="{BB962C8B-B14F-4D97-AF65-F5344CB8AC3E}">
        <p14:creationId xmlns:p14="http://schemas.microsoft.com/office/powerpoint/2010/main" val="1296347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Council Adopted Energy Efficiency Goals</a:t>
            </a:r>
          </a:p>
          <a:p>
            <a:pPr lvl="1"/>
            <a:r>
              <a:rPr lang="en-US" dirty="0" smtClean="0"/>
              <a:t>~1% of retail sales each year</a:t>
            </a:r>
          </a:p>
          <a:p>
            <a:pPr lvl="1"/>
            <a:r>
              <a:rPr lang="en-US" dirty="0" smtClean="0"/>
              <a:t>Consistent with environmental goals, state policy</a:t>
            </a:r>
          </a:p>
          <a:p>
            <a:r>
              <a:rPr lang="en-US" dirty="0" smtClean="0"/>
              <a:t>FY2014 Efficiency Funding is Limited</a:t>
            </a:r>
          </a:p>
          <a:p>
            <a:pPr lvl="1"/>
            <a:r>
              <a:rPr lang="en-US" dirty="0" smtClean="0"/>
              <a:t>Public Benefit Charge revenues</a:t>
            </a:r>
          </a:p>
          <a:p>
            <a:pPr lvl="1"/>
            <a:r>
              <a:rPr lang="en-US" dirty="0" smtClean="0"/>
              <a:t>Increasing solar, low income, and overhead expenditures</a:t>
            </a:r>
          </a:p>
          <a:p>
            <a:pPr lvl="1"/>
            <a:r>
              <a:rPr lang="en-US" dirty="0" smtClean="0"/>
              <a:t>Home Energy Reports (HERS) – low-cost option – staff recommended three year program extension</a:t>
            </a:r>
          </a:p>
          <a:p>
            <a:r>
              <a:rPr lang="en-US" dirty="0" smtClean="0"/>
              <a:t>MSC Concerns</a:t>
            </a:r>
          </a:p>
          <a:p>
            <a:pPr lvl="1"/>
            <a:r>
              <a:rPr lang="en-US" dirty="0" smtClean="0"/>
              <a:t>Durability / validity of savings</a:t>
            </a:r>
          </a:p>
          <a:p>
            <a:pPr lvl="1"/>
            <a:r>
              <a:rPr lang="en-US" dirty="0" smtClean="0"/>
              <a:t>Making HERS available to all customers in future</a:t>
            </a:r>
          </a:p>
          <a:p>
            <a:pPr lvl="1"/>
            <a:r>
              <a:rPr lang="en-US" dirty="0" smtClean="0"/>
              <a:t>Moved to recommend a one-year extension through 6/2014</a:t>
            </a:r>
          </a:p>
          <a:p>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2</a:t>
            </a:fld>
            <a:endParaRPr lang="en-US" dirty="0"/>
          </a:p>
        </p:txBody>
      </p:sp>
    </p:spTree>
    <p:extLst>
      <p:ext uri="{BB962C8B-B14F-4D97-AF65-F5344CB8AC3E}">
        <p14:creationId xmlns:p14="http://schemas.microsoft.com/office/powerpoint/2010/main" val="919709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Achieving Efficiency Goals</a:t>
            </a:r>
            <a:endParaRPr lang="en-US" dirty="0"/>
          </a:p>
        </p:txBody>
      </p:sp>
      <p:sp>
        <p:nvSpPr>
          <p:cNvPr id="3" name="Content Placeholder 2"/>
          <p:cNvSpPr>
            <a:spLocks noGrp="1"/>
          </p:cNvSpPr>
          <p:nvPr>
            <p:ph idx="1"/>
          </p:nvPr>
        </p:nvSpPr>
        <p:spPr>
          <a:xfrm>
            <a:off x="304800" y="1600200"/>
            <a:ext cx="8458200" cy="4724400"/>
          </a:xfrm>
        </p:spPr>
        <p:txBody>
          <a:bodyPr>
            <a:normAutofit/>
          </a:bodyPr>
          <a:lstStyle/>
          <a:p>
            <a:r>
              <a:rPr lang="en-US" dirty="0"/>
              <a:t>Codes and Standards</a:t>
            </a:r>
          </a:p>
          <a:p>
            <a:r>
              <a:rPr lang="en-US" dirty="0" smtClean="0"/>
              <a:t>Educational </a:t>
            </a:r>
            <a:r>
              <a:rPr lang="en-US" dirty="0"/>
              <a:t>Programs</a:t>
            </a:r>
          </a:p>
          <a:p>
            <a:pPr marL="341312" lvl="1" indent="0">
              <a:spcAft>
                <a:spcPts val="600"/>
              </a:spcAft>
              <a:buNone/>
            </a:pPr>
            <a:r>
              <a:rPr lang="en-US" i="1" dirty="0" smtClean="0"/>
              <a:t>Limited or no </a:t>
            </a:r>
            <a:r>
              <a:rPr lang="en-US" i="1" dirty="0"/>
              <a:t>measureable and reportable savings</a:t>
            </a:r>
          </a:p>
          <a:p>
            <a:r>
              <a:rPr lang="en-US" dirty="0" smtClean="0"/>
              <a:t>Encourage Efficient “End Use” Devices</a:t>
            </a:r>
          </a:p>
          <a:p>
            <a:pPr lvl="1"/>
            <a:r>
              <a:rPr lang="en-US" dirty="0" smtClean="0"/>
              <a:t>Direct install programs (no cost to customer)</a:t>
            </a:r>
          </a:p>
          <a:p>
            <a:pPr lvl="1"/>
            <a:r>
              <a:rPr lang="en-US" dirty="0" smtClean="0"/>
              <a:t>Incentive programs (rebates)</a:t>
            </a:r>
          </a:p>
          <a:p>
            <a:r>
              <a:rPr lang="en-US" dirty="0" smtClean="0"/>
              <a:t>Behavioral Programs</a:t>
            </a:r>
          </a:p>
          <a:p>
            <a:pPr lvl="1"/>
            <a:r>
              <a:rPr lang="en-US" dirty="0" smtClean="0"/>
              <a:t>Audits / usage data (not highly effective/quantifiable)</a:t>
            </a:r>
          </a:p>
          <a:p>
            <a:pPr lvl="1"/>
            <a:r>
              <a:rPr lang="en-US" dirty="0" smtClean="0"/>
              <a:t>Comparative / social norming (HERS)</a:t>
            </a:r>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20</a:t>
            </a:fld>
            <a:endParaRPr lang="en-US" dirty="0"/>
          </a:p>
        </p:txBody>
      </p:sp>
      <p:cxnSp>
        <p:nvCxnSpPr>
          <p:cNvPr id="6" name="Straight Connector 5"/>
          <p:cNvCxnSpPr/>
          <p:nvPr/>
        </p:nvCxnSpPr>
        <p:spPr>
          <a:xfrm>
            <a:off x="152400" y="3276600"/>
            <a:ext cx="8763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Annual PBC Expenditures ($000</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89173C35-3622-4F55-BEF1-7CB349A51CE3}" type="slidenum">
              <a:rPr lang="en-US" smtClean="0"/>
              <a:pPr>
                <a:defRPr/>
              </a:pPr>
              <a:t>21</a:t>
            </a:fld>
            <a:endParaRPr lang="en-US" dirty="0"/>
          </a:p>
        </p:txBody>
      </p:sp>
      <p:grpSp>
        <p:nvGrpSpPr>
          <p:cNvPr id="2" name="Group 1"/>
          <p:cNvGrpSpPr/>
          <p:nvPr/>
        </p:nvGrpSpPr>
        <p:grpSpPr>
          <a:xfrm>
            <a:off x="76200" y="1447800"/>
            <a:ext cx="8915400" cy="4876800"/>
            <a:chOff x="76200" y="1447800"/>
            <a:chExt cx="8915400" cy="4876800"/>
          </a:xfrm>
        </p:grpSpPr>
        <p:graphicFrame>
          <p:nvGraphicFramePr>
            <p:cNvPr id="6" name="Chart 5"/>
            <p:cNvGraphicFramePr>
              <a:graphicFrameLocks/>
            </p:cNvGraphicFramePr>
            <p:nvPr>
              <p:extLst>
                <p:ext uri="{D42A27DB-BD31-4B8C-83A1-F6EECF244321}">
                  <p14:modId xmlns:p14="http://schemas.microsoft.com/office/powerpoint/2010/main" val="1398938376"/>
                </p:ext>
              </p:extLst>
            </p:nvPr>
          </p:nvGraphicFramePr>
          <p:xfrm>
            <a:off x="76200" y="1447800"/>
            <a:ext cx="8915400" cy="4876800"/>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p:cNvCxnSpPr/>
            <p:nvPr/>
          </p:nvCxnSpPr>
          <p:spPr>
            <a:xfrm flipV="1">
              <a:off x="2743200" y="3733800"/>
              <a:ext cx="5500686" cy="914400"/>
            </a:xfrm>
            <a:prstGeom prst="straightConnector1">
              <a:avLst/>
            </a:prstGeom>
            <a:ln w="38100" cmpd="sng">
              <a:solidFill>
                <a:srgbClr val="4D6E99"/>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3187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 Program “First Year” Cost</a:t>
            </a:r>
            <a:endParaRPr lang="en-US" dirty="0"/>
          </a:p>
        </p:txBody>
      </p:sp>
      <p:sp>
        <p:nvSpPr>
          <p:cNvPr id="4" name="Slide Number Placeholder 3"/>
          <p:cNvSpPr>
            <a:spLocks noGrp="1"/>
          </p:cNvSpPr>
          <p:nvPr>
            <p:ph type="sldNum" sz="quarter" idx="10"/>
          </p:nvPr>
        </p:nvSpPr>
        <p:spPr/>
        <p:txBody>
          <a:bodyPr/>
          <a:lstStyle/>
          <a:p>
            <a:pPr>
              <a:defRPr/>
            </a:pPr>
            <a:fld id="{89173C35-3622-4F55-BEF1-7CB349A51CE3}" type="slidenum">
              <a:rPr lang="en-US" smtClean="0"/>
              <a:pPr>
                <a:defRPr/>
              </a:pPr>
              <a:t>22</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13194001"/>
              </p:ext>
            </p:extLst>
          </p:nvPr>
        </p:nvGraphicFramePr>
        <p:xfrm>
          <a:off x="152400" y="1708666"/>
          <a:ext cx="88392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295400" y="1524000"/>
            <a:ext cx="6629400" cy="369332"/>
          </a:xfrm>
          <a:prstGeom prst="rect">
            <a:avLst/>
          </a:prstGeom>
          <a:noFill/>
        </p:spPr>
        <p:txBody>
          <a:bodyPr wrap="square" rtlCol="0">
            <a:spAutoFit/>
          </a:bodyPr>
          <a:lstStyle/>
          <a:p>
            <a:r>
              <a:rPr lang="en-US" b="1" i="1" dirty="0" smtClean="0">
                <a:solidFill>
                  <a:srgbClr val="002060"/>
                </a:solidFill>
              </a:rPr>
              <a:t>Average energy efficiency program costs are fairly stable</a:t>
            </a:r>
            <a:endParaRPr lang="en-US" b="1" i="1" dirty="0">
              <a:solidFill>
                <a:srgbClr val="002060"/>
              </a:solidFill>
            </a:endParaRPr>
          </a:p>
        </p:txBody>
      </p:sp>
    </p:spTree>
    <p:extLst>
      <p:ext uri="{BB962C8B-B14F-4D97-AF65-F5344CB8AC3E}">
        <p14:creationId xmlns:p14="http://schemas.microsoft.com/office/powerpoint/2010/main" val="94091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Highest Potential for Efficiency</a:t>
            </a:r>
            <a:endParaRPr lang="en-US" dirty="0"/>
          </a:p>
        </p:txBody>
      </p:sp>
      <p:sp>
        <p:nvSpPr>
          <p:cNvPr id="3" name="Slide Number Placeholder 2"/>
          <p:cNvSpPr>
            <a:spLocks noGrp="1"/>
          </p:cNvSpPr>
          <p:nvPr>
            <p:ph type="sldNum" sz="quarter" idx="10"/>
          </p:nvPr>
        </p:nvSpPr>
        <p:spPr/>
        <p:txBody>
          <a:bodyPr/>
          <a:lstStyle/>
          <a:p>
            <a:pPr>
              <a:defRPr/>
            </a:pPr>
            <a:fld id="{15A4DD08-2B1C-4184-997F-9167C671F2A7}" type="slidenum">
              <a:rPr lang="en-US" smtClean="0"/>
              <a:pPr>
                <a:defRPr/>
              </a:pPr>
              <a:t>23</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70090225"/>
              </p:ext>
            </p:extLst>
          </p:nvPr>
        </p:nvGraphicFramePr>
        <p:xfrm>
          <a:off x="685800" y="1447800"/>
          <a:ext cx="7924800" cy="47244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Arrow Connector 4"/>
          <p:cNvCxnSpPr/>
          <p:nvPr/>
        </p:nvCxnSpPr>
        <p:spPr>
          <a:xfrm flipH="1">
            <a:off x="5029200" y="2590800"/>
            <a:ext cx="1143000" cy="457200"/>
          </a:xfrm>
          <a:prstGeom prst="straightConnector1">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 y="5943600"/>
            <a:ext cx="6553200" cy="369332"/>
          </a:xfrm>
          <a:prstGeom prst="rect">
            <a:avLst/>
          </a:prstGeom>
          <a:noFill/>
        </p:spPr>
        <p:txBody>
          <a:bodyPr wrap="square" rtlCol="0">
            <a:spAutoFit/>
          </a:bodyPr>
          <a:lstStyle/>
          <a:p>
            <a:r>
              <a:rPr lang="en-US" b="1" i="1" dirty="0" smtClean="0"/>
              <a:t>* From 2012 EE Potential model used to set 10-year goals</a:t>
            </a:r>
            <a:endParaRPr lang="en-US" b="1" i="1" dirty="0"/>
          </a:p>
        </p:txBody>
      </p:sp>
    </p:spTree>
    <p:extLst>
      <p:ext uri="{BB962C8B-B14F-4D97-AF65-F5344CB8AC3E}">
        <p14:creationId xmlns:p14="http://schemas.microsoft.com/office/powerpoint/2010/main" val="2174594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t>
            </a:r>
            <a:r>
              <a:rPr lang="en-US" dirty="0"/>
              <a:t>E</a:t>
            </a:r>
            <a:r>
              <a:rPr lang="en-US" dirty="0" smtClean="0"/>
              <a:t>nergy is Used </a:t>
            </a:r>
            <a:endParaRPr lang="en-US" dirty="0"/>
          </a:p>
        </p:txBody>
      </p:sp>
      <p:sp>
        <p:nvSpPr>
          <p:cNvPr id="3" name="Slide Number Placeholder 2"/>
          <p:cNvSpPr>
            <a:spLocks noGrp="1"/>
          </p:cNvSpPr>
          <p:nvPr>
            <p:ph type="sldNum" sz="quarter" idx="10"/>
          </p:nvPr>
        </p:nvSpPr>
        <p:spPr/>
        <p:txBody>
          <a:bodyPr/>
          <a:lstStyle/>
          <a:p>
            <a:pPr>
              <a:defRPr/>
            </a:pPr>
            <a:fld id="{15A4DD08-2B1C-4184-997F-9167C671F2A7}" type="slidenum">
              <a:rPr lang="en-US" smtClean="0"/>
              <a:pPr>
                <a:defRPr/>
              </a:pPr>
              <a:t>24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934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474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A Personal Savings Goal</a:t>
            </a:r>
            <a:endParaRPr lang="en-US" dirty="0"/>
          </a:p>
        </p:txBody>
      </p:sp>
      <p:sp>
        <p:nvSpPr>
          <p:cNvPr id="3" name="Slide Number Placeholder 2"/>
          <p:cNvSpPr>
            <a:spLocks noGrp="1"/>
          </p:cNvSpPr>
          <p:nvPr>
            <p:ph type="sldNum" sz="quarter" idx="10"/>
          </p:nvPr>
        </p:nvSpPr>
        <p:spPr/>
        <p:txBody>
          <a:bodyPr/>
          <a:lstStyle/>
          <a:p>
            <a:pPr>
              <a:defRPr/>
            </a:pPr>
            <a:fld id="{15A4DD08-2B1C-4184-997F-9167C671F2A7}" type="slidenum">
              <a:rPr lang="en-US" smtClean="0"/>
              <a:pPr>
                <a:defRPr/>
              </a:pPr>
              <a:t>25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795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for a Personal Savings Plan</a:t>
            </a:r>
            <a:endParaRPr lang="en-US" dirty="0"/>
          </a:p>
        </p:txBody>
      </p:sp>
      <p:sp>
        <p:nvSpPr>
          <p:cNvPr id="3" name="Slide Number Placeholder 2"/>
          <p:cNvSpPr>
            <a:spLocks noGrp="1"/>
          </p:cNvSpPr>
          <p:nvPr>
            <p:ph type="sldNum" sz="quarter" idx="10"/>
          </p:nvPr>
        </p:nvSpPr>
        <p:spPr/>
        <p:txBody>
          <a:bodyPr/>
          <a:lstStyle/>
          <a:p>
            <a:pPr>
              <a:defRPr/>
            </a:pPr>
            <a:fld id="{15A4DD08-2B1C-4184-997F-9167C671F2A7}" type="slidenum">
              <a:rPr lang="en-US" smtClean="0"/>
              <a:pPr>
                <a:defRPr/>
              </a:pPr>
              <a:t>26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934199" cy="4762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973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FY2012 Results (Pilot Year 1)</a:t>
            </a: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27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94569276"/>
              </p:ext>
            </p:extLst>
          </p:nvPr>
        </p:nvGraphicFramePr>
        <p:xfrm>
          <a:off x="228600" y="1600200"/>
          <a:ext cx="8534400" cy="533400"/>
        </p:xfrm>
        <a:graphic>
          <a:graphicData uri="http://schemas.openxmlformats.org/drawingml/2006/table">
            <a:tbl>
              <a:tblPr firstRow="1" firstCol="1" bandRow="1">
                <a:tableStyleId>{72833802-FEF1-4C79-8D5D-14CF1EAF98D9}</a:tableStyleId>
              </a:tblPr>
              <a:tblGrid>
                <a:gridCol w="4281459"/>
                <a:gridCol w="4252941"/>
              </a:tblGrid>
              <a:tr h="533400">
                <a:tc>
                  <a:txBody>
                    <a:bodyPr/>
                    <a:lstStyle/>
                    <a:p>
                      <a:pPr marL="0" marR="0" algn="ctr">
                        <a:spcBef>
                          <a:spcPts val="0"/>
                        </a:spcBef>
                        <a:spcAft>
                          <a:spcPts val="0"/>
                        </a:spcAft>
                      </a:pPr>
                      <a:r>
                        <a:rPr lang="en-US" sz="2000" dirty="0" smtClean="0">
                          <a:effectLst/>
                          <a:latin typeface="Calibri" pitchFamily="34" charset="0"/>
                        </a:rPr>
                        <a:t>Energy </a:t>
                      </a:r>
                      <a:r>
                        <a:rPr lang="en-US" sz="2000" dirty="0">
                          <a:effectLst/>
                          <a:latin typeface="Calibri" pitchFamily="34" charset="0"/>
                        </a:rPr>
                        <a:t>Efficiency Savings (MWh)</a:t>
                      </a:r>
                      <a:endParaRPr lang="en-US" sz="2000" dirty="0">
                        <a:effectLst/>
                        <a:latin typeface="Calibri" pitchFamily="34" charset="0"/>
                        <a:ea typeface="Times New Roman"/>
                      </a:endParaRPr>
                    </a:p>
                  </a:txBody>
                  <a:tcPr marL="68580" marR="68580" marT="0" marB="0" anchor="ctr">
                    <a:lnL w="9525" cap="flat" cmpd="sng" algn="ctr">
                      <a:noFill/>
                      <a:prstDash val="soli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dirty="0" smtClean="0">
                          <a:effectLst/>
                          <a:latin typeface="Calibri" pitchFamily="34" charset="0"/>
                        </a:rPr>
                        <a:t>First Year Cost* </a:t>
                      </a:r>
                      <a:r>
                        <a:rPr lang="en-US" sz="2000" dirty="0">
                          <a:effectLst/>
                          <a:latin typeface="Calibri" pitchFamily="34" charset="0"/>
                        </a:rPr>
                        <a:t>(¢/kWh)</a:t>
                      </a:r>
                      <a:endParaRPr lang="en-US" sz="2000" dirty="0">
                        <a:effectLst/>
                        <a:latin typeface="Calibri" pitchFamily="34" charset="0"/>
                        <a:ea typeface="Times New Roman"/>
                      </a:endParaRPr>
                    </a:p>
                  </a:txBody>
                  <a:tcPr marL="68580" marR="68580" marT="0" marB="0" anchor="ctr">
                    <a:lnL w="57150" cap="flat" cmpd="sng" algn="ctr">
                      <a:solidFill>
                        <a:schemeClr val="bg1"/>
                      </a:solidFill>
                      <a:prstDash val="solid"/>
                      <a:round/>
                      <a:headEnd type="none" w="med" len="med"/>
                      <a:tailEnd type="none" w="med" len="med"/>
                    </a:lnL>
                  </a:tcPr>
                </a:tc>
              </a:tr>
            </a:tbl>
          </a:graphicData>
        </a:graphic>
      </p:graphicFrame>
      <p:graphicFrame>
        <p:nvGraphicFramePr>
          <p:cNvPr id="10" name="Chart 9"/>
          <p:cNvGraphicFramePr>
            <a:graphicFrameLocks noChangeAspect="1"/>
          </p:cNvGraphicFramePr>
          <p:nvPr>
            <p:extLst>
              <p:ext uri="{D42A27DB-BD31-4B8C-83A1-F6EECF244321}">
                <p14:modId xmlns:p14="http://schemas.microsoft.com/office/powerpoint/2010/main" val="2267936766"/>
              </p:ext>
            </p:extLst>
          </p:nvPr>
        </p:nvGraphicFramePr>
        <p:xfrm>
          <a:off x="304799" y="2514600"/>
          <a:ext cx="4248679"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noChangeAspect="1"/>
          </p:cNvGraphicFramePr>
          <p:nvPr>
            <p:extLst>
              <p:ext uri="{D42A27DB-BD31-4B8C-83A1-F6EECF244321}">
                <p14:modId xmlns:p14="http://schemas.microsoft.com/office/powerpoint/2010/main" val="4278387262"/>
              </p:ext>
            </p:extLst>
          </p:nvPr>
        </p:nvGraphicFramePr>
        <p:xfrm>
          <a:off x="4800600" y="2514600"/>
          <a:ext cx="4019550"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953000" y="5867400"/>
            <a:ext cx="2971800" cy="369332"/>
          </a:xfrm>
          <a:prstGeom prst="rect">
            <a:avLst/>
          </a:prstGeom>
          <a:noFill/>
        </p:spPr>
        <p:txBody>
          <a:bodyPr wrap="square" rtlCol="0">
            <a:spAutoFit/>
          </a:bodyPr>
          <a:lstStyle/>
          <a:p>
            <a:r>
              <a:rPr lang="en-US" i="1" dirty="0" smtClean="0"/>
              <a:t>* Includes overhead costs</a:t>
            </a:r>
            <a:endParaRPr lang="en-US" i="1" dirty="0"/>
          </a:p>
        </p:txBody>
      </p:sp>
    </p:spTree>
    <p:extLst>
      <p:ext uri="{BB962C8B-B14F-4D97-AF65-F5344CB8AC3E}">
        <p14:creationId xmlns:p14="http://schemas.microsoft.com/office/powerpoint/2010/main" val="14748122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Monthly Energy Savings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17690304"/>
              </p:ext>
            </p:extLst>
          </p:nvPr>
        </p:nvGraphicFramePr>
        <p:xfrm>
          <a:off x="1524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15A4DD08-2B1C-4184-997F-9167C671F2A7}"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1513200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 Comments	</a:t>
            </a:r>
            <a:endParaRPr lang="en-US" dirty="0"/>
          </a:p>
        </p:txBody>
      </p:sp>
      <p:sp>
        <p:nvSpPr>
          <p:cNvPr id="3" name="Content Placeholder 2"/>
          <p:cNvSpPr>
            <a:spLocks noGrp="1"/>
          </p:cNvSpPr>
          <p:nvPr>
            <p:ph idx="1"/>
          </p:nvPr>
        </p:nvSpPr>
        <p:spPr>
          <a:xfrm>
            <a:off x="152400" y="1600200"/>
            <a:ext cx="8839200" cy="4648200"/>
          </a:xfrm>
        </p:spPr>
        <p:txBody>
          <a:bodyPr>
            <a:normAutofit fontScale="77500" lnSpcReduction="20000"/>
          </a:bodyPr>
          <a:lstStyle/>
          <a:p>
            <a:r>
              <a:rPr lang="en-US" dirty="0" smtClean="0"/>
              <a:t>Comments received since June 2011 = 316 (1.3%)</a:t>
            </a:r>
          </a:p>
          <a:p>
            <a:pPr lvl="1">
              <a:buFont typeface="Wingdings" pitchFamily="2" charset="2"/>
              <a:buChar char="Ø"/>
            </a:pPr>
            <a:r>
              <a:rPr lang="en-US" dirty="0" smtClean="0"/>
              <a:t>255 Phone calls and 61 e-mails  </a:t>
            </a:r>
          </a:p>
          <a:p>
            <a:pPr lvl="1">
              <a:buFont typeface="Wingdings" pitchFamily="2" charset="2"/>
              <a:buChar char="Ø"/>
            </a:pPr>
            <a:r>
              <a:rPr lang="en-US" dirty="0" smtClean="0"/>
              <a:t>139 have opted out completely</a:t>
            </a:r>
          </a:p>
          <a:p>
            <a:r>
              <a:rPr lang="en-US" dirty="0" smtClean="0"/>
              <a:t>“Who are my neighbors I am compared with? They have more people and have lower bills. I don’t trust this comparison!”</a:t>
            </a:r>
          </a:p>
          <a:p>
            <a:pPr lvl="1"/>
            <a:r>
              <a:rPr lang="en-US" dirty="0" smtClean="0"/>
              <a:t>Opower uses complex algorithms; selects customers with similar energy use, building and demographic characteristics</a:t>
            </a:r>
          </a:p>
          <a:p>
            <a:r>
              <a:rPr lang="en-US" dirty="0" smtClean="0"/>
              <a:t>“Why is this mailed separately from my bill? This is a complete waste of money!”</a:t>
            </a:r>
          </a:p>
          <a:p>
            <a:pPr lvl="1"/>
            <a:r>
              <a:rPr lang="en-US" dirty="0" smtClean="0"/>
              <a:t>PWP’s billing system cannot do the complex analytics nor add this much information to existing bill</a:t>
            </a:r>
          </a:p>
          <a:p>
            <a:r>
              <a:rPr lang="en-US" dirty="0" smtClean="0"/>
              <a:t>“How secure is my data? Invading my privacy!”</a:t>
            </a:r>
          </a:p>
          <a:p>
            <a:pPr lvl="1"/>
            <a:r>
              <a:rPr lang="en-US" dirty="0" smtClean="0"/>
              <a:t>Opower’s policies and protocols follow “Trust Principle Standards”</a:t>
            </a:r>
          </a:p>
          <a:p>
            <a:pPr lvl="1"/>
            <a:r>
              <a:rPr lang="en-US" dirty="0" smtClean="0"/>
              <a:t>SOC2 audit certified by Deloitte &amp; </a:t>
            </a:r>
            <a:r>
              <a:rPr lang="en-US" dirty="0" err="1" smtClean="0"/>
              <a:t>Touche</a:t>
            </a:r>
            <a:r>
              <a:rPr lang="en-US" dirty="0" smtClean="0"/>
              <a:t> LLP</a:t>
            </a:r>
          </a:p>
          <a:p>
            <a:pPr lvl="1"/>
            <a:r>
              <a:rPr lang="en-US" dirty="0" smtClean="0"/>
              <a:t>Data is not shared with any other party or subcontractor. </a:t>
            </a:r>
          </a:p>
          <a:p>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29</a:t>
            </a:fld>
            <a:endParaRPr lang="en-US" dirty="0"/>
          </a:p>
        </p:txBody>
      </p:sp>
    </p:spTree>
    <p:extLst>
      <p:ext uri="{BB962C8B-B14F-4D97-AF65-F5344CB8AC3E}">
        <p14:creationId xmlns:p14="http://schemas.microsoft.com/office/powerpoint/2010/main" val="1459729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smtClean="0"/>
              <a:t>Home Energy Reporting Services</a:t>
            </a:r>
            <a:endParaRPr lang="en-US"/>
          </a:p>
        </p:txBody>
      </p:sp>
      <p:sp>
        <p:nvSpPr>
          <p:cNvPr id="41987" name="Rectangle 3"/>
          <p:cNvSpPr>
            <a:spLocks noGrp="1" noChangeArrowheads="1"/>
          </p:cNvSpPr>
          <p:nvPr>
            <p:ph type="body" idx="1"/>
          </p:nvPr>
        </p:nvSpPr>
        <p:spPr/>
        <p:txBody>
          <a:bodyPr/>
          <a:lstStyle/>
          <a:p>
            <a:r>
              <a:rPr lang="en-US" smtClean="0"/>
              <a:t>HERS is Provided to 11 California Utilities (15 Million Customers in 85 Utilities Nationwide)</a:t>
            </a:r>
          </a:p>
          <a:p>
            <a:r>
              <a:rPr lang="en-US" smtClean="0"/>
              <a:t>Home Energy Reports Mailed to Recipients</a:t>
            </a:r>
          </a:p>
          <a:p>
            <a:r>
              <a:rPr lang="en-US" smtClean="0"/>
              <a:t>Customer Website with Additional Analysis and Recommendations</a:t>
            </a:r>
          </a:p>
          <a:p>
            <a:r>
              <a:rPr lang="en-US" smtClean="0"/>
              <a:t>Customer Service Interface for Support And Organizational Knowledge</a:t>
            </a:r>
          </a:p>
          <a:p>
            <a:r>
              <a:rPr lang="en-US" smtClean="0"/>
              <a:t>Measurement and Verification</a:t>
            </a:r>
            <a:endParaRPr lang="en-US" dirty="0"/>
          </a:p>
        </p:txBody>
      </p:sp>
    </p:spTree>
    <p:extLst>
      <p:ext uri="{BB962C8B-B14F-4D97-AF65-F5344CB8AC3E}">
        <p14:creationId xmlns:p14="http://schemas.microsoft.com/office/powerpoint/2010/main" val="8884463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Survey - Satisfaction</a:t>
            </a: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30</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45571002"/>
              </p:ext>
            </p:extLst>
          </p:nvPr>
        </p:nvGraphicFramePr>
        <p:xfrm>
          <a:off x="228600" y="1600200"/>
          <a:ext cx="8534400" cy="609600"/>
        </p:xfrm>
        <a:graphic>
          <a:graphicData uri="http://schemas.openxmlformats.org/drawingml/2006/table">
            <a:tbl>
              <a:tblPr firstRow="1" firstCol="1" bandRow="1">
                <a:tableStyleId>{72833802-FEF1-4C79-8D5D-14CF1EAF98D9}</a:tableStyleId>
              </a:tblPr>
              <a:tblGrid>
                <a:gridCol w="4281459"/>
                <a:gridCol w="4252941"/>
              </a:tblGrid>
              <a:tr h="533400">
                <a:tc>
                  <a:txBody>
                    <a:bodyPr/>
                    <a:lstStyle/>
                    <a:p>
                      <a:pPr marL="0" marR="0" algn="ctr">
                        <a:spcBef>
                          <a:spcPts val="0"/>
                        </a:spcBef>
                        <a:spcAft>
                          <a:spcPts val="0"/>
                        </a:spcAft>
                      </a:pPr>
                      <a:r>
                        <a:rPr lang="en-US" sz="2000" dirty="0" smtClean="0">
                          <a:effectLst/>
                          <a:latin typeface="Calibri" pitchFamily="34" charset="0"/>
                        </a:rPr>
                        <a:t>RKS Survey</a:t>
                      </a:r>
                    </a:p>
                    <a:p>
                      <a:pPr marL="0" marR="0" algn="ctr">
                        <a:spcBef>
                          <a:spcPts val="0"/>
                        </a:spcBef>
                        <a:spcAft>
                          <a:spcPts val="0"/>
                        </a:spcAft>
                      </a:pPr>
                      <a:r>
                        <a:rPr lang="en-US" sz="2000" dirty="0" smtClean="0">
                          <a:effectLst/>
                          <a:latin typeface="Calibri" pitchFamily="34" charset="0"/>
                          <a:ea typeface="Times New Roman"/>
                        </a:rPr>
                        <a:t>“How Useful is HERS”</a:t>
                      </a:r>
                      <a:endParaRPr lang="en-US" sz="2000" dirty="0">
                        <a:effectLst/>
                        <a:latin typeface="Calibri" pitchFamily="34" charset="0"/>
                        <a:ea typeface="Times New Roman"/>
                      </a:endParaRPr>
                    </a:p>
                  </a:txBody>
                  <a:tcPr marL="68580" marR="68580" marT="0" marB="0" anchor="ctr">
                    <a:lnL w="9525" cap="flat" cmpd="sng" algn="ctr">
                      <a:noFill/>
                      <a:prstDash val="soli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dirty="0" smtClean="0">
                          <a:effectLst/>
                          <a:latin typeface="Calibri" pitchFamily="34" charset="0"/>
                        </a:rPr>
                        <a:t>PWP Web Survey</a:t>
                      </a:r>
                    </a:p>
                    <a:p>
                      <a:pPr marL="0" marR="0" algn="ctr">
                        <a:spcBef>
                          <a:spcPts val="0"/>
                        </a:spcBef>
                        <a:spcAft>
                          <a:spcPts val="0"/>
                        </a:spcAft>
                      </a:pPr>
                      <a:r>
                        <a:rPr lang="en-US" sz="2000" dirty="0" smtClean="0">
                          <a:effectLst/>
                          <a:latin typeface="Calibri" pitchFamily="34" charset="0"/>
                          <a:ea typeface="Times New Roman"/>
                        </a:rPr>
                        <a:t>“Overall Satisfaction</a:t>
                      </a:r>
                      <a:r>
                        <a:rPr lang="en-US" sz="2000" baseline="0" dirty="0" smtClean="0">
                          <a:effectLst/>
                          <a:latin typeface="Calibri" pitchFamily="34" charset="0"/>
                          <a:ea typeface="Times New Roman"/>
                        </a:rPr>
                        <a:t> on 0-10 scale”</a:t>
                      </a:r>
                      <a:endParaRPr lang="en-US" sz="2000" dirty="0">
                        <a:effectLst/>
                        <a:latin typeface="Calibri" pitchFamily="34" charset="0"/>
                        <a:ea typeface="Times New Roman"/>
                      </a:endParaRPr>
                    </a:p>
                  </a:txBody>
                  <a:tcPr marL="68580" marR="68580" marT="0" marB="0" anchor="ctr">
                    <a:lnL w="57150" cap="flat" cmpd="sng" algn="ctr">
                      <a:solidFill>
                        <a:schemeClr val="bg1"/>
                      </a:solidFill>
                      <a:prstDash val="solid"/>
                      <a:round/>
                      <a:headEnd type="none" w="med" len="med"/>
                      <a:tailEnd type="none" w="med" len="med"/>
                    </a:lnL>
                  </a:tcPr>
                </a:tc>
              </a:tr>
            </a:tbl>
          </a:graphicData>
        </a:graphic>
      </p:graphicFrame>
      <p:graphicFrame>
        <p:nvGraphicFramePr>
          <p:cNvPr id="8" name="Chart 7"/>
          <p:cNvGraphicFramePr>
            <a:graphicFrameLocks noChangeAspect="1"/>
          </p:cNvGraphicFramePr>
          <p:nvPr>
            <p:extLst>
              <p:ext uri="{D42A27DB-BD31-4B8C-83A1-F6EECF244321}">
                <p14:modId xmlns:p14="http://schemas.microsoft.com/office/powerpoint/2010/main" val="1005257080"/>
              </p:ext>
            </p:extLst>
          </p:nvPr>
        </p:nvGraphicFramePr>
        <p:xfrm>
          <a:off x="228600" y="2514600"/>
          <a:ext cx="437007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noChangeAspect="1"/>
          </p:cNvGraphicFramePr>
          <p:nvPr>
            <p:extLst>
              <p:ext uri="{D42A27DB-BD31-4B8C-83A1-F6EECF244321}">
                <p14:modId xmlns:p14="http://schemas.microsoft.com/office/powerpoint/2010/main" val="1438709125"/>
              </p:ext>
            </p:extLst>
          </p:nvPr>
        </p:nvGraphicFramePr>
        <p:xfrm>
          <a:off x="4648199" y="2590800"/>
          <a:ext cx="4248679" cy="266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595099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Survey – Continue/Terminate</a:t>
            </a: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31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266138"/>
              </p:ext>
            </p:extLst>
          </p:nvPr>
        </p:nvGraphicFramePr>
        <p:xfrm>
          <a:off x="228600" y="1600200"/>
          <a:ext cx="8534400" cy="609600"/>
        </p:xfrm>
        <a:graphic>
          <a:graphicData uri="http://schemas.openxmlformats.org/drawingml/2006/table">
            <a:tbl>
              <a:tblPr firstRow="1" firstCol="1" bandRow="1">
                <a:tableStyleId>{72833802-FEF1-4C79-8D5D-14CF1EAF98D9}</a:tableStyleId>
              </a:tblPr>
              <a:tblGrid>
                <a:gridCol w="4281459"/>
                <a:gridCol w="4252941"/>
              </a:tblGrid>
              <a:tr h="533400">
                <a:tc>
                  <a:txBody>
                    <a:bodyPr/>
                    <a:lstStyle/>
                    <a:p>
                      <a:pPr marL="0" marR="0" algn="ctr">
                        <a:spcBef>
                          <a:spcPts val="0"/>
                        </a:spcBef>
                        <a:spcAft>
                          <a:spcPts val="0"/>
                        </a:spcAft>
                      </a:pPr>
                      <a:r>
                        <a:rPr lang="en-US" sz="2000" dirty="0" smtClean="0">
                          <a:effectLst/>
                          <a:latin typeface="Calibri" pitchFamily="34" charset="0"/>
                        </a:rPr>
                        <a:t>RKS Survey</a:t>
                      </a:r>
                    </a:p>
                    <a:p>
                      <a:pPr marL="0" marR="0" algn="ctr">
                        <a:spcBef>
                          <a:spcPts val="0"/>
                        </a:spcBef>
                        <a:spcAft>
                          <a:spcPts val="0"/>
                        </a:spcAft>
                      </a:pPr>
                      <a:r>
                        <a:rPr lang="en-US" sz="2000" dirty="0" smtClean="0">
                          <a:effectLst/>
                          <a:latin typeface="Calibri" pitchFamily="34" charset="0"/>
                          <a:ea typeface="Times New Roman"/>
                        </a:rPr>
                        <a:t>“Continue or Terminate HERS”</a:t>
                      </a:r>
                      <a:endParaRPr lang="en-US" sz="2000" dirty="0">
                        <a:effectLst/>
                        <a:latin typeface="Calibri" pitchFamily="34" charset="0"/>
                        <a:ea typeface="Times New Roman"/>
                      </a:endParaRPr>
                    </a:p>
                  </a:txBody>
                  <a:tcPr marL="68580" marR="68580" marT="0" marB="0" anchor="ctr">
                    <a:lnL w="9525" cap="flat" cmpd="sng" algn="ctr">
                      <a:noFill/>
                      <a:prstDash val="soli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dirty="0" smtClean="0">
                          <a:effectLst/>
                          <a:latin typeface="Calibri" pitchFamily="34" charset="0"/>
                        </a:rPr>
                        <a:t>PWP Web Survey</a:t>
                      </a:r>
                    </a:p>
                    <a:p>
                      <a:pPr marL="0" marR="0" algn="ctr">
                        <a:spcBef>
                          <a:spcPts val="0"/>
                        </a:spcBef>
                        <a:spcAft>
                          <a:spcPts val="0"/>
                        </a:spcAft>
                      </a:pPr>
                      <a:r>
                        <a:rPr lang="en-US" sz="2000" dirty="0" smtClean="0">
                          <a:effectLst/>
                          <a:latin typeface="Calibri" pitchFamily="34" charset="0"/>
                          <a:ea typeface="Times New Roman"/>
                        </a:rPr>
                        <a:t>“HERS Should Be Extended </a:t>
                      </a:r>
                      <a:r>
                        <a:rPr lang="en-US" sz="2000" baseline="0" dirty="0" smtClean="0">
                          <a:effectLst/>
                          <a:latin typeface="Calibri" pitchFamily="34" charset="0"/>
                          <a:ea typeface="Times New Roman"/>
                        </a:rPr>
                        <a:t>”</a:t>
                      </a:r>
                      <a:endParaRPr lang="en-US" sz="2000" dirty="0">
                        <a:effectLst/>
                        <a:latin typeface="Calibri" pitchFamily="34" charset="0"/>
                        <a:ea typeface="Times New Roman"/>
                      </a:endParaRPr>
                    </a:p>
                  </a:txBody>
                  <a:tcPr marL="68580" marR="68580" marT="0" marB="0" anchor="ctr">
                    <a:lnL w="57150" cap="flat" cmpd="sng" algn="ctr">
                      <a:solidFill>
                        <a:schemeClr val="bg1"/>
                      </a:solidFill>
                      <a:prstDash val="solid"/>
                      <a:round/>
                      <a:headEnd type="none" w="med" len="med"/>
                      <a:tailEnd type="none" w="med" len="med"/>
                    </a:lnL>
                  </a:tcPr>
                </a:tc>
              </a:tr>
            </a:tbl>
          </a:graphicData>
        </a:graphic>
      </p:graphicFrame>
      <p:graphicFrame>
        <p:nvGraphicFramePr>
          <p:cNvPr id="7" name="Chart 6"/>
          <p:cNvGraphicFramePr>
            <a:graphicFrameLocks noChangeAspect="1"/>
          </p:cNvGraphicFramePr>
          <p:nvPr>
            <p:extLst>
              <p:ext uri="{D42A27DB-BD31-4B8C-83A1-F6EECF244321}">
                <p14:modId xmlns:p14="http://schemas.microsoft.com/office/powerpoint/2010/main" val="1903372917"/>
              </p:ext>
            </p:extLst>
          </p:nvPr>
        </p:nvGraphicFramePr>
        <p:xfrm>
          <a:off x="152400" y="2438400"/>
          <a:ext cx="4564295" cy="3581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noChangeAspect="1"/>
          </p:cNvGraphicFramePr>
          <p:nvPr>
            <p:extLst>
              <p:ext uri="{D42A27DB-BD31-4B8C-83A1-F6EECF244321}">
                <p14:modId xmlns:p14="http://schemas.microsoft.com/office/powerpoint/2010/main" val="3627376032"/>
              </p:ext>
            </p:extLst>
          </p:nvPr>
        </p:nvGraphicFramePr>
        <p:xfrm>
          <a:off x="4495800" y="2514600"/>
          <a:ext cx="4491461" cy="3276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1299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HERS Contract Cost</a:t>
            </a:r>
            <a:endParaRPr lang="en-US" dirty="0"/>
          </a:p>
        </p:txBody>
      </p:sp>
      <p:sp>
        <p:nvSpPr>
          <p:cNvPr id="3" name="Slide Number Placeholder 2"/>
          <p:cNvSpPr>
            <a:spLocks noGrp="1"/>
          </p:cNvSpPr>
          <p:nvPr>
            <p:ph type="sldNum" sz="quarter" idx="10"/>
          </p:nvPr>
        </p:nvSpPr>
        <p:spPr/>
        <p:txBody>
          <a:bodyPr/>
          <a:lstStyle/>
          <a:p>
            <a:pPr>
              <a:defRPr/>
            </a:pPr>
            <a:fld id="{15A4DD08-2B1C-4184-997F-9167C671F2A7}" type="slidenum">
              <a:rPr lang="en-US" smtClean="0"/>
              <a:pPr>
                <a:defRPr/>
              </a:pPr>
              <a:t>32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66739460"/>
              </p:ext>
            </p:extLst>
          </p:nvPr>
        </p:nvGraphicFramePr>
        <p:xfrm>
          <a:off x="304800" y="1676402"/>
          <a:ext cx="8610600" cy="4038601"/>
        </p:xfrm>
        <a:graphic>
          <a:graphicData uri="http://schemas.openxmlformats.org/drawingml/2006/table">
            <a:tbl>
              <a:tblPr firstRow="1" firstCol="1" bandRow="1">
                <a:tableStyleId>{21E4AEA4-8DFA-4A89-87EB-49C32662AFE0}</a:tableStyleId>
              </a:tblPr>
              <a:tblGrid>
                <a:gridCol w="3163076"/>
                <a:gridCol w="1361881"/>
                <a:gridCol w="1361881"/>
                <a:gridCol w="1361881"/>
                <a:gridCol w="1361881"/>
              </a:tblGrid>
              <a:tr h="383030">
                <a:tc>
                  <a:txBody>
                    <a:bodyPr/>
                    <a:lstStyle/>
                    <a:p>
                      <a:pPr marL="0" marR="0">
                        <a:spcBef>
                          <a:spcPts val="0"/>
                        </a:spcBef>
                        <a:spcAft>
                          <a:spcPts val="0"/>
                        </a:spcAft>
                      </a:pPr>
                      <a:r>
                        <a:rPr lang="en-US" sz="1800" dirty="0">
                          <a:effectLst/>
                        </a:rPr>
                        <a:t>Cost Component</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dirty="0">
                          <a:effectLst/>
                        </a:rPr>
                        <a:t>FY2014</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dirty="0">
                          <a:effectLst/>
                        </a:rPr>
                        <a:t>FY2015</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dirty="0">
                          <a:effectLst/>
                        </a:rPr>
                        <a:t>FY2016</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dirty="0">
                          <a:effectLst/>
                        </a:rPr>
                        <a:t>Total</a:t>
                      </a:r>
                      <a:endParaRPr lang="en-US" sz="1800" dirty="0">
                        <a:effectLst/>
                        <a:latin typeface="Arial"/>
                        <a:ea typeface="Times New Roman"/>
                        <a:cs typeface="Times New Roman"/>
                      </a:endParaRPr>
                    </a:p>
                  </a:txBody>
                  <a:tcPr marL="68580" marR="68580" marT="0" marB="0" anchor="ctr">
                    <a:solidFill>
                      <a:srgbClr val="002060"/>
                    </a:solidFill>
                  </a:tcPr>
                </a:tc>
              </a:tr>
              <a:tr h="403796">
                <a:tc>
                  <a:txBody>
                    <a:bodyPr/>
                    <a:lstStyle/>
                    <a:p>
                      <a:pPr marL="0" marR="0">
                        <a:spcBef>
                          <a:spcPts val="0"/>
                        </a:spcBef>
                        <a:spcAft>
                          <a:spcPts val="0"/>
                        </a:spcAft>
                      </a:pPr>
                      <a:r>
                        <a:rPr lang="en-US" sz="1800" dirty="0">
                          <a:effectLst/>
                        </a:rPr>
                        <a:t>Set up and configuration</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a:effectLst/>
                        </a:rPr>
                        <a:t>$25,000</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$25,000</a:t>
                      </a:r>
                      <a:endParaRPr lang="en-US" sz="1800">
                        <a:effectLst/>
                        <a:latin typeface="Arial"/>
                        <a:ea typeface="Times New Roman"/>
                        <a:cs typeface="Times New Roman"/>
                      </a:endParaRPr>
                    </a:p>
                  </a:txBody>
                  <a:tcPr marL="68580" marR="68580" marT="0" marB="0" anchor="ctr"/>
                </a:tc>
              </a:tr>
              <a:tr h="403796">
                <a:tc>
                  <a:txBody>
                    <a:bodyPr/>
                    <a:lstStyle/>
                    <a:p>
                      <a:pPr marL="0" marR="0">
                        <a:spcBef>
                          <a:spcPts val="0"/>
                        </a:spcBef>
                        <a:spcAft>
                          <a:spcPts val="0"/>
                        </a:spcAft>
                      </a:pPr>
                      <a:r>
                        <a:rPr lang="en-US" sz="1800" dirty="0">
                          <a:effectLst/>
                        </a:rPr>
                        <a:t>Other one-time fees</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a:effectLst/>
                        </a:rPr>
                        <a:t>$65,000</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$65,000</a:t>
                      </a:r>
                      <a:endParaRPr lang="en-US" sz="1800">
                        <a:effectLst/>
                        <a:latin typeface="Arial"/>
                        <a:ea typeface="Times New Roman"/>
                        <a:cs typeface="Times New Roman"/>
                      </a:endParaRPr>
                    </a:p>
                  </a:txBody>
                  <a:tcPr marL="68580" marR="68580" marT="0" marB="0" anchor="ctr"/>
                </a:tc>
              </a:tr>
              <a:tr h="403796">
                <a:tc>
                  <a:txBody>
                    <a:bodyPr/>
                    <a:lstStyle/>
                    <a:p>
                      <a:pPr marL="0" marR="0">
                        <a:spcBef>
                          <a:spcPts val="0"/>
                        </a:spcBef>
                        <a:spcAft>
                          <a:spcPts val="0"/>
                        </a:spcAft>
                      </a:pPr>
                      <a:r>
                        <a:rPr lang="en-US" sz="1800" dirty="0">
                          <a:effectLst/>
                        </a:rPr>
                        <a:t>Recurring services</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a:effectLst/>
                        </a:rPr>
                        <a:t>$159,000</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$159,000</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$159,000</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$477,000</a:t>
                      </a:r>
                      <a:endParaRPr lang="en-US" sz="1800">
                        <a:effectLst/>
                        <a:latin typeface="Arial"/>
                        <a:ea typeface="Times New Roman"/>
                        <a:cs typeface="Times New Roman"/>
                      </a:endParaRPr>
                    </a:p>
                  </a:txBody>
                  <a:tcPr marL="68580" marR="68580" marT="0" marB="0" anchor="ctr"/>
                </a:tc>
              </a:tr>
              <a:tr h="403796">
                <a:tc>
                  <a:txBody>
                    <a:bodyPr/>
                    <a:lstStyle/>
                    <a:p>
                      <a:pPr marL="0" marR="0">
                        <a:spcBef>
                          <a:spcPts val="0"/>
                        </a:spcBef>
                        <a:spcAft>
                          <a:spcPts val="0"/>
                        </a:spcAft>
                      </a:pPr>
                      <a:r>
                        <a:rPr lang="en-US" sz="1800" dirty="0">
                          <a:effectLst/>
                        </a:rPr>
                        <a:t>Printing and mailing</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a:effectLst/>
                        </a:rPr>
                        <a:t>$60,000</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$60,000</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$60,000</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$180,000</a:t>
                      </a:r>
                      <a:endParaRPr lang="en-US" sz="1800">
                        <a:effectLst/>
                        <a:latin typeface="Arial"/>
                        <a:ea typeface="Times New Roman"/>
                        <a:cs typeface="Times New Roman"/>
                      </a:endParaRPr>
                    </a:p>
                  </a:txBody>
                  <a:tcPr marL="68580" marR="68580" marT="0" marB="0" anchor="ctr"/>
                </a:tc>
              </a:tr>
              <a:tr h="568260">
                <a:tc>
                  <a:txBody>
                    <a:bodyPr/>
                    <a:lstStyle/>
                    <a:p>
                      <a:pPr marL="0" marR="0">
                        <a:spcBef>
                          <a:spcPts val="0"/>
                        </a:spcBef>
                        <a:spcAft>
                          <a:spcPts val="0"/>
                        </a:spcAft>
                      </a:pPr>
                      <a:r>
                        <a:rPr lang="en-US" sz="1800" dirty="0">
                          <a:effectLst/>
                        </a:rPr>
                        <a:t>Total Base </a:t>
                      </a:r>
                      <a:r>
                        <a:rPr lang="en-US" sz="1800" dirty="0" smtClean="0">
                          <a:effectLst/>
                        </a:rPr>
                        <a:t>Contract</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b="1" dirty="0">
                          <a:effectLst/>
                        </a:rPr>
                        <a:t>$309,000</a:t>
                      </a:r>
                      <a:endParaRPr lang="en-US" sz="1800" b="1"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a:effectLst/>
                        </a:rPr>
                        <a:t>$219,000</a:t>
                      </a:r>
                      <a:endParaRPr lang="en-US" sz="1800" b="1"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a:effectLst/>
                        </a:rPr>
                        <a:t>$219,000</a:t>
                      </a:r>
                      <a:endParaRPr lang="en-US" sz="1800" b="1"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a:effectLst/>
                        </a:rPr>
                        <a:t>$747,000</a:t>
                      </a:r>
                      <a:endParaRPr lang="en-US" sz="1800" b="1" dirty="0">
                        <a:effectLst/>
                        <a:latin typeface="Arial"/>
                        <a:ea typeface="Times New Roman"/>
                        <a:cs typeface="Times New Roman"/>
                      </a:endParaRPr>
                    </a:p>
                  </a:txBody>
                  <a:tcPr marL="68580" marR="68580" marT="0" marB="0" anchor="ctr"/>
                </a:tc>
              </a:tr>
              <a:tr h="403796">
                <a:tc>
                  <a:txBody>
                    <a:bodyPr/>
                    <a:lstStyle/>
                    <a:p>
                      <a:pPr marL="0" marR="0">
                        <a:spcBef>
                          <a:spcPts val="0"/>
                        </a:spcBef>
                        <a:spcAft>
                          <a:spcPts val="0"/>
                        </a:spcAft>
                      </a:pPr>
                      <a:r>
                        <a:rPr lang="en-US" sz="1800" dirty="0">
                          <a:effectLst/>
                        </a:rPr>
                        <a:t>Optional services</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a:effectLst/>
                        </a:rPr>
                        <a:t>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$25,000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$25,000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$50,000 </a:t>
                      </a:r>
                      <a:endParaRPr lang="en-US" sz="1800">
                        <a:effectLst/>
                        <a:latin typeface="Arial"/>
                        <a:ea typeface="Times New Roman"/>
                        <a:cs typeface="Times New Roman"/>
                      </a:endParaRPr>
                    </a:p>
                  </a:txBody>
                  <a:tcPr marL="68580" marR="68580" marT="0" marB="0" anchor="ctr"/>
                </a:tc>
              </a:tr>
              <a:tr h="403796">
                <a:tc>
                  <a:txBody>
                    <a:bodyPr/>
                    <a:lstStyle/>
                    <a:p>
                      <a:pPr marL="0" marR="0">
                        <a:spcBef>
                          <a:spcPts val="0"/>
                        </a:spcBef>
                        <a:spcAft>
                          <a:spcPts val="0"/>
                        </a:spcAft>
                      </a:pPr>
                      <a:r>
                        <a:rPr lang="en-US" sz="1800" dirty="0">
                          <a:effectLst/>
                        </a:rPr>
                        <a:t>Postage contingency</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a:effectLst/>
                        </a:rPr>
                        <a:t>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$10,000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$15,000 </a:t>
                      </a:r>
                      <a:endParaRPr lang="en-US" sz="180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a:effectLst/>
                        </a:rPr>
                        <a:t>$25,000 </a:t>
                      </a:r>
                      <a:endParaRPr lang="en-US" sz="1800">
                        <a:effectLst/>
                        <a:latin typeface="Arial"/>
                        <a:ea typeface="Times New Roman"/>
                        <a:cs typeface="Times New Roman"/>
                      </a:endParaRPr>
                    </a:p>
                  </a:txBody>
                  <a:tcPr marL="68580" marR="68580" marT="0" marB="0" anchor="ctr"/>
                </a:tc>
              </a:tr>
              <a:tr h="664535">
                <a:tc>
                  <a:txBody>
                    <a:bodyPr/>
                    <a:lstStyle/>
                    <a:p>
                      <a:pPr marL="0" marR="0">
                        <a:spcBef>
                          <a:spcPts val="0"/>
                        </a:spcBef>
                        <a:spcAft>
                          <a:spcPts val="0"/>
                        </a:spcAft>
                      </a:pPr>
                      <a:r>
                        <a:rPr lang="en-US" sz="1800" dirty="0">
                          <a:effectLst/>
                        </a:rPr>
                        <a:t>Total Not To Exceed Amount</a:t>
                      </a:r>
                      <a:endParaRPr lang="en-US" sz="1800" dirty="0">
                        <a:effectLst/>
                        <a:latin typeface="Arial"/>
                        <a:ea typeface="Times New Roman"/>
                        <a:cs typeface="Times New Roman"/>
                      </a:endParaRPr>
                    </a:p>
                  </a:txBody>
                  <a:tcPr marL="68580" marR="68580" marT="0" marB="0" anchor="ctr">
                    <a:solidFill>
                      <a:srgbClr val="002060"/>
                    </a:solidFill>
                  </a:tcPr>
                </a:tc>
                <a:tc>
                  <a:txBody>
                    <a:bodyPr/>
                    <a:lstStyle/>
                    <a:p>
                      <a:pPr marL="0" marR="0" algn="r">
                        <a:spcBef>
                          <a:spcPts val="0"/>
                        </a:spcBef>
                        <a:spcAft>
                          <a:spcPts val="0"/>
                        </a:spcAft>
                      </a:pPr>
                      <a:r>
                        <a:rPr lang="en-US" sz="1800" b="1" dirty="0">
                          <a:effectLst/>
                        </a:rPr>
                        <a:t>$309,000 </a:t>
                      </a:r>
                      <a:endParaRPr lang="en-US" sz="1800" b="1"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a:effectLst/>
                        </a:rPr>
                        <a:t>$254,000 </a:t>
                      </a:r>
                      <a:endParaRPr lang="en-US" sz="1800" b="1"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a:effectLst/>
                        </a:rPr>
                        <a:t>$259,000 </a:t>
                      </a:r>
                      <a:endParaRPr lang="en-US" sz="1800" b="1" dirty="0">
                        <a:effectLst/>
                        <a:latin typeface="Arial"/>
                        <a:ea typeface="Times New Roman"/>
                        <a:cs typeface="Times New Roman"/>
                      </a:endParaRPr>
                    </a:p>
                  </a:txBody>
                  <a:tcPr marL="68580" marR="68580" marT="0" marB="0" anchor="ctr"/>
                </a:tc>
                <a:tc>
                  <a:txBody>
                    <a:bodyPr/>
                    <a:lstStyle/>
                    <a:p>
                      <a:pPr marL="0" marR="0" algn="r">
                        <a:spcBef>
                          <a:spcPts val="0"/>
                        </a:spcBef>
                        <a:spcAft>
                          <a:spcPts val="0"/>
                        </a:spcAft>
                      </a:pPr>
                      <a:r>
                        <a:rPr lang="en-US" sz="1800" b="1" dirty="0">
                          <a:effectLst/>
                        </a:rPr>
                        <a:t>$822,000 </a:t>
                      </a:r>
                      <a:endParaRPr lang="en-US" sz="1800" b="1" dirty="0">
                        <a:effectLst/>
                        <a:latin typeface="Arial"/>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3145470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HERS Program Cost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7110595"/>
              </p:ext>
            </p:extLst>
          </p:nvPr>
        </p:nvGraphicFramePr>
        <p:xfrm>
          <a:off x="1524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15A4DD08-2B1C-4184-997F-9167C671F2A7}" type="slidenum">
              <a:rPr lang="en-US" smtClean="0"/>
              <a:pPr>
                <a:defRPr/>
              </a:pPr>
              <a:t>33</a:t>
            </a:fld>
            <a:endParaRPr lang="en-US" dirty="0"/>
          </a:p>
        </p:txBody>
      </p:sp>
    </p:spTree>
    <p:extLst>
      <p:ext uri="{BB962C8B-B14F-4D97-AF65-F5344CB8AC3E}">
        <p14:creationId xmlns:p14="http://schemas.microsoft.com/office/powerpoint/2010/main" val="20244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HERS First Year Savings Cost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5854832"/>
              </p:ext>
            </p:extLst>
          </p:nvPr>
        </p:nvGraphicFramePr>
        <p:xfrm>
          <a:off x="152400" y="16002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0"/>
          </p:nvPr>
        </p:nvSpPr>
        <p:spPr/>
        <p:txBody>
          <a:bodyPr/>
          <a:lstStyle/>
          <a:p>
            <a:pPr>
              <a:defRPr/>
            </a:pPr>
            <a:fld id="{15A4DD08-2B1C-4184-997F-9167C671F2A7}" type="slidenum">
              <a:rPr lang="en-US" smtClean="0"/>
              <a:pPr>
                <a:defRPr/>
              </a:pPr>
              <a:t>34</a:t>
            </a:fld>
            <a:endParaRPr lang="en-US" dirty="0"/>
          </a:p>
        </p:txBody>
      </p:sp>
    </p:spTree>
    <p:extLst>
      <p:ext uri="{BB962C8B-B14F-4D97-AF65-F5344CB8AC3E}">
        <p14:creationId xmlns:p14="http://schemas.microsoft.com/office/powerpoint/2010/main" val="1050569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HERS Pilot Phase </a:t>
            </a:r>
          </a:p>
        </p:txBody>
      </p:sp>
      <p:sp>
        <p:nvSpPr>
          <p:cNvPr id="3" name="Content Placeholder 2"/>
          <p:cNvSpPr>
            <a:spLocks noGrp="1"/>
          </p:cNvSpPr>
          <p:nvPr>
            <p:ph idx="1"/>
          </p:nvPr>
        </p:nvSpPr>
        <p:spPr/>
        <p:txBody>
          <a:bodyPr>
            <a:normAutofit/>
          </a:bodyPr>
          <a:lstStyle/>
          <a:p>
            <a:r>
              <a:rPr lang="en-US" dirty="0" smtClean="0"/>
              <a:t>Pilot Program from June 2011 to July 2013</a:t>
            </a:r>
          </a:p>
          <a:p>
            <a:r>
              <a:rPr lang="en-US" dirty="0" smtClean="0"/>
              <a:t>Behavioral Science and Analytics Used to Engage Consumers, Impact Their Energy Use</a:t>
            </a:r>
          </a:p>
          <a:p>
            <a:pPr>
              <a:lnSpc>
                <a:spcPct val="85000"/>
              </a:lnSpc>
            </a:pPr>
            <a:r>
              <a:rPr lang="en-US" dirty="0" smtClean="0"/>
              <a:t>Participating Accounts “Treatment Group”</a:t>
            </a:r>
            <a:endParaRPr lang="en-US" dirty="0"/>
          </a:p>
          <a:p>
            <a:pPr lvl="1">
              <a:lnSpc>
                <a:spcPct val="90000"/>
              </a:lnSpc>
            </a:pPr>
            <a:r>
              <a:rPr lang="en-US" sz="2100" dirty="0"/>
              <a:t>Mix of </a:t>
            </a:r>
            <a:r>
              <a:rPr lang="en-US" sz="2100" dirty="0" smtClean="0"/>
              <a:t>25,000 single-family </a:t>
            </a:r>
            <a:r>
              <a:rPr lang="en-US" sz="2100" dirty="0"/>
              <a:t>and multi-family accounts</a:t>
            </a:r>
          </a:p>
          <a:p>
            <a:pPr lvl="1">
              <a:lnSpc>
                <a:spcPct val="90000"/>
              </a:lnSpc>
            </a:pPr>
            <a:r>
              <a:rPr lang="en-US" sz="2100" dirty="0" smtClean="0"/>
              <a:t>Covers </a:t>
            </a:r>
            <a:r>
              <a:rPr lang="en-US" sz="2100" dirty="0"/>
              <a:t>all </a:t>
            </a:r>
            <a:r>
              <a:rPr lang="en-US" sz="2100" dirty="0" smtClean="0"/>
              <a:t>energy usage levels </a:t>
            </a:r>
            <a:r>
              <a:rPr lang="en-US" sz="2100" dirty="0"/>
              <a:t>and demographics</a:t>
            </a:r>
          </a:p>
          <a:p>
            <a:pPr lvl="1">
              <a:lnSpc>
                <a:spcPct val="90000"/>
              </a:lnSpc>
            </a:pPr>
            <a:r>
              <a:rPr lang="en-US" sz="2100" dirty="0"/>
              <a:t>Higher percentages for high usage and SFR </a:t>
            </a:r>
          </a:p>
          <a:p>
            <a:pPr>
              <a:lnSpc>
                <a:spcPct val="85000"/>
              </a:lnSpc>
            </a:pPr>
            <a:r>
              <a:rPr lang="en-US" dirty="0"/>
              <a:t>Non-Participating Accounts </a:t>
            </a:r>
          </a:p>
          <a:p>
            <a:pPr lvl="1">
              <a:lnSpc>
                <a:spcPct val="90000"/>
              </a:lnSpc>
            </a:pPr>
            <a:r>
              <a:rPr lang="en-US" sz="2100" dirty="0"/>
              <a:t>Function as “Control Group” benchmark</a:t>
            </a:r>
          </a:p>
          <a:p>
            <a:pPr lvl="1">
              <a:lnSpc>
                <a:spcPct val="90000"/>
              </a:lnSpc>
            </a:pPr>
            <a:r>
              <a:rPr lang="en-US" sz="2100" dirty="0" smtClean="0"/>
              <a:t>Same energy usage </a:t>
            </a:r>
            <a:r>
              <a:rPr lang="en-US" sz="2100" dirty="0"/>
              <a:t>and </a:t>
            </a:r>
            <a:r>
              <a:rPr lang="en-US" sz="2100" dirty="0" smtClean="0"/>
              <a:t>demographics as Participants </a:t>
            </a:r>
            <a:endParaRPr lang="en-US" sz="2100" dirty="0"/>
          </a:p>
          <a:p>
            <a:endParaRPr lang="en-US" dirty="0" smtClean="0"/>
          </a:p>
          <a:p>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4</a:t>
            </a:fld>
            <a:endParaRPr lang="en-US"/>
          </a:p>
        </p:txBody>
      </p:sp>
    </p:spTree>
    <p:extLst>
      <p:ext uri="{BB962C8B-B14F-4D97-AF65-F5344CB8AC3E}">
        <p14:creationId xmlns:p14="http://schemas.microsoft.com/office/powerpoint/2010/main" val="2004342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HERS Features / Benefits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Reaches 25,000 Residential Customers Annually</a:t>
            </a:r>
          </a:p>
          <a:p>
            <a:pPr lvl="1"/>
            <a:r>
              <a:rPr lang="en-US" dirty="0" smtClean="0"/>
              <a:t>Marketing and outreach opportunity</a:t>
            </a:r>
            <a:endParaRPr lang="en-US" dirty="0"/>
          </a:p>
          <a:p>
            <a:pPr lvl="1"/>
            <a:r>
              <a:rPr lang="en-US" dirty="0"/>
              <a:t>Balance of programs reach less than </a:t>
            </a:r>
            <a:r>
              <a:rPr lang="en-US" dirty="0" smtClean="0"/>
              <a:t>1,000 customers per year</a:t>
            </a:r>
            <a:endParaRPr lang="en-US" dirty="0"/>
          </a:p>
          <a:p>
            <a:r>
              <a:rPr lang="en-US" dirty="0" smtClean="0"/>
              <a:t>Applies “Social Norming” to Motivate Conservation </a:t>
            </a:r>
          </a:p>
          <a:p>
            <a:r>
              <a:rPr lang="en-US" dirty="0"/>
              <a:t>Customers </a:t>
            </a:r>
            <a:r>
              <a:rPr lang="en-US" dirty="0" smtClean="0"/>
              <a:t>Think About Energy Use</a:t>
            </a:r>
          </a:p>
          <a:p>
            <a:r>
              <a:rPr lang="en-US" dirty="0" smtClean="0"/>
              <a:t>Lowest “First Year” Program Cost 8-9¢/kWh</a:t>
            </a:r>
          </a:p>
          <a:p>
            <a:r>
              <a:rPr lang="en-US" dirty="0" smtClean="0"/>
              <a:t>Large Energy Savings Results</a:t>
            </a:r>
          </a:p>
          <a:p>
            <a:pPr lvl="1"/>
            <a:r>
              <a:rPr lang="en-US" dirty="0" smtClean="0"/>
              <a:t>Could contribute about 27% of FY2014 savings</a:t>
            </a:r>
          </a:p>
          <a:p>
            <a:pPr lvl="1"/>
            <a:r>
              <a:rPr lang="en-US" dirty="0" smtClean="0"/>
              <a:t>~$250K/year reduced energy, fuel, CO2, transmission costs</a:t>
            </a:r>
          </a:p>
          <a:p>
            <a:pPr lvl="1"/>
            <a:r>
              <a:rPr lang="en-US" dirty="0" smtClean="0"/>
              <a:t>Long-run benefits could exceed $400K per year</a:t>
            </a:r>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5</a:t>
            </a:fld>
            <a:endParaRPr lang="en-US"/>
          </a:p>
        </p:txBody>
      </p:sp>
    </p:spTree>
    <p:extLst>
      <p:ext uri="{BB962C8B-B14F-4D97-AF65-F5344CB8AC3E}">
        <p14:creationId xmlns:p14="http://schemas.microsoft.com/office/powerpoint/2010/main" val="402961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Extension</a:t>
            </a:r>
            <a:endParaRPr lang="en-US" dirty="0"/>
          </a:p>
        </p:txBody>
      </p:sp>
      <p:sp>
        <p:nvSpPr>
          <p:cNvPr id="3" name="Content Placeholder 2"/>
          <p:cNvSpPr>
            <a:spLocks noGrp="1"/>
          </p:cNvSpPr>
          <p:nvPr>
            <p:ph idx="1"/>
          </p:nvPr>
        </p:nvSpPr>
        <p:spPr/>
        <p:txBody>
          <a:bodyPr/>
          <a:lstStyle/>
          <a:p>
            <a:r>
              <a:rPr lang="en-US" dirty="0" smtClean="0"/>
              <a:t>Refill Treatment Group to ~25,000</a:t>
            </a:r>
          </a:p>
          <a:p>
            <a:r>
              <a:rPr lang="en-US" dirty="0" smtClean="0"/>
              <a:t>Prepare and Mail 4 HERS Per Customer</a:t>
            </a:r>
          </a:p>
          <a:p>
            <a:r>
              <a:rPr lang="en-US" dirty="0" smtClean="0"/>
              <a:t>Web Portal Access for All Residential Customers</a:t>
            </a:r>
          </a:p>
          <a:p>
            <a:r>
              <a:rPr lang="en-US" dirty="0" smtClean="0"/>
              <a:t>Customer Engagement Survey</a:t>
            </a:r>
          </a:p>
          <a:p>
            <a:r>
              <a:rPr lang="en-US" dirty="0" smtClean="0"/>
              <a:t>Continue Savings Measurement &amp; Verification</a:t>
            </a:r>
          </a:p>
          <a:p>
            <a:r>
              <a:rPr lang="en-US" dirty="0" smtClean="0"/>
              <a:t>Assess Options to Deliver HERS to All Residential Customers Starting FY2015</a:t>
            </a: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6</a:t>
            </a:fld>
            <a:endParaRPr lang="en-US"/>
          </a:p>
        </p:txBody>
      </p:sp>
    </p:spTree>
    <p:extLst>
      <p:ext uri="{BB962C8B-B14F-4D97-AF65-F5344CB8AC3E}">
        <p14:creationId xmlns:p14="http://schemas.microsoft.com/office/powerpoint/2010/main" val="178783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FY2014 Efficiency Programs</a:t>
            </a: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0269110"/>
              </p:ext>
            </p:extLst>
          </p:nvPr>
        </p:nvGraphicFramePr>
        <p:xfrm>
          <a:off x="228600" y="1600200"/>
          <a:ext cx="8534400" cy="533400"/>
        </p:xfrm>
        <a:graphic>
          <a:graphicData uri="http://schemas.openxmlformats.org/drawingml/2006/table">
            <a:tbl>
              <a:tblPr firstRow="1" firstCol="1" bandRow="1">
                <a:tableStyleId>{72833802-FEF1-4C79-8D5D-14CF1EAF98D9}</a:tableStyleId>
              </a:tblPr>
              <a:tblGrid>
                <a:gridCol w="4281459"/>
                <a:gridCol w="4252941"/>
              </a:tblGrid>
              <a:tr h="533400">
                <a:tc>
                  <a:txBody>
                    <a:bodyPr/>
                    <a:lstStyle/>
                    <a:p>
                      <a:pPr marL="0" marR="0" algn="ctr">
                        <a:spcBef>
                          <a:spcPts val="0"/>
                        </a:spcBef>
                        <a:spcAft>
                          <a:spcPts val="0"/>
                        </a:spcAft>
                      </a:pPr>
                      <a:r>
                        <a:rPr lang="en-US" sz="2000" dirty="0" smtClean="0">
                          <a:effectLst/>
                          <a:latin typeface="Calibri" pitchFamily="34" charset="0"/>
                        </a:rPr>
                        <a:t>Annual Energy </a:t>
                      </a:r>
                      <a:r>
                        <a:rPr lang="en-US" sz="2000" dirty="0">
                          <a:effectLst/>
                          <a:latin typeface="Calibri" pitchFamily="34" charset="0"/>
                        </a:rPr>
                        <a:t>Efficiency </a:t>
                      </a:r>
                      <a:r>
                        <a:rPr lang="en-US" sz="2000" dirty="0" smtClean="0">
                          <a:effectLst/>
                          <a:latin typeface="Calibri" pitchFamily="34" charset="0"/>
                        </a:rPr>
                        <a:t>Savings</a:t>
                      </a:r>
                      <a:endParaRPr lang="en-US" sz="2000" dirty="0">
                        <a:effectLst/>
                        <a:latin typeface="Calibri" pitchFamily="34" charset="0"/>
                        <a:ea typeface="Times New Roman"/>
                      </a:endParaRPr>
                    </a:p>
                  </a:txBody>
                  <a:tcPr marL="68580" marR="68580" marT="0" marB="0" anchor="ctr">
                    <a:lnL w="9525" cap="flat" cmpd="sng" algn="ctr">
                      <a:noFill/>
                      <a:prstDash val="solid"/>
                    </a:lnL>
                    <a:lnR w="5715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000" dirty="0" smtClean="0">
                          <a:effectLst/>
                          <a:latin typeface="Calibri" pitchFamily="34" charset="0"/>
                        </a:rPr>
                        <a:t>Projected Cost</a:t>
                      </a:r>
                      <a:endParaRPr lang="en-US" sz="2000" dirty="0">
                        <a:effectLst/>
                        <a:latin typeface="Calibri" pitchFamily="34" charset="0"/>
                        <a:ea typeface="Times New Roman"/>
                      </a:endParaRPr>
                    </a:p>
                  </a:txBody>
                  <a:tcPr marL="68580" marR="68580" marT="0" marB="0" anchor="ctr">
                    <a:lnL w="57150" cap="flat" cmpd="sng" algn="ctr">
                      <a:solidFill>
                        <a:schemeClr val="bg1"/>
                      </a:solidFill>
                      <a:prstDash val="solid"/>
                      <a:round/>
                      <a:headEnd type="none" w="med" len="med"/>
                      <a:tailEnd type="none" w="med" len="med"/>
                    </a:lnL>
                  </a:tcPr>
                </a:tc>
              </a:tr>
            </a:tbl>
          </a:graphicData>
        </a:graphic>
      </p:graphicFrame>
      <p:graphicFrame>
        <p:nvGraphicFramePr>
          <p:cNvPr id="10" name="Chart 9"/>
          <p:cNvGraphicFramePr>
            <a:graphicFrameLocks noChangeAspect="1"/>
          </p:cNvGraphicFramePr>
          <p:nvPr>
            <p:extLst>
              <p:ext uri="{D42A27DB-BD31-4B8C-83A1-F6EECF244321}">
                <p14:modId xmlns:p14="http://schemas.microsoft.com/office/powerpoint/2010/main" val="480356436"/>
              </p:ext>
            </p:extLst>
          </p:nvPr>
        </p:nvGraphicFramePr>
        <p:xfrm>
          <a:off x="304800" y="2590800"/>
          <a:ext cx="4158282" cy="3505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noChangeAspect="1"/>
          </p:cNvGraphicFramePr>
          <p:nvPr>
            <p:extLst>
              <p:ext uri="{D42A27DB-BD31-4B8C-83A1-F6EECF244321}">
                <p14:modId xmlns:p14="http://schemas.microsoft.com/office/powerpoint/2010/main" val="2167307098"/>
              </p:ext>
            </p:extLst>
          </p:nvPr>
        </p:nvGraphicFramePr>
        <p:xfrm>
          <a:off x="4495800" y="2438400"/>
          <a:ext cx="4248679" cy="3581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4512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Comparisons</a:t>
            </a:r>
            <a:endParaRPr lang="en-US" dirty="0"/>
          </a:p>
        </p:txBody>
      </p:sp>
      <p:sp>
        <p:nvSpPr>
          <p:cNvPr id="3" name="Slide Number Placeholder 2"/>
          <p:cNvSpPr>
            <a:spLocks noGrp="1"/>
          </p:cNvSpPr>
          <p:nvPr>
            <p:ph type="sldNum" sz="quarter" idx="10"/>
          </p:nvPr>
        </p:nvSpPr>
        <p:spPr/>
        <p:txBody>
          <a:bodyPr/>
          <a:lstStyle/>
          <a:p>
            <a:pPr>
              <a:defRPr/>
            </a:pPr>
            <a:fld id="{15A4DD08-2B1C-4184-997F-9167C671F2A7}" type="slidenum">
              <a:rPr lang="en-US" smtClean="0"/>
              <a:pPr>
                <a:defRPr/>
              </a:pPr>
              <a:t>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467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617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Monthly Detail</a:t>
            </a:r>
            <a:endParaRPr lang="en-US" dirty="0"/>
          </a:p>
        </p:txBody>
      </p:sp>
      <p:sp>
        <p:nvSpPr>
          <p:cNvPr id="4" name="Slide Number Placeholder 3"/>
          <p:cNvSpPr>
            <a:spLocks noGrp="1"/>
          </p:cNvSpPr>
          <p:nvPr>
            <p:ph type="sldNum" sz="quarter" idx="10"/>
          </p:nvPr>
        </p:nvSpPr>
        <p:spPr/>
        <p:txBody>
          <a:bodyPr/>
          <a:lstStyle/>
          <a:p>
            <a:pPr>
              <a:defRPr/>
            </a:pPr>
            <a:fld id="{C6A73C70-8930-43AA-9A46-59D921338612}" type="slidenum">
              <a:rPr lang="en-US" smtClean="0"/>
              <a:pPr>
                <a:defRPr/>
              </a:pPr>
              <a:t>9</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2135055"/>
            <a:ext cx="8458200" cy="350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088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_Presentation_Template_2011-02">
  <a:themeElements>
    <a:clrScheme name="_Presentation_Template_2011-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_Presentation_Template_2011-02">
      <a:majorFont>
        <a:latin typeface="Futura Md BT"/>
        <a:ea typeface=""/>
        <a:cs typeface="Times New Roman"/>
      </a:majorFont>
      <a:minorFont>
        <a:latin typeface="Futura Md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_Presentation_Template_2011-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_Presentation_Template_2011-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_Presentation_Template_2011-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_Presentation_Template_2011-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_Presentation_Template_2011-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_Presentation_Template_2011-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_Presentation_Template_2011-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_Presentation_Template_2011-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_Presentation_Template_2011-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_Presentation_Template_2011-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_Presentation_Template_2011-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_Presentation_Template_2011-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_Presentation_Template_2011-02</Template>
  <TotalTime>3711</TotalTime>
  <Words>2362</Words>
  <Application>Microsoft Office PowerPoint</Application>
  <PresentationFormat>On-screen Show (4:3)</PresentationFormat>
  <Paragraphs>468</Paragraphs>
  <Slides>34</Slides>
  <Notes>21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_Presentation_Template_2011-02</vt:lpstr>
      <vt:lpstr>Amend Contract 20,023 with OPower  for One Year Extension of Home Energy Reports</vt:lpstr>
      <vt:lpstr>Background</vt:lpstr>
      <vt:lpstr>Home Energy Reporting Services</vt:lpstr>
      <vt:lpstr>HERS Pilot Phase </vt:lpstr>
      <vt:lpstr>HERS Features / Benefits</vt:lpstr>
      <vt:lpstr>Proposed Extension</vt:lpstr>
      <vt:lpstr>FY2014 Efficiency Programs</vt:lpstr>
      <vt:lpstr>Summary Comparisons</vt:lpstr>
      <vt:lpstr>Monthly Detail</vt:lpstr>
      <vt:lpstr>Actionable Recommendations</vt:lpstr>
      <vt:lpstr>Cost and Value</vt:lpstr>
      <vt:lpstr>Alternative Programs</vt:lpstr>
      <vt:lpstr>Alternative FY2014 Portfolios</vt:lpstr>
      <vt:lpstr>Recommendation</vt:lpstr>
      <vt:lpstr>Backup Slides</vt:lpstr>
      <vt:lpstr>PWP’s Energy Efficiency Goals (MWh/year)</vt:lpstr>
      <vt:lpstr>Energy Savings Potential for $309,000 Budget (MWh/year)</vt:lpstr>
      <vt:lpstr>Cost to Achieve FY2014 HERS Energy Savings ($000)</vt:lpstr>
      <vt:lpstr>Concerns</vt:lpstr>
      <vt:lpstr>Achieving Efficiency Goals</vt:lpstr>
      <vt:lpstr>Annual PBC Expenditures ($000)</vt:lpstr>
      <vt:lpstr>EE Program “First Year” Cost</vt:lpstr>
      <vt:lpstr>Highest Potential for Efficiency</vt:lpstr>
      <vt:lpstr>Where Energy is Used </vt:lpstr>
      <vt:lpstr>Set A Personal Savings Goal</vt:lpstr>
      <vt:lpstr>Tips for a Personal Savings Plan</vt:lpstr>
      <vt:lpstr>FY2012 Results (Pilot Year 1)</vt:lpstr>
      <vt:lpstr>Monthly Energy Savings</vt:lpstr>
      <vt:lpstr>Participant Comments </vt:lpstr>
      <vt:lpstr>Survey - Satisfaction</vt:lpstr>
      <vt:lpstr>Survey – Continue/Terminate</vt:lpstr>
      <vt:lpstr>HERS Contract Cost</vt:lpstr>
      <vt:lpstr>HERS Program Cost</vt:lpstr>
      <vt:lpstr>HERS First Year Savings Cost</vt:lpstr>
    </vt:vector>
  </TitlesOfParts>
  <Company>City of Pasadena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R. Klinkner</dc:creator>
  <cp:lastModifiedBy>Novelo, Lilia</cp:lastModifiedBy>
  <cp:revision>110</cp:revision>
  <cp:lastPrinted>2013-07-09T22:42:33Z</cp:lastPrinted>
  <dcterms:created xsi:type="dcterms:W3CDTF">2011-02-18T16:30:01Z</dcterms:created>
  <dcterms:modified xsi:type="dcterms:W3CDTF">2013-07-16T22:24:55Z</dcterms:modified>
</cp:coreProperties>
</file>