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533" r:id="rId2"/>
    <p:sldId id="548" r:id="rId3"/>
    <p:sldId id="549" r:id="rId4"/>
    <p:sldId id="550" r:id="rId5"/>
    <p:sldId id="551" r:id="rId6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4A7B"/>
    <a:srgbClr val="B3A2C7"/>
    <a:srgbClr val="009999"/>
    <a:srgbClr val="DBD600"/>
    <a:srgbClr val="E7E200"/>
    <a:srgbClr val="F20000"/>
    <a:srgbClr val="FF5D5D"/>
    <a:srgbClr val="FF9F9F"/>
    <a:srgbClr val="FF66FF"/>
    <a:srgbClr val="B666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50" autoAdjust="0"/>
    <p:restoredTop sz="98087" autoAdjust="0"/>
  </p:normalViewPr>
  <p:slideViewPr>
    <p:cSldViewPr snapToGrid="0">
      <p:cViewPr>
        <p:scale>
          <a:sx n="120" d="100"/>
          <a:sy n="120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2972422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53" tIns="46577" rIns="93153" bIns="46577" numCol="1" anchor="t" anchorCtr="0" compatLnSpc="1">
            <a:prstTxWarp prst="textNoShape">
              <a:avLst/>
            </a:prstTxWarp>
          </a:bodyPr>
          <a:lstStyle>
            <a:lvl1pPr defTabSz="931624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032" y="1"/>
            <a:ext cx="2972422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53" tIns="46577" rIns="93153" bIns="46577" numCol="1" anchor="t" anchorCtr="0" compatLnSpc="1">
            <a:prstTxWarp prst="textNoShape">
              <a:avLst/>
            </a:prstTxWarp>
          </a:bodyPr>
          <a:lstStyle>
            <a:lvl1pPr algn="r" defTabSz="931624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8829677"/>
            <a:ext cx="2972422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53" tIns="46577" rIns="93153" bIns="46577" numCol="1" anchor="b" anchorCtr="0" compatLnSpc="1">
            <a:prstTxWarp prst="textNoShape">
              <a:avLst/>
            </a:prstTxWarp>
          </a:bodyPr>
          <a:lstStyle>
            <a:lvl1pPr defTabSz="931624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032" y="8829677"/>
            <a:ext cx="2972422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53" tIns="46577" rIns="93153" bIns="46577" numCol="1" anchor="b" anchorCtr="0" compatLnSpc="1">
            <a:prstTxWarp prst="textNoShape">
              <a:avLst/>
            </a:prstTxWarp>
          </a:bodyPr>
          <a:lstStyle>
            <a:lvl1pPr algn="r" defTabSz="931624">
              <a:defRPr sz="1100"/>
            </a:lvl1pPr>
          </a:lstStyle>
          <a:p>
            <a:pPr>
              <a:defRPr/>
            </a:pPr>
            <a:fld id="{7FD6E60D-5816-4BCE-B898-779851067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3694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2972422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53" tIns="46577" rIns="93153" bIns="46577" numCol="1" anchor="t" anchorCtr="0" compatLnSpc="1">
            <a:prstTxWarp prst="textNoShape">
              <a:avLst/>
            </a:prstTxWarp>
          </a:bodyPr>
          <a:lstStyle>
            <a:lvl1pPr defTabSz="931624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032" y="1"/>
            <a:ext cx="2972422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53" tIns="46577" rIns="93153" bIns="46577" numCol="1" anchor="t" anchorCtr="0" compatLnSpc="1">
            <a:prstTxWarp prst="textNoShape">
              <a:avLst/>
            </a:prstTxWarp>
          </a:bodyPr>
          <a:lstStyle>
            <a:lvl1pPr algn="r" defTabSz="931624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6488" y="698500"/>
            <a:ext cx="4646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423" y="4416433"/>
            <a:ext cx="5485158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53" tIns="46577" rIns="93153" bIns="465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8829677"/>
            <a:ext cx="2972422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53" tIns="46577" rIns="93153" bIns="46577" numCol="1" anchor="b" anchorCtr="0" compatLnSpc="1">
            <a:prstTxWarp prst="textNoShape">
              <a:avLst/>
            </a:prstTxWarp>
          </a:bodyPr>
          <a:lstStyle>
            <a:lvl1pPr defTabSz="931624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032" y="8829677"/>
            <a:ext cx="2972422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53" tIns="46577" rIns="93153" bIns="46577" numCol="1" anchor="b" anchorCtr="0" compatLnSpc="1">
            <a:prstTxWarp prst="textNoShape">
              <a:avLst/>
            </a:prstTxWarp>
          </a:bodyPr>
          <a:lstStyle>
            <a:lvl1pPr algn="r" defTabSz="931624">
              <a:defRPr sz="1100"/>
            </a:lvl1pPr>
          </a:lstStyle>
          <a:p>
            <a:pPr>
              <a:defRPr/>
            </a:pPr>
            <a:fld id="{F705A501-832C-494D-BD39-AA1E42EBFA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0547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C5E77B3-DF2B-4CBD-BA25-A855CB52BF50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26D4864-8E5E-4813-AE62-5D72D65DF936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C34EE3B-8FED-4B1B-976F-BA572908D065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8C5C664-61EC-4BD3-BCDA-EC157D723025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5526AA2-2A86-4EBE-BD97-395FC11D0521}" type="slidenum">
              <a:rPr lang="en-US" smtClean="0"/>
              <a:pPr eaLnBrk="1" hangingPunct="1"/>
              <a:t>5</a:t>
            </a:fld>
            <a:endParaRPr 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2" descr="Powerpoint_Template_Cover_11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7"/>
          <p:cNvSpPr>
            <a:spLocks noChangeArrowheads="1"/>
          </p:cNvSpPr>
          <p:nvPr/>
        </p:nvSpPr>
        <p:spPr bwMode="auto">
          <a:xfrm>
            <a:off x="227013" y="1219200"/>
            <a:ext cx="86233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>
              <a:solidFill>
                <a:srgbClr val="B5C3D4"/>
              </a:solidFill>
              <a:latin typeface="Futura Md BT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1981200"/>
            <a:ext cx="9144000" cy="1470025"/>
          </a:xfrm>
        </p:spPr>
        <p:txBody>
          <a:bodyPr anchor="t" anchorCtr="1"/>
          <a:lstStyle>
            <a:lvl1pPr algn="ctr">
              <a:defRPr>
                <a:solidFill>
                  <a:srgbClr val="003767"/>
                </a:solidFill>
              </a:defRPr>
            </a:lvl1pPr>
          </a:lstStyle>
          <a:p>
            <a:pPr lvl="0"/>
            <a:r>
              <a:rPr lang="en-US" noProof="0" smtClean="0"/>
              <a:t>The General Plan</a:t>
            </a:r>
            <a:br>
              <a:rPr lang="en-US" noProof="0" smtClean="0"/>
            </a:br>
            <a:r>
              <a:rPr lang="en-US" noProof="0" smtClean="0"/>
              <a:t>UPDATE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0" y="3581400"/>
            <a:ext cx="9144000" cy="1752600"/>
          </a:xfrm>
        </p:spPr>
        <p:txBody>
          <a:bodyPr anchorCtr="1"/>
          <a:lstStyle>
            <a:lvl1pPr marL="0" indent="0" algn="ctr">
              <a:buFontTx/>
              <a:buNone/>
              <a:defRPr>
                <a:solidFill>
                  <a:srgbClr val="D3A464"/>
                </a:solidFill>
              </a:defRPr>
            </a:lvl1pPr>
          </a:lstStyle>
          <a:p>
            <a:pPr lvl="0"/>
            <a:r>
              <a:rPr lang="en-US" noProof="0" smtClean="0"/>
              <a:t>Executive Round Table</a:t>
            </a:r>
          </a:p>
          <a:p>
            <a:pPr lvl="0"/>
            <a:r>
              <a:rPr lang="en-US" noProof="0" smtClean="0"/>
              <a:t>Board Meeting</a:t>
            </a:r>
          </a:p>
          <a:p>
            <a:pPr lvl="0"/>
            <a:r>
              <a:rPr lang="en-US" noProof="0" smtClean="0"/>
              <a:t>April 6, 2011</a:t>
            </a:r>
          </a:p>
          <a:p>
            <a:pPr lvl="0"/>
            <a:r>
              <a:rPr lang="en-US" noProof="0" smtClean="0"/>
              <a:t>Flintridge Center</a:t>
            </a:r>
          </a:p>
        </p:txBody>
      </p:sp>
    </p:spTree>
    <p:extLst>
      <p:ext uri="{BB962C8B-B14F-4D97-AF65-F5344CB8AC3E}">
        <p14:creationId xmlns:p14="http://schemas.microsoft.com/office/powerpoint/2010/main" val="38392450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283FDF-DA7C-45B2-99F9-DE212CDA59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870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0"/>
            <a:ext cx="21145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0"/>
            <a:ext cx="61912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8668F-544F-4519-B2D8-B65B1F6989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6120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7875" y="417513"/>
            <a:ext cx="69437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057400" y="1752600"/>
            <a:ext cx="33909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600700" y="1752600"/>
            <a:ext cx="3390900" cy="213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600700" y="4038600"/>
            <a:ext cx="3390900" cy="213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B503A-38F4-4480-A944-63D2F8F1F4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59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144AF-6ABB-4E28-975D-5867F11080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1539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42AE8-02D0-44E8-B74B-D14FC5CF17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552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529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600200"/>
            <a:ext cx="41529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6A796-83A8-40E9-9691-357CE8D880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034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A3152-5649-4293-95CC-D76D87F91E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5238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8C8A4-2A99-4E06-AD5C-6FE8AFC00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3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04B1B-8FE7-42FF-94B0-CFE03D2242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62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AF8D6-8B0A-4CEE-81AA-EC691EAC1E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932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C7529-7651-4686-878F-434EFA9E42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0286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Powerpoint_Template_Page2_11SM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25" descr="logotype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6267450"/>
            <a:ext cx="232251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0"/>
            <a:ext cx="7772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title</a:t>
            </a: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00800"/>
            <a:ext cx="91440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Futura Bk BT" pitchFamily="34" charset="0"/>
              </a:defRPr>
            </a:lvl1pPr>
          </a:lstStyle>
          <a:p>
            <a:pPr>
              <a:defRPr/>
            </a:pPr>
            <a:fld id="{9ADD11F9-7873-4563-9E51-5B978D44E9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600200"/>
            <a:ext cx="84582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body copy</a:t>
            </a:r>
          </a:p>
          <a:p>
            <a:pPr lvl="1"/>
            <a:r>
              <a:rPr lang="en-US" smtClean="0"/>
              <a:t>Click to edit bullet 1</a:t>
            </a:r>
          </a:p>
          <a:p>
            <a:pPr lvl="2"/>
            <a:r>
              <a:rPr lang="en-US" smtClean="0"/>
              <a:t>Click to edit bullet 2</a:t>
            </a:r>
          </a:p>
          <a:p>
            <a:pPr lvl="3"/>
            <a:r>
              <a:rPr lang="en-US" smtClean="0"/>
              <a:t>Click to edit bullet 3</a:t>
            </a:r>
          </a:p>
          <a:p>
            <a:pPr lvl="3"/>
            <a:endParaRPr lang="en-US" smtClean="0"/>
          </a:p>
          <a:p>
            <a:pPr lvl="0"/>
            <a:endParaRPr lang="en-US" smtClean="0"/>
          </a:p>
        </p:txBody>
      </p:sp>
      <p:sp>
        <p:nvSpPr>
          <p:cNvPr id="1031" name="Rectangle 26"/>
          <p:cNvSpPr>
            <a:spLocks noChangeArrowheads="1"/>
          </p:cNvSpPr>
          <p:nvPr/>
        </p:nvSpPr>
        <p:spPr bwMode="auto">
          <a:xfrm>
            <a:off x="227013" y="995363"/>
            <a:ext cx="8470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>
              <a:solidFill>
                <a:srgbClr val="B5C3D4"/>
              </a:solidFill>
              <a:latin typeface="Futura Md BT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5" r:id="rId1"/>
    <p:sldLayoutId id="2147484134" r:id="rId2"/>
    <p:sldLayoutId id="2147484135" r:id="rId3"/>
    <p:sldLayoutId id="2147484136" r:id="rId4"/>
    <p:sldLayoutId id="2147484137" r:id="rId5"/>
    <p:sldLayoutId id="2147484138" r:id="rId6"/>
    <p:sldLayoutId id="2147484139" r:id="rId7"/>
    <p:sldLayoutId id="2147484140" r:id="rId8"/>
    <p:sldLayoutId id="2147484141" r:id="rId9"/>
    <p:sldLayoutId id="2147484142" r:id="rId10"/>
    <p:sldLayoutId id="2147484143" r:id="rId11"/>
    <p:sldLayoutId id="2147484156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D3A46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D3A464"/>
          </a:solidFill>
          <a:latin typeface="Futura Md BT" pitchFamily="34" charset="0"/>
          <a:cs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D3A464"/>
          </a:solidFill>
          <a:latin typeface="Futura Md BT" pitchFamily="34" charset="0"/>
          <a:cs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D3A464"/>
          </a:solidFill>
          <a:latin typeface="Futura Md BT" pitchFamily="34" charset="0"/>
          <a:cs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D3A464"/>
          </a:solidFill>
          <a:latin typeface="Futura Md BT" pitchFamily="34" charset="0"/>
          <a:cs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D3A464"/>
          </a:solidFill>
          <a:latin typeface="Futura Md BT" pitchFamily="34" charset="0"/>
          <a:cs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D3A464"/>
          </a:solidFill>
          <a:latin typeface="Futura Md BT" pitchFamily="34" charset="0"/>
          <a:cs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D3A464"/>
          </a:solidFill>
          <a:latin typeface="Futura Md BT" pitchFamily="34" charset="0"/>
          <a:cs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D3A464"/>
          </a:solidFill>
          <a:latin typeface="Futura Md BT" pitchFamily="34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lnSpc>
          <a:spcPct val="95000"/>
        </a:lnSpc>
        <a:spcBef>
          <a:spcPct val="20000"/>
        </a:spcBef>
        <a:spcAft>
          <a:spcPct val="0"/>
        </a:spcAft>
        <a:buClr>
          <a:srgbClr val="D3A464"/>
        </a:buClr>
        <a:buChar char="•"/>
        <a:defRPr sz="3000">
          <a:solidFill>
            <a:srgbClr val="00376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D3A464"/>
        </a:buClr>
        <a:buFont typeface="Futura Hv BT" pitchFamily="34" charset="0"/>
        <a:buChar char="&gt;"/>
        <a:defRPr sz="2500">
          <a:solidFill>
            <a:srgbClr val="4D6E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D3A464"/>
        </a:buClr>
        <a:buFont typeface="Wingdings" pitchFamily="2" charset="2"/>
        <a:buChar char="§"/>
        <a:defRPr sz="2500">
          <a:solidFill>
            <a:srgbClr val="4D6E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D3A464"/>
        </a:buClr>
        <a:buFont typeface="Futura Hv BT" pitchFamily="34" charset="0"/>
        <a:buChar char="»"/>
        <a:defRPr sz="2500">
          <a:solidFill>
            <a:srgbClr val="4D6E99"/>
          </a:solidFill>
          <a:latin typeface="+mn-lt"/>
        </a:defRPr>
      </a:lvl4pPr>
      <a:lvl5pPr marL="2057400" indent="-228600" algn="ctr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EE962C"/>
          </a:solidFill>
          <a:latin typeface="Futura Bk BT" pitchFamily="34" charset="0"/>
        </a:defRPr>
      </a:lvl5pPr>
      <a:lvl6pPr marL="2514600" indent="-228600" algn="ctr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EE962C"/>
          </a:solidFill>
          <a:latin typeface="Futura Bk BT" pitchFamily="34" charset="0"/>
        </a:defRPr>
      </a:lvl6pPr>
      <a:lvl7pPr marL="2971800" indent="-228600" algn="ctr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EE962C"/>
          </a:solidFill>
          <a:latin typeface="Futura Bk BT" pitchFamily="34" charset="0"/>
        </a:defRPr>
      </a:lvl7pPr>
      <a:lvl8pPr marL="3429000" indent="-228600" algn="ctr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EE962C"/>
          </a:solidFill>
          <a:latin typeface="Futura Bk BT" pitchFamily="34" charset="0"/>
        </a:defRPr>
      </a:lvl8pPr>
      <a:lvl9pPr marL="3886200" indent="-228600" algn="ctr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EE962C"/>
          </a:solidFill>
          <a:latin typeface="Futura Bk BT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17273" y="4342301"/>
            <a:ext cx="6313714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Jenny Cristales</a:t>
            </a:r>
          </a:p>
          <a:p>
            <a:pPr algn="ctr"/>
            <a:r>
              <a:rPr lang="en-US" sz="2000" dirty="0" smtClean="0"/>
              <a:t>Associate Planner</a:t>
            </a:r>
            <a:endParaRPr lang="en-US" sz="2000" dirty="0"/>
          </a:p>
          <a:p>
            <a:pPr algn="ctr"/>
            <a:endParaRPr lang="en-US" sz="1400" dirty="0"/>
          </a:p>
          <a:p>
            <a:pPr algn="ctr"/>
            <a:r>
              <a:rPr lang="en-US" sz="1600" dirty="0" smtClean="0"/>
              <a:t>July 15, 2013</a:t>
            </a:r>
            <a:endParaRPr lang="en-US" sz="1600" dirty="0"/>
          </a:p>
          <a:p>
            <a:pPr algn="ctr"/>
            <a:r>
              <a:rPr lang="en-US" sz="1600" dirty="0" smtClean="0"/>
              <a:t>City </a:t>
            </a:r>
            <a:r>
              <a:rPr lang="en-US" sz="1600" dirty="0"/>
              <a:t>Council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39972" y="1682590"/>
            <a:ext cx="7924800" cy="2555455"/>
          </a:xfrm>
        </p:spPr>
        <p:txBody>
          <a:bodyPr/>
          <a:lstStyle/>
          <a:p>
            <a:pPr eaLnBrk="1" hangingPunct="1"/>
            <a:r>
              <a:rPr lang="en-US" sz="4000" dirty="0" smtClean="0"/>
              <a:t>Annual Self Certification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Congestion Management Program for Los Angeles County   </a:t>
            </a:r>
          </a:p>
        </p:txBody>
      </p:sp>
    </p:spTree>
    <p:extLst>
      <p:ext uri="{BB962C8B-B14F-4D97-AF65-F5344CB8AC3E}">
        <p14:creationId xmlns:p14="http://schemas.microsoft.com/office/powerpoint/2010/main" val="93956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Recommendations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0993" y="1423282"/>
            <a:ext cx="7730656" cy="5001371"/>
          </a:xfrm>
        </p:spPr>
        <p:txBody>
          <a:bodyPr/>
          <a:lstStyle/>
          <a:p>
            <a:pPr marL="571500" indent="-571500" eaLnBrk="1" hangingPunct="1">
              <a:lnSpc>
                <a:spcPct val="100000"/>
              </a:lnSpc>
              <a:buFontTx/>
              <a:buAutoNum type="arabicPeriod"/>
            </a:pPr>
            <a:r>
              <a:rPr lang="en-US" sz="2400" dirty="0" smtClean="0"/>
              <a:t>Find that the following proposed actions are exempt from review pursuant to the California Environmental Quality Act (CEQA), pursuant to State CEQA Guidelines Section 15061 (b) (3);</a:t>
            </a:r>
          </a:p>
          <a:p>
            <a:pPr marL="571500" indent="-571500" eaLnBrk="1" hangingPunct="1">
              <a:lnSpc>
                <a:spcPct val="100000"/>
              </a:lnSpc>
              <a:buFontTx/>
              <a:buAutoNum type="arabicPeriod"/>
            </a:pPr>
            <a:r>
              <a:rPr lang="en-US" sz="2400" dirty="0" smtClean="0"/>
              <a:t>Adopt a resolution finding the City in conformance with the Congestion Management Program (CMP) for the County of Los Angeles;</a:t>
            </a:r>
          </a:p>
          <a:p>
            <a:pPr marL="571500" indent="-571500" eaLnBrk="1" hangingPunct="1">
              <a:lnSpc>
                <a:spcPct val="100000"/>
              </a:lnSpc>
              <a:buFontTx/>
              <a:buAutoNum type="arabicPeriod"/>
            </a:pPr>
            <a:r>
              <a:rPr lang="en-US" sz="2400" dirty="0" smtClean="0"/>
              <a:t>Adopt the 2013 Local Development Report in accordance with California Government Code Section 65089; and</a:t>
            </a:r>
          </a:p>
          <a:p>
            <a:pPr marL="571500" indent="-571500" eaLnBrk="1" hangingPunct="1">
              <a:lnSpc>
                <a:spcPct val="100000"/>
              </a:lnSpc>
              <a:buFontTx/>
              <a:buAutoNum type="arabicPeriod"/>
            </a:pPr>
            <a:r>
              <a:rPr lang="en-US" sz="2400" dirty="0" smtClean="0"/>
              <a:t>Direct Staff to file the CMP Local Development Report with the Los Angeles County Metropolitan Authority (Metro).</a:t>
            </a:r>
          </a:p>
          <a:p>
            <a:pPr marL="571500" indent="-571500" eaLnBrk="1" hangingPunct="1">
              <a:lnSpc>
                <a:spcPct val="85000"/>
              </a:lnSpc>
              <a:buFontTx/>
              <a:buAutoNum type="arabicPeriod"/>
            </a:pPr>
            <a:endParaRPr lang="en-US" sz="2100" dirty="0" smtClean="0"/>
          </a:p>
        </p:txBody>
      </p:sp>
    </p:spTree>
    <p:extLst>
      <p:ext uri="{BB962C8B-B14F-4D97-AF65-F5344CB8AC3E}">
        <p14:creationId xmlns:p14="http://schemas.microsoft.com/office/powerpoint/2010/main" val="973712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Background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lnSpc>
                <a:spcPct val="100000"/>
              </a:lnSpc>
              <a:buFontTx/>
              <a:buNone/>
            </a:pPr>
            <a:r>
              <a:rPr lang="en-US" sz="2600" i="1" dirty="0" smtClean="0"/>
              <a:t>To address congestion concerns, the CMP</a:t>
            </a:r>
          </a:p>
          <a:p>
            <a:pPr marL="457200" indent="-457200" eaLnBrk="1" hangingPunct="1">
              <a:lnSpc>
                <a:spcPct val="100000"/>
              </a:lnSpc>
              <a:buFontTx/>
              <a:buNone/>
            </a:pPr>
            <a:r>
              <a:rPr lang="en-US" sz="2600" i="1" dirty="0" smtClean="0"/>
              <a:t>was created for the following purposes:</a:t>
            </a:r>
          </a:p>
          <a:p>
            <a:pPr marL="457200" indent="-457200" eaLnBrk="1" hangingPunct="1">
              <a:lnSpc>
                <a:spcPct val="100000"/>
              </a:lnSpc>
              <a:buFontTx/>
              <a:buAutoNum type="arabicPeriod"/>
            </a:pPr>
            <a:r>
              <a:rPr lang="en-US" sz="2600" dirty="0" smtClean="0"/>
              <a:t>To link land use, transportation and air quality decisions;</a:t>
            </a:r>
          </a:p>
          <a:p>
            <a:pPr marL="457200" indent="-457200" eaLnBrk="1" hangingPunct="1">
              <a:lnSpc>
                <a:spcPct val="100000"/>
              </a:lnSpc>
              <a:buFontTx/>
              <a:buAutoNum type="arabicPeriod"/>
            </a:pPr>
            <a:r>
              <a:rPr lang="en-US" sz="2600" dirty="0" smtClean="0"/>
              <a:t>To develop a partnership among transportation decision makers on devising appropriate transportation solutions that include all modes of travel; and </a:t>
            </a:r>
          </a:p>
          <a:p>
            <a:pPr marL="457200" indent="-457200" eaLnBrk="1" hangingPunct="1">
              <a:lnSpc>
                <a:spcPct val="100000"/>
              </a:lnSpc>
              <a:buFontTx/>
              <a:buAutoNum type="arabicPeriod"/>
            </a:pPr>
            <a:r>
              <a:rPr lang="en-US" sz="2600" dirty="0" smtClean="0"/>
              <a:t>To propose transportation projects that are eligible to compete for state gas tax funds.</a:t>
            </a:r>
          </a:p>
          <a:p>
            <a:pPr marL="457200" indent="-457200" eaLnBrk="1" hangingPunct="1">
              <a:buFontTx/>
              <a:buNone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69445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Background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7322" y="1502797"/>
            <a:ext cx="8554278" cy="5050403"/>
          </a:xfrm>
        </p:spPr>
        <p:txBody>
          <a:bodyPr/>
          <a:lstStyle/>
          <a:p>
            <a:pPr marL="495300" indent="-495300" eaLnBrk="1" hangingPunct="1">
              <a:lnSpc>
                <a:spcPct val="75000"/>
              </a:lnSpc>
              <a:buFontTx/>
              <a:buNone/>
            </a:pPr>
            <a:r>
              <a:rPr lang="en-US" sz="2600" i="1" dirty="0" smtClean="0"/>
              <a:t>To remain in compliance with the CMP each</a:t>
            </a:r>
          </a:p>
          <a:p>
            <a:pPr marL="495300" indent="-495300" eaLnBrk="1" hangingPunct="1">
              <a:lnSpc>
                <a:spcPct val="75000"/>
              </a:lnSpc>
              <a:buFontTx/>
              <a:buNone/>
            </a:pPr>
            <a:r>
              <a:rPr lang="en-US" sz="2600" i="1" dirty="0" smtClean="0"/>
              <a:t>local agency must contribute to the program by:</a:t>
            </a:r>
          </a:p>
          <a:p>
            <a:pPr marL="495300" indent="-495300" eaLnBrk="1" hangingPunct="1">
              <a:lnSpc>
                <a:spcPct val="100000"/>
              </a:lnSpc>
              <a:buFontTx/>
              <a:buAutoNum type="arabicPeriod"/>
            </a:pPr>
            <a:r>
              <a:rPr lang="en-US" sz="2600" dirty="0" smtClean="0"/>
              <a:t>Tracking the performance of various modes of transportation;</a:t>
            </a:r>
          </a:p>
          <a:p>
            <a:pPr marL="495300" indent="-495300" eaLnBrk="1" hangingPunct="1">
              <a:lnSpc>
                <a:spcPct val="100000"/>
              </a:lnSpc>
              <a:buFontTx/>
              <a:buAutoNum type="arabicPeriod"/>
            </a:pPr>
            <a:r>
              <a:rPr lang="en-US" sz="2600" dirty="0" smtClean="0"/>
              <a:t>Tracking new building activities;</a:t>
            </a:r>
          </a:p>
          <a:p>
            <a:pPr marL="495300" indent="-495300" eaLnBrk="1" hangingPunct="1">
              <a:lnSpc>
                <a:spcPct val="100000"/>
              </a:lnSpc>
              <a:buFontTx/>
              <a:buAutoNum type="arabicPeriod"/>
            </a:pPr>
            <a:r>
              <a:rPr lang="en-US" sz="2600" dirty="0" smtClean="0"/>
              <a:t>Reporting local land use decisions for the analysis of their impacts on the regional transportation system; and</a:t>
            </a:r>
          </a:p>
          <a:p>
            <a:pPr marL="495300" indent="-495300" eaLnBrk="1" hangingPunct="1">
              <a:lnSpc>
                <a:spcPct val="100000"/>
              </a:lnSpc>
              <a:buFontTx/>
              <a:buAutoNum type="arabicPeriod"/>
            </a:pPr>
            <a:r>
              <a:rPr lang="en-US" sz="2600" dirty="0" smtClean="0"/>
              <a:t>Implementing local Transportation Demand Management (TDM) guidelines and ensuring new developments are supportive of transit and TDM.</a:t>
            </a:r>
          </a:p>
        </p:txBody>
      </p:sp>
    </p:spTree>
    <p:extLst>
      <p:ext uri="{BB962C8B-B14F-4D97-AF65-F5344CB8AC3E}">
        <p14:creationId xmlns:p14="http://schemas.microsoft.com/office/powerpoint/2010/main" val="138658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1"/>
          <p:cNvSpPr>
            <a:spLocks noGrp="1" noChangeArrowheads="1"/>
          </p:cNvSpPr>
          <p:nvPr>
            <p:ph type="title"/>
          </p:nvPr>
        </p:nvSpPr>
        <p:spPr>
          <a:xfrm>
            <a:off x="1174805" y="206072"/>
            <a:ext cx="6943725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Background</a:t>
            </a:r>
          </a:p>
        </p:txBody>
      </p:sp>
      <p:graphicFrame>
        <p:nvGraphicFramePr>
          <p:cNvPr id="48228" name="Group 100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526837639"/>
              </p:ext>
            </p:extLst>
          </p:nvPr>
        </p:nvGraphicFramePr>
        <p:xfrm>
          <a:off x="1645920" y="2947946"/>
          <a:ext cx="5715000" cy="1905001"/>
        </p:xfrm>
        <a:graphic>
          <a:graphicData uri="http://schemas.openxmlformats.org/drawingml/2006/table">
            <a:tbl>
              <a:tblPr/>
              <a:tblGrid>
                <a:gridCol w="3695700"/>
                <a:gridCol w="2019300"/>
              </a:tblGrid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BA16D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768"/>
                          </a:solidFill>
                          <a:effectLst/>
                          <a:latin typeface="Futura Md BT" pitchFamily="34" charset="0"/>
                        </a:rPr>
                        <a:t>Single Family Residential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BA16D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768"/>
                          </a:solidFill>
                          <a:effectLst/>
                          <a:latin typeface="Futura Md BT" pitchFamily="34" charset="0"/>
                        </a:rPr>
                        <a:t>           9 units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BA16D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768"/>
                          </a:solidFill>
                          <a:effectLst/>
                          <a:latin typeface="Futura Md BT" pitchFamily="34" charset="0"/>
                        </a:rPr>
                        <a:t>Multi-Family Residential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BA16D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768"/>
                          </a:solidFill>
                          <a:effectLst/>
                          <a:latin typeface="Futura Md BT" pitchFamily="34" charset="0"/>
                        </a:rPr>
                        <a:t>       361 units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BA16D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768"/>
                          </a:solidFill>
                          <a:effectLst/>
                          <a:latin typeface="Futura Md BT" pitchFamily="34" charset="0"/>
                        </a:rPr>
                        <a:t>Commercial Developments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BA16D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768"/>
                          </a:solidFill>
                          <a:effectLst/>
                          <a:latin typeface="Futura Md BT" pitchFamily="34" charset="0"/>
                        </a:rPr>
                        <a:t>  27,837 sq. ft.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BA16D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768"/>
                          </a:solidFill>
                          <a:effectLst/>
                          <a:latin typeface="Futura Md BT" pitchFamily="34" charset="0"/>
                        </a:rPr>
                        <a:t>Office Developments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BA16D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768"/>
                          </a:solidFill>
                          <a:effectLst/>
                          <a:latin typeface="Futura Md BT" pitchFamily="34" charset="0"/>
                        </a:rPr>
                        <a:t>  57,690 sq. ft.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8224" name="Text Box 96"/>
          <p:cNvSpPr txBox="1">
            <a:spLocks noChangeArrowheads="1"/>
          </p:cNvSpPr>
          <p:nvPr/>
        </p:nvSpPr>
        <p:spPr bwMode="auto">
          <a:xfrm>
            <a:off x="1645920" y="1924216"/>
            <a:ext cx="362795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376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Development Totals</a:t>
            </a:r>
          </a:p>
          <a:p>
            <a:pPr>
              <a:defRPr/>
            </a:pPr>
            <a:r>
              <a:rPr lang="en-US" sz="2400" b="1" dirty="0">
                <a:solidFill>
                  <a:srgbClr val="00376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June </a:t>
            </a:r>
            <a:r>
              <a:rPr lang="en-US" sz="2400" b="1" dirty="0" smtClean="0">
                <a:solidFill>
                  <a:srgbClr val="00376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2012 </a:t>
            </a:r>
            <a:r>
              <a:rPr lang="en-US" sz="2400" b="1" dirty="0">
                <a:solidFill>
                  <a:srgbClr val="00376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– May </a:t>
            </a:r>
            <a:r>
              <a:rPr lang="en-US" sz="2400" b="1" dirty="0" smtClean="0">
                <a:solidFill>
                  <a:srgbClr val="00376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2013</a:t>
            </a:r>
            <a:endParaRPr lang="en-US" sz="2400" b="1" dirty="0">
              <a:solidFill>
                <a:srgbClr val="003768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9105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resentation1">
      <a:majorFont>
        <a:latin typeface="Futura Md BT"/>
        <a:ea typeface=""/>
        <a:cs typeface="Times New Roman"/>
      </a:majorFont>
      <a:minorFont>
        <a:latin typeface="Futura Md B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5732</TotalTime>
  <Words>277</Words>
  <Application>Microsoft Office PowerPoint</Application>
  <PresentationFormat>On-screen Show (4:3)</PresentationFormat>
  <Paragraphs>40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Presentation1</vt:lpstr>
      <vt:lpstr>Annual Self Certification  Congestion Management Program for Los Angeles County   </vt:lpstr>
      <vt:lpstr>Recommendations</vt:lpstr>
      <vt:lpstr>Background</vt:lpstr>
      <vt:lpstr>Background</vt:lpstr>
      <vt:lpstr>Background</vt:lpstr>
    </vt:vector>
  </TitlesOfParts>
  <Company>City of Pasadena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mbeck</dc:creator>
  <cp:lastModifiedBy>Novelo, Lilia</cp:lastModifiedBy>
  <cp:revision>498</cp:revision>
  <cp:lastPrinted>2013-07-15T18:37:28Z</cp:lastPrinted>
  <dcterms:created xsi:type="dcterms:W3CDTF">2011-02-17T22:15:39Z</dcterms:created>
  <dcterms:modified xsi:type="dcterms:W3CDTF">2013-07-16T22:24:18Z</dcterms:modified>
</cp:coreProperties>
</file>