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433"/>
    <a:srgbClr val="314661"/>
    <a:srgbClr val="3A5272"/>
    <a:srgbClr val="4D6E99"/>
    <a:srgbClr val="F89827"/>
    <a:srgbClr val="003768"/>
    <a:srgbClr val="003767"/>
    <a:srgbClr val="D3A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3" autoAdjust="0"/>
  </p:normalViewPr>
  <p:slideViewPr>
    <p:cSldViewPr>
      <p:cViewPr>
        <p:scale>
          <a:sx n="107" d="100"/>
          <a:sy n="107" d="100"/>
        </p:scale>
        <p:origin x="-21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153CEF-2BBD-4819-B9E4-6B2608FE47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41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6" name="Picture 32" descr="Powerpoint_Template_Cover_11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416175"/>
            <a:ext cx="9144000" cy="1470025"/>
          </a:xfrm>
        </p:spPr>
        <p:txBody>
          <a:bodyPr anchor="t" anchorCtr="1"/>
          <a:lstStyle>
            <a:lvl1pPr algn="ctr">
              <a:defRPr>
                <a:solidFill>
                  <a:srgbClr val="003767"/>
                </a:solidFill>
              </a:defRPr>
            </a:lvl1pPr>
          </a:lstStyle>
          <a:p>
            <a:pPr lvl="0"/>
            <a:r>
              <a:rPr lang="en-US" noProof="0" smtClean="0"/>
              <a:t>Click to edit title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9144000" cy="1752600"/>
          </a:xfrm>
        </p:spPr>
        <p:txBody>
          <a:bodyPr anchorCtr="1"/>
          <a:lstStyle>
            <a:lvl1pPr marL="0" indent="0" algn="ctr">
              <a:buFontTx/>
              <a:buNone/>
              <a:defRPr>
                <a:solidFill>
                  <a:srgbClr val="D3A464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27013" y="1260475"/>
            <a:ext cx="8623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B5C3D4"/>
                </a:solidFill>
                <a:latin typeface="Futura Md BT" pitchFamily="34" charset="0"/>
              </a:rPr>
              <a:t>Department of Public Works</a:t>
            </a:r>
            <a:endParaRPr lang="en-US" sz="2000" dirty="0">
              <a:solidFill>
                <a:srgbClr val="B5C3D4"/>
              </a:solidFill>
              <a:latin typeface="Futura Md B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936F2-63F5-489D-9153-55C1050280A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3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F78B02-1469-444F-ACAD-70153C452E3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2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62DFF4-8803-49A8-9BEF-699B250FA1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F709A3-5052-44F7-A07D-ED5BF97259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BB6733-0A19-416C-A321-E4CAE9629B9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2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C59CB0-B305-4781-A805-E00EA2B66C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6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C38181-8E45-4A48-A0E8-1757A7BD7E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0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214228-FC87-4BBD-966A-2EF9389AAC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9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5909E3-ADDB-4A84-97D1-058DA9D3B6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D055E1-56AF-4268-96CB-5FCB27AE2A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Powerpoint_Template_Page2_11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logotyp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267450"/>
            <a:ext cx="232251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9144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Futura Bk BT" pitchFamily="34" charset="0"/>
              </a:defRPr>
            </a:lvl1pPr>
          </a:lstStyle>
          <a:p>
            <a:fld id="{2150A7B6-F078-4B01-B728-2D22E001A92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body copy</a:t>
            </a:r>
          </a:p>
          <a:p>
            <a:pPr lvl="1"/>
            <a:r>
              <a:rPr lang="en-US" smtClean="0"/>
              <a:t>Click to edit bullet 1</a:t>
            </a:r>
          </a:p>
          <a:p>
            <a:pPr lvl="2"/>
            <a:r>
              <a:rPr lang="en-US" smtClean="0"/>
              <a:t>Click to edit bullet 2</a:t>
            </a:r>
          </a:p>
          <a:p>
            <a:pPr lvl="3"/>
            <a:r>
              <a:rPr lang="en-US" smtClean="0"/>
              <a:t>Click to edit bullet 3</a:t>
            </a:r>
          </a:p>
          <a:p>
            <a:pPr lvl="3"/>
            <a:endParaRPr lang="en-US" smtClean="0"/>
          </a:p>
          <a:p>
            <a:pPr lvl="0"/>
            <a:endParaRPr lang="en-US" smtClean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7013" y="995363"/>
            <a:ext cx="8470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B5C3D4"/>
                </a:solidFill>
                <a:latin typeface="Futura Md BT" pitchFamily="34" charset="0"/>
              </a:rPr>
              <a:t>Department of Public Works</a:t>
            </a:r>
            <a:endParaRPr lang="en-US" sz="2000" dirty="0">
              <a:solidFill>
                <a:srgbClr val="B5C3D4"/>
              </a:solidFill>
              <a:latin typeface="Futura Md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D3A464"/>
          </a:solidFill>
          <a:latin typeface="Futura Md BT" pitchFamily="34" charset="0"/>
          <a:cs typeface="Times New Roman" pitchFamily="18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D3A464"/>
        </a:buClr>
        <a:buChar char="•"/>
        <a:defRPr sz="3000">
          <a:solidFill>
            <a:srgbClr val="0037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3A464"/>
        </a:buClr>
        <a:buFont typeface="Futura Hv BT" pitchFamily="34" charset="0"/>
        <a:buChar char="&gt;"/>
        <a:defRPr sz="2500">
          <a:solidFill>
            <a:srgbClr val="4D6E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3A464"/>
        </a:buClr>
        <a:buFont typeface="Wingdings" pitchFamily="2" charset="2"/>
        <a:buChar char="§"/>
        <a:defRPr sz="2500">
          <a:solidFill>
            <a:srgbClr val="4D6E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3A464"/>
        </a:buClr>
        <a:buFont typeface="Futura Hv BT" pitchFamily="34" charset="0"/>
        <a:buChar char="»"/>
        <a:defRPr sz="2500">
          <a:solidFill>
            <a:srgbClr val="4D6E99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E962C"/>
          </a:solidFill>
          <a:latin typeface="Futura Bk BT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 smtClean="0"/>
              <a:t>Appropriate Funds from La Casita Foundation to Renovation of La Casita Del Arroyo Project </a:t>
            </a:r>
            <a:endParaRPr lang="en-US" sz="34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July 8,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2B0A-F1B9-44F8-AC70-B2005D5F492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City Council </a:t>
            </a:r>
          </a:p>
          <a:p>
            <a:pPr lvl="1"/>
            <a:r>
              <a:rPr lang="en-US" dirty="0" smtClean="0"/>
              <a:t>Appropriate $125,000 of private funds received from La Casita Foundation to Renovation of La Casita del Arroyo CIP project &amp; authorize staff to make necessary adjustments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Interior renovations</a:t>
            </a:r>
          </a:p>
          <a:p>
            <a:pPr lvl="1"/>
            <a:r>
              <a:rPr lang="en-US" dirty="0" smtClean="0"/>
              <a:t>Bathroom</a:t>
            </a:r>
          </a:p>
          <a:p>
            <a:pPr lvl="1"/>
            <a:r>
              <a:rPr lang="en-US" dirty="0" smtClean="0"/>
              <a:t>Kitchen</a:t>
            </a:r>
          </a:p>
          <a:p>
            <a:pPr lvl="1"/>
            <a:r>
              <a:rPr lang="en-US" dirty="0" smtClean="0"/>
              <a:t>Banquet room</a:t>
            </a:r>
          </a:p>
          <a:p>
            <a:pPr lvl="1"/>
            <a:r>
              <a:rPr lang="en-US" dirty="0" smtClean="0"/>
              <a:t>Entry area</a:t>
            </a:r>
          </a:p>
          <a:p>
            <a:pPr lvl="1"/>
            <a:r>
              <a:rPr lang="en-US" dirty="0" smtClean="0"/>
              <a:t>ADA improvements</a:t>
            </a:r>
          </a:p>
          <a:p>
            <a:pPr lvl="1"/>
            <a:r>
              <a:rPr lang="en-US" dirty="0" smtClean="0"/>
              <a:t>HVAC</a:t>
            </a:r>
          </a:p>
          <a:p>
            <a:pPr lvl="1"/>
            <a:r>
              <a:rPr lang="en-US" dirty="0" smtClean="0"/>
              <a:t>Plumbing</a:t>
            </a:r>
          </a:p>
          <a:p>
            <a:pPr lvl="1"/>
            <a:r>
              <a:rPr lang="en-US" dirty="0" smtClean="0"/>
              <a:t>Electrical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Exterior renovations</a:t>
            </a:r>
          </a:p>
          <a:p>
            <a:pPr lvl="1"/>
            <a:r>
              <a:rPr lang="en-US" dirty="0" smtClean="0"/>
              <a:t>Parking lot improvements</a:t>
            </a:r>
          </a:p>
          <a:p>
            <a:pPr lvl="2"/>
            <a:r>
              <a:rPr lang="en-US" dirty="0" smtClean="0"/>
              <a:t>ADA compliance</a:t>
            </a:r>
          </a:p>
          <a:p>
            <a:pPr lvl="1"/>
            <a:r>
              <a:rPr lang="en-US" dirty="0" smtClean="0"/>
              <a:t>Roof repair/ replacement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2DFF4-8803-49A8-9BEF-699B250FA1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Project Schedule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2013 – design complete</a:t>
            </a:r>
          </a:p>
          <a:p>
            <a:r>
              <a:rPr lang="en-US" dirty="0" smtClean="0"/>
              <a:t>June 2013 – plan check</a:t>
            </a:r>
          </a:p>
          <a:p>
            <a:r>
              <a:rPr lang="en-US" dirty="0" smtClean="0"/>
              <a:t>July 2013 – bid project</a:t>
            </a:r>
          </a:p>
          <a:p>
            <a:r>
              <a:rPr lang="en-US" dirty="0" smtClean="0"/>
              <a:t>Late-September 2013 – contract award</a:t>
            </a:r>
          </a:p>
          <a:p>
            <a:r>
              <a:rPr lang="en-US" dirty="0" smtClean="0"/>
              <a:t>February 2014 – project completion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B6733-0A19-416C-A321-E4CAE9629B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$500,000 total project cost</a:t>
            </a:r>
          </a:p>
          <a:p>
            <a:pPr lvl="1"/>
            <a:r>
              <a:rPr lang="en-US" dirty="0" smtClean="0"/>
              <a:t>$125,000 – La Casita Foundation</a:t>
            </a:r>
          </a:p>
          <a:p>
            <a:pPr lvl="1"/>
            <a:r>
              <a:rPr lang="en-US" dirty="0" smtClean="0"/>
              <a:t>$375,000 – City Contribution (Residential Impact Fees)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2DFF4-8803-49A8-9BEF-699B250FA15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2DFF4-8803-49A8-9BEF-699B250FA15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5"/>
          <a:stretch/>
        </p:blipFill>
        <p:spPr>
          <a:xfrm>
            <a:off x="304800" y="0"/>
            <a:ext cx="8458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Futura Md BT"/>
        <a:ea typeface=""/>
        <a:cs typeface="Times New Roman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131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Presentation1</vt:lpstr>
      <vt:lpstr>Appropriate Funds from La Casita Foundation to Renovation of La Casita Del Arroyo Project </vt:lpstr>
      <vt:lpstr>Recommendation </vt:lpstr>
      <vt:lpstr>Project Description </vt:lpstr>
      <vt:lpstr>Tentative Project Schedule</vt:lpstr>
      <vt:lpstr>Fiscal Impact </vt:lpstr>
      <vt:lpstr>PowerPoint Presentation</vt:lpstr>
    </vt:vector>
  </TitlesOfParts>
  <Company>City of Pasadena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mbeck</dc:creator>
  <cp:lastModifiedBy>Novelo, Lilia</cp:lastModifiedBy>
  <cp:revision>15</cp:revision>
  <dcterms:created xsi:type="dcterms:W3CDTF">2011-02-17T22:15:39Z</dcterms:created>
  <dcterms:modified xsi:type="dcterms:W3CDTF">2013-07-16T22:25:47Z</dcterms:modified>
</cp:coreProperties>
</file>