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01" r:id="rId2"/>
    <p:sldId id="279" r:id="rId3"/>
    <p:sldId id="302" r:id="rId4"/>
    <p:sldId id="310" r:id="rId5"/>
    <p:sldId id="306" r:id="rId6"/>
    <p:sldId id="307" r:id="rId7"/>
    <p:sldId id="308" r:id="rId8"/>
    <p:sldId id="309" r:id="rId9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C25DA"/>
    <a:srgbClr val="192433"/>
    <a:srgbClr val="314661"/>
    <a:srgbClr val="3A5272"/>
    <a:srgbClr val="D5C9D4"/>
    <a:srgbClr val="B1EDC8"/>
    <a:srgbClr val="A6F8AE"/>
    <a:srgbClr val="F6F8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21900" autoAdjust="0"/>
    <p:restoredTop sz="94677" autoAdjust="0"/>
  </p:normalViewPr>
  <p:slideViewPr>
    <p:cSldViewPr>
      <p:cViewPr>
        <p:scale>
          <a:sx n="100" d="100"/>
          <a:sy n="100" d="100"/>
        </p:scale>
        <p:origin x="-60" y="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627490211264576"/>
          <c:y val="6.5744063025886534E-2"/>
          <c:w val="0.50626995396067298"/>
          <c:h val="0.804459084284562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Demand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</c:spPr>
          </c:dPt>
          <c:cat>
            <c:strRef>
              <c:f>Sheet1!$A$2:$A$3</c:f>
              <c:strCache>
                <c:ptCount val="2"/>
                <c:pt idx="0">
                  <c:v>Demand</c:v>
                </c:pt>
                <c:pt idx="1">
                  <c:v>Supply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21.8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Local Wells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Demand</c:v>
                </c:pt>
                <c:pt idx="1">
                  <c:v>Supply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1">
                  <c:v>11.8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Storage</c:v>
                </c:pt>
              </c:strCache>
            </c:strRef>
          </c:tx>
          <c:spPr>
            <a:pattFill prst="wave">
              <a:fgClr>
                <a:srgbClr val="0070C0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Demand</c:v>
                </c:pt>
                <c:pt idx="1">
                  <c:v>Supply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1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90025344"/>
        <c:axId val="90035328"/>
      </c:barChart>
      <c:catAx>
        <c:axId val="90025344"/>
        <c:scaling>
          <c:orientation val="minMax"/>
        </c:scaling>
        <c:delete val="0"/>
        <c:axPos val="b"/>
        <c:majorTickMark val="out"/>
        <c:minorTickMark val="none"/>
        <c:tickLblPos val="nextTo"/>
        <c:crossAx val="90035328"/>
        <c:crosses val="autoZero"/>
        <c:auto val="1"/>
        <c:lblAlgn val="ctr"/>
        <c:lblOffset val="100"/>
        <c:noMultiLvlLbl val="0"/>
      </c:catAx>
      <c:valAx>
        <c:axId val="90035328"/>
        <c:scaling>
          <c:orientation val="minMax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800"/>
            </a:pPr>
            <a:endParaRPr lang="en-US"/>
          </a:p>
        </c:txPr>
        <c:crossAx val="9002534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2214114685478439"/>
          <c:y val="0.40514308245817565"/>
          <c:w val="0.37785873780702783"/>
          <c:h val="0.3118512242084099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2000" b="1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037576" cy="465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91" tIns="46546" rIns="93091" bIns="46546" numCol="1" anchor="t" anchorCtr="0" compatLnSpc="1">
            <a:prstTxWarp prst="textNoShape">
              <a:avLst/>
            </a:prstTxWarp>
          </a:bodyPr>
          <a:lstStyle>
            <a:lvl1pPr defTabSz="931300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238" y="1"/>
            <a:ext cx="3037575" cy="465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91" tIns="46546" rIns="93091" bIns="46546" numCol="1" anchor="t" anchorCtr="0" compatLnSpc="1">
            <a:prstTxWarp prst="textNoShape">
              <a:avLst/>
            </a:prstTxWarp>
          </a:bodyPr>
          <a:lstStyle>
            <a:lvl1pPr algn="r" defTabSz="931300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29743"/>
            <a:ext cx="3037576" cy="465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91" tIns="46546" rIns="93091" bIns="46546" numCol="1" anchor="b" anchorCtr="0" compatLnSpc="1">
            <a:prstTxWarp prst="textNoShape">
              <a:avLst/>
            </a:prstTxWarp>
          </a:bodyPr>
          <a:lstStyle>
            <a:lvl1pPr defTabSz="931300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238" y="8829743"/>
            <a:ext cx="3037575" cy="465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91" tIns="46546" rIns="93091" bIns="46546" numCol="1" anchor="b" anchorCtr="0" compatLnSpc="1">
            <a:prstTxWarp prst="textNoShape">
              <a:avLst/>
            </a:prstTxWarp>
          </a:bodyPr>
          <a:lstStyle>
            <a:lvl1pPr algn="r" defTabSz="931300">
              <a:defRPr sz="1200"/>
            </a:lvl1pPr>
          </a:lstStyle>
          <a:p>
            <a:pPr>
              <a:defRPr/>
            </a:pPr>
            <a:fld id="{5A56F508-71E0-4BA5-893D-E3B7A6F7A39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9098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037576" cy="465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91" tIns="46546" rIns="93091" bIns="46546" numCol="1" anchor="t" anchorCtr="0" compatLnSpc="1">
            <a:prstTxWarp prst="textNoShape">
              <a:avLst/>
            </a:prstTxWarp>
          </a:bodyPr>
          <a:lstStyle>
            <a:lvl1pPr defTabSz="931300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238" y="1"/>
            <a:ext cx="3037575" cy="465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91" tIns="46546" rIns="93091" bIns="46546" numCol="1" anchor="t" anchorCtr="0" compatLnSpc="1">
            <a:prstTxWarp prst="textNoShape">
              <a:avLst/>
            </a:prstTxWarp>
          </a:bodyPr>
          <a:lstStyle>
            <a:lvl1pPr algn="r" defTabSz="931300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9788" cy="34877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248" y="4415672"/>
            <a:ext cx="5609907" cy="4183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91" tIns="46546" rIns="93091" bIns="465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29743"/>
            <a:ext cx="3037576" cy="465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91" tIns="46546" rIns="93091" bIns="46546" numCol="1" anchor="b" anchorCtr="0" compatLnSpc="1">
            <a:prstTxWarp prst="textNoShape">
              <a:avLst/>
            </a:prstTxWarp>
          </a:bodyPr>
          <a:lstStyle>
            <a:lvl1pPr defTabSz="931300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238" y="8829743"/>
            <a:ext cx="3037575" cy="465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91" tIns="46546" rIns="93091" bIns="46546" numCol="1" anchor="b" anchorCtr="0" compatLnSpc="1">
            <a:prstTxWarp prst="textNoShape">
              <a:avLst/>
            </a:prstTxWarp>
          </a:bodyPr>
          <a:lstStyle>
            <a:lvl1pPr algn="r" defTabSz="931300">
              <a:defRPr sz="1200"/>
            </a:lvl1pPr>
          </a:lstStyle>
          <a:p>
            <a:pPr>
              <a:defRPr/>
            </a:pPr>
            <a:fld id="{4EB9FF6F-6849-4A03-87BE-407DB93E5F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71433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2" descr="Powerpoint_Template_Cover_11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227013" y="1260475"/>
            <a:ext cx="86233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000" dirty="0">
                <a:solidFill>
                  <a:srgbClr val="B5C3D4"/>
                </a:solidFill>
                <a:latin typeface="Futura Md BT" pitchFamily="34" charset="0"/>
              </a:rPr>
              <a:t>Pasadena Water and Power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2416175"/>
            <a:ext cx="9144000" cy="1470025"/>
          </a:xfrm>
        </p:spPr>
        <p:txBody>
          <a:bodyPr anchor="t" anchorCtr="1"/>
          <a:lstStyle>
            <a:lvl1pPr algn="ctr">
              <a:defRPr>
                <a:solidFill>
                  <a:srgbClr val="003767"/>
                </a:solidFill>
              </a:defRPr>
            </a:lvl1pPr>
          </a:lstStyle>
          <a:p>
            <a:pPr lvl="0"/>
            <a:r>
              <a:rPr lang="en-US" noProof="0" smtClean="0"/>
              <a:t>Click to edit title 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114800"/>
            <a:ext cx="9144000" cy="1752600"/>
          </a:xfrm>
        </p:spPr>
        <p:txBody>
          <a:bodyPr anchorCtr="1"/>
          <a:lstStyle>
            <a:lvl1pPr marL="0" indent="0" algn="ctr">
              <a:buFontTx/>
              <a:buNone/>
              <a:defRPr>
                <a:solidFill>
                  <a:srgbClr val="D3A464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623698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9ADC6-DD00-4483-AF61-91E4A38BEAB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748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29838-00F5-43D7-9F34-CD5A2344A1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358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EED706-AE6D-4255-90F6-B055C11F025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429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B5B07-6DAF-4660-A65A-67C124A5C38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0911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B29682-D02B-4143-9589-99CA6F66A3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074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E5999-D66A-470D-B209-01DAC37F1A1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560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7890B-6233-48FB-A149-1370A8729B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759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03B6CF-C6BE-40BA-BCF3-2E4CD4901F2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1984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11136-6743-49D0-8C91-60A12D2D8D1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749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0"/>
            <a:ext cx="211455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0"/>
            <a:ext cx="619125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BB85F-0E9B-4A9C-A52C-6B67DF2DA50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7711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772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04800" y="1600200"/>
            <a:ext cx="8458200" cy="4572000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9D9F1-6D6F-441F-B0FD-1B9E22F83EB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638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3" descr="Powerpoint_Template_Page2_11SM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5" descr="logotype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3200" y="6267450"/>
            <a:ext cx="23225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0"/>
            <a:ext cx="7772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00800"/>
            <a:ext cx="91440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Futura Bk BT" pitchFamily="34" charset="0"/>
              </a:defRPr>
            </a:lvl1pPr>
          </a:lstStyle>
          <a:p>
            <a:pPr>
              <a:defRPr/>
            </a:pPr>
            <a:fld id="{8F01DF50-20AB-4B53-A90F-DA21B94B9DD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0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600200"/>
            <a:ext cx="84582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body copy</a:t>
            </a:r>
          </a:p>
          <a:p>
            <a:pPr lvl="1"/>
            <a:r>
              <a:rPr lang="en-US" smtClean="0"/>
              <a:t>Click to edit bullet 1</a:t>
            </a:r>
          </a:p>
          <a:p>
            <a:pPr lvl="2"/>
            <a:r>
              <a:rPr lang="en-US" smtClean="0"/>
              <a:t>Click to edit bullet 2</a:t>
            </a:r>
          </a:p>
          <a:p>
            <a:pPr lvl="3"/>
            <a:r>
              <a:rPr lang="en-US" smtClean="0"/>
              <a:t>Click to edit bullet 3</a:t>
            </a:r>
          </a:p>
          <a:p>
            <a:pPr lvl="3"/>
            <a:endParaRPr lang="en-US" smtClean="0"/>
          </a:p>
          <a:p>
            <a:pPr lvl="0"/>
            <a:endParaRPr lang="en-US" smtClean="0"/>
          </a:p>
        </p:txBody>
      </p:sp>
      <p:sp>
        <p:nvSpPr>
          <p:cNvPr id="1031" name="Rectangle 26"/>
          <p:cNvSpPr>
            <a:spLocks noChangeArrowheads="1"/>
          </p:cNvSpPr>
          <p:nvPr/>
        </p:nvSpPr>
        <p:spPr bwMode="auto">
          <a:xfrm>
            <a:off x="227013" y="995363"/>
            <a:ext cx="8470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dirty="0">
                <a:solidFill>
                  <a:srgbClr val="B5C3D4"/>
                </a:solidFill>
              </a:rPr>
              <a:t>Pasadena Water and Power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rgbClr val="D3A464"/>
        </a:buClr>
        <a:buChar char="•"/>
        <a:defRPr sz="3000">
          <a:solidFill>
            <a:srgbClr val="00376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&gt;"/>
        <a:defRPr sz="2500">
          <a:solidFill>
            <a:srgbClr val="4D6E99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Wingdings" pitchFamily="2" charset="2"/>
        <a:buChar char="§"/>
        <a:defRPr sz="2500">
          <a:solidFill>
            <a:srgbClr val="4D6E99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»"/>
        <a:defRPr sz="2500">
          <a:solidFill>
            <a:srgbClr val="4D6E99"/>
          </a:solidFill>
          <a:latin typeface="+mn-lt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5pPr>
      <a:lvl6pPr marL="25146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6pPr>
      <a:lvl7pPr marL="29718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7pPr>
      <a:lvl8pPr marL="34290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8pPr>
      <a:lvl9pPr marL="38862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828801"/>
            <a:ext cx="9144000" cy="2057400"/>
          </a:xfrm>
        </p:spPr>
        <p:txBody>
          <a:bodyPr/>
          <a:lstStyle/>
          <a:p>
            <a:r>
              <a:rPr lang="en-US" dirty="0" smtClean="0"/>
              <a:t>Level 4 Water Supply Shortage Plan Public Hearing</a:t>
            </a:r>
            <a:br>
              <a:rPr lang="en-US" dirty="0" smtClean="0"/>
            </a:br>
            <a:r>
              <a:rPr lang="en-US" dirty="0" smtClean="0"/>
              <a:t>Presented by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Gary Takara, Principal Engineer</a:t>
            </a:r>
          </a:p>
          <a:p>
            <a:r>
              <a:rPr lang="en-US" dirty="0" smtClean="0"/>
              <a:t>City Council - Item #12</a:t>
            </a:r>
          </a:p>
          <a:p>
            <a:r>
              <a:rPr lang="en-US" dirty="0" smtClean="0"/>
              <a:t>January 28,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MWD 8-Day Shutdown</a:t>
            </a:r>
            <a:endParaRPr lang="en-US" dirty="0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Metropolitan Water District of Southern California (MWD) is scheduling work at its facilities: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From: Thursday, February 21, 2013 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To: Thursday, February 28, 2013</a:t>
            </a:r>
          </a:p>
          <a:p>
            <a:r>
              <a:rPr lang="en-US" dirty="0" smtClean="0"/>
              <a:t>PWP purchases 60% of its water from MWD.</a:t>
            </a:r>
          </a:p>
          <a:p>
            <a:r>
              <a:rPr lang="en-US" dirty="0" smtClean="0"/>
              <a:t>No water deliveries to Pasadena during the eight day shutdown.</a:t>
            </a:r>
          </a:p>
          <a:p>
            <a:r>
              <a:rPr lang="en-US" dirty="0" smtClean="0"/>
              <a:t>Pasadena must rely solely on water stored in reservoirs and groundwater supplies.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481CD653-4822-4ACB-BF98-B407EEA246E2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MWD Repair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4876800"/>
            <a:ext cx="8458200" cy="14478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Replacing valve actuators at Eagle Rock Tower.</a:t>
            </a:r>
          </a:p>
          <a:p>
            <a:r>
              <a:rPr lang="en-US" dirty="0" smtClean="0"/>
              <a:t>Installing chemical ports at F.E. Weymouth Treatment Plant.</a:t>
            </a:r>
          </a:p>
          <a:p>
            <a:r>
              <a:rPr lang="en-US" dirty="0" smtClean="0"/>
              <a:t>Repairing a joint in the Upper Feeder Pipeline.</a:t>
            </a:r>
          </a:p>
          <a:p>
            <a:r>
              <a:rPr lang="en-US" dirty="0" smtClean="0"/>
              <a:t>A valve failure could disrupt water deliveries to over 17 cities.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9ADC6-DD00-4483-AF61-91E4A38BEAB1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0" y="1371600"/>
            <a:ext cx="7162800" cy="3509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476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990600"/>
          </a:xfrm>
        </p:spPr>
        <p:txBody>
          <a:bodyPr/>
          <a:lstStyle/>
          <a:p>
            <a:r>
              <a:rPr lang="en-US" dirty="0" smtClean="0"/>
              <a:t>Water Supply and Demand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4040188" cy="639762"/>
          </a:xfrm>
        </p:spPr>
        <p:txBody>
          <a:bodyPr/>
          <a:lstStyle/>
          <a:p>
            <a:r>
              <a:rPr lang="en-US" dirty="0" smtClean="0"/>
              <a:t>Eight-Day Totals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228600" y="1905000"/>
            <a:ext cx="4114800" cy="4495800"/>
          </a:xfrm>
        </p:spPr>
        <p:txBody>
          <a:bodyPr/>
          <a:lstStyle/>
          <a:p>
            <a:r>
              <a:rPr lang="en-US" dirty="0" smtClean="0"/>
              <a:t>175 MG supply:</a:t>
            </a:r>
          </a:p>
          <a:p>
            <a:pPr lvl="1"/>
            <a:r>
              <a:rPr lang="en-US" dirty="0" smtClean="0"/>
              <a:t>Reservoirs - 80 MG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Five local wells - 95 MG</a:t>
            </a:r>
            <a:endParaRPr lang="en-US" dirty="0" smtClean="0"/>
          </a:p>
          <a:p>
            <a:r>
              <a:rPr lang="en-US" dirty="0">
                <a:solidFill>
                  <a:srgbClr val="FF0000"/>
                </a:solidFill>
              </a:rPr>
              <a:t>173 MG </a:t>
            </a:r>
            <a:r>
              <a:rPr lang="en-US" dirty="0" smtClean="0">
                <a:solidFill>
                  <a:srgbClr val="FF0000"/>
                </a:solidFill>
              </a:rPr>
              <a:t>demand</a:t>
            </a:r>
          </a:p>
          <a:p>
            <a:r>
              <a:rPr lang="en-US" dirty="0"/>
              <a:t>No </a:t>
            </a:r>
            <a:r>
              <a:rPr lang="en-US" dirty="0" smtClean="0"/>
              <a:t>contingency reserves to address such as:</a:t>
            </a:r>
          </a:p>
          <a:p>
            <a:pPr lvl="1"/>
            <a:r>
              <a:rPr lang="en-US" dirty="0" smtClean="0"/>
              <a:t>Delay in completing MWD repairs and improvements</a:t>
            </a:r>
          </a:p>
          <a:p>
            <a:pPr lvl="1"/>
            <a:r>
              <a:rPr lang="en-US" dirty="0" smtClean="0"/>
              <a:t>Loss of groundwater wells</a:t>
            </a:r>
          </a:p>
          <a:p>
            <a:pPr lvl="1"/>
            <a:r>
              <a:rPr lang="en-US" dirty="0" smtClean="0"/>
              <a:t>Higher demands</a:t>
            </a:r>
          </a:p>
          <a:p>
            <a:pPr lvl="1"/>
            <a:r>
              <a:rPr lang="en-US" dirty="0" smtClean="0"/>
              <a:t>Large main break or significant fire event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645025" y="1295400"/>
            <a:ext cx="4041775" cy="639762"/>
          </a:xfrm>
        </p:spPr>
        <p:txBody>
          <a:bodyPr/>
          <a:lstStyle/>
          <a:p>
            <a:r>
              <a:rPr lang="en-US" dirty="0" smtClean="0"/>
              <a:t>Avg. Daily Supply (MGD)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66253785"/>
              </p:ext>
            </p:extLst>
          </p:nvPr>
        </p:nvGraphicFramePr>
        <p:xfrm>
          <a:off x="4419601" y="1905000"/>
          <a:ext cx="4648200" cy="4267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9ADC6-DD00-4483-AF61-91E4A38BEAB1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06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Water Conservation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Thirty percent reduction in water use is necessary to ensure adequate supply margin</a:t>
            </a:r>
          </a:p>
          <a:p>
            <a:r>
              <a:rPr lang="en-US" dirty="0" smtClean="0"/>
              <a:t>Prohibit outdoor watering</a:t>
            </a:r>
          </a:p>
          <a:p>
            <a:r>
              <a:rPr lang="en-US" dirty="0" smtClean="0"/>
              <a:t>Implement Level 4 Water Supply Shortage Plan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9ADC6-DD00-4483-AF61-91E4A38BEAB1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533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700" dirty="0" smtClean="0"/>
              <a:t>Water Supply Shortage Plan Levels</a:t>
            </a:r>
            <a:endParaRPr lang="en-US" sz="37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3651992"/>
              </p:ext>
            </p:extLst>
          </p:nvPr>
        </p:nvGraphicFramePr>
        <p:xfrm>
          <a:off x="152401" y="1600200"/>
          <a:ext cx="8839199" cy="4590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399"/>
                <a:gridCol w="1295400"/>
                <a:gridCol w="1447800"/>
                <a:gridCol w="1447800"/>
                <a:gridCol w="2590800"/>
              </a:tblGrid>
              <a:tr h="428081"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 smtClean="0">
                          <a:solidFill>
                            <a:srgbClr val="002060"/>
                          </a:solidFill>
                        </a:rPr>
                        <a:t>Requirements</a:t>
                      </a:r>
                      <a:endParaRPr lang="en-US" sz="1800" baseline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 smtClean="0">
                          <a:solidFill>
                            <a:srgbClr val="002060"/>
                          </a:solidFill>
                        </a:rPr>
                        <a:t>Level 1</a:t>
                      </a:r>
                      <a:endParaRPr lang="en-US" sz="1800" baseline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 smtClean="0">
                          <a:solidFill>
                            <a:srgbClr val="002060"/>
                          </a:solidFill>
                        </a:rPr>
                        <a:t>Level 2</a:t>
                      </a:r>
                      <a:endParaRPr lang="en-US" sz="1800" baseline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 smtClean="0">
                          <a:solidFill>
                            <a:srgbClr val="002060"/>
                          </a:solidFill>
                        </a:rPr>
                        <a:t>Level 3</a:t>
                      </a:r>
                      <a:endParaRPr lang="en-US" sz="1800" baseline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baseline="0" dirty="0" smtClean="0">
                          <a:solidFill>
                            <a:srgbClr val="FF0000"/>
                          </a:solidFill>
                        </a:rPr>
                        <a:t>Level 4</a:t>
                      </a:r>
                      <a:endParaRPr lang="en-US" sz="1800" b="1" baseline="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8367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Watering Days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 Week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 summer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winter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</a:rPr>
                        <a:t>2 summer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</a:rPr>
                        <a:t>1 winter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</a:rPr>
                        <a:t>1 summer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</a:rPr>
                        <a:t>1 winter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 watering or irrigating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30284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Obligation to Fix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Leaks, Breaks or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Malfunctions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72 hours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after notification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 hours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after notification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 hours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after notification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 hours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after notification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7590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Additional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Prohibitions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N/A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 filling ornamental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lakes/ponds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 filling ornamental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lakes/ponds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9063" marR="0" lvl="0" indent="-11906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 filling ornamental lakes/ponds </a:t>
                      </a:r>
                    </a:p>
                    <a:p>
                      <a:pPr marL="119063" marR="0" lvl="0" indent="-11906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 filling residential </a:t>
                      </a:r>
                    </a:p>
                    <a:p>
                      <a:pPr marL="119063" marR="0" lvl="0" indent="-11906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pools/spas</a:t>
                      </a:r>
                    </a:p>
                    <a:p>
                      <a:pPr marL="119063" marR="0" lvl="0" indent="-119063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 new potable water service provided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9ADC6-DD00-4483-AF61-91E4A38BEAB1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60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Public Outreach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Press releases and paid advertising</a:t>
            </a:r>
          </a:p>
          <a:p>
            <a:r>
              <a:rPr lang="en-US" dirty="0" smtClean="0"/>
              <a:t>News articles through City and PWP publications</a:t>
            </a:r>
          </a:p>
          <a:p>
            <a:r>
              <a:rPr lang="en-US" dirty="0" smtClean="0"/>
              <a:t>Citywide direct mailer </a:t>
            </a:r>
          </a:p>
          <a:p>
            <a:r>
              <a:rPr lang="en-US" dirty="0" smtClean="0"/>
              <a:t>Direct outreach to City Depts., large customers</a:t>
            </a:r>
          </a:p>
          <a:p>
            <a:r>
              <a:rPr lang="en-US" dirty="0" smtClean="0"/>
              <a:t>Leverage community groups and Council Field Reps</a:t>
            </a:r>
          </a:p>
          <a:p>
            <a:r>
              <a:rPr lang="en-US" dirty="0" smtClean="0"/>
              <a:t>Daily updates during shutdown on the City’s website, Facebook, and Twitter</a:t>
            </a:r>
          </a:p>
          <a:p>
            <a:r>
              <a:rPr lang="en-US" dirty="0"/>
              <a:t>Water shortage hotline </a:t>
            </a:r>
            <a:r>
              <a:rPr lang="en-US" dirty="0">
                <a:solidFill>
                  <a:srgbClr val="FF0000"/>
                </a:solidFill>
              </a:rPr>
              <a:t>(626) 744-8888 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On the web: </a:t>
            </a:r>
            <a:r>
              <a:rPr lang="en-US" dirty="0" smtClean="0">
                <a:solidFill>
                  <a:srgbClr val="FF0000"/>
                </a:solidFill>
              </a:rPr>
              <a:t>www.PWPweb.com/Shutdown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9ADC6-DD00-4483-AF61-91E4A38BEAB1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47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Recommended Action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Declare CEQA Exemption</a:t>
            </a:r>
          </a:p>
          <a:p>
            <a:r>
              <a:rPr lang="en-US" dirty="0" smtClean="0"/>
              <a:t>Determine Water Supply Shortage Emergency Condition Exists During the MWD Shutdown</a:t>
            </a:r>
          </a:p>
          <a:p>
            <a:r>
              <a:rPr lang="en-US" dirty="0" smtClean="0"/>
              <a:t>Determine Level 4 Water Supply Shortage Plan conservation measures are appropriate during the MWD Shutdown</a:t>
            </a:r>
          </a:p>
          <a:p>
            <a:r>
              <a:rPr lang="en-US" dirty="0" smtClean="0"/>
              <a:t>Adopt Proclamation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9ADC6-DD00-4483-AF61-91E4A38BEAB1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67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_Presentation_Template_2011-02">
  <a:themeElements>
    <a:clrScheme name="_Presentation_Template_2011-0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_Presentation_Template_2011-02">
      <a:majorFont>
        <a:latin typeface="Futura Md BT"/>
        <a:ea typeface=""/>
        <a:cs typeface="Times New Roman"/>
      </a:majorFont>
      <a:minorFont>
        <a:latin typeface="Futura Md B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_Presentation_Template_2011-0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Presentation_Template_2011-0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Presentation_Template_2011-0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Presentation_Template_2011-0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Presentation_Template_2011-0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_Presentation_Template_2011-0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Presentation_Template_2011-0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Presentation_Template_2011-0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Presentation_Template_2011-0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Presentation_Template_2011-0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Presentation_Template_2011-0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_Presentation_Template_2011-0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_Presentation_Template_2011-02</Template>
  <TotalTime>13471</TotalTime>
  <Words>397</Words>
  <Application>Microsoft Office PowerPoint</Application>
  <PresentationFormat>On-screen Show (4:3)</PresentationFormat>
  <Paragraphs>92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_Presentation_Template_2011-02</vt:lpstr>
      <vt:lpstr>Level 4 Water Supply Shortage Plan Public Hearing Presented by  </vt:lpstr>
      <vt:lpstr>MWD 8-Day Shutdown</vt:lpstr>
      <vt:lpstr>MWD Repair Work</vt:lpstr>
      <vt:lpstr>Water Supply and Demand</vt:lpstr>
      <vt:lpstr>Water Conservation</vt:lpstr>
      <vt:lpstr>Water Supply Shortage Plan Levels</vt:lpstr>
      <vt:lpstr>Public Outreach</vt:lpstr>
      <vt:lpstr>Recommended Action</vt:lpstr>
    </vt:vector>
  </TitlesOfParts>
  <Company>City of Pasadena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Eric R. Klinkner</dc:creator>
  <cp:lastModifiedBy>Novelo, Lilia</cp:lastModifiedBy>
  <cp:revision>168</cp:revision>
  <cp:lastPrinted>2013-01-22T15:35:50Z</cp:lastPrinted>
  <dcterms:created xsi:type="dcterms:W3CDTF">2011-02-18T16:30:01Z</dcterms:created>
  <dcterms:modified xsi:type="dcterms:W3CDTF">2013-01-29T16:14:17Z</dcterms:modified>
</cp:coreProperties>
</file>