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1.xml" ContentType="application/vnd.openxmlformats-officedocument.presentationml.notesSl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charts/chart6.xml" ContentType="application/vnd.openxmlformats-officedocument.drawingml.chart+xml"/>
  <Override PartName="/ppt/theme/themeOverride5.xml" ContentType="application/vnd.openxmlformats-officedocument.themeOverride+xml"/>
  <Override PartName="/ppt/charts/chart7.xml" ContentType="application/vnd.openxmlformats-officedocument.drawingml.chart+xml"/>
  <Override PartName="/ppt/drawings/drawing1.xml" ContentType="application/vnd.openxmlformats-officedocument.drawingml.chartshapes+xml"/>
  <Override PartName="/ppt/charts/chart8.xml" ContentType="application/vnd.openxmlformats-officedocument.drawingml.chart+xml"/>
  <Override PartName="/ppt/drawings/drawing2.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handoutMasterIdLst>
    <p:handoutMasterId r:id="rId46"/>
  </p:handoutMasterIdLst>
  <p:sldIdLst>
    <p:sldId id="256" r:id="rId2"/>
    <p:sldId id="361" r:id="rId3"/>
    <p:sldId id="349" r:id="rId4"/>
    <p:sldId id="344" r:id="rId5"/>
    <p:sldId id="314" r:id="rId6"/>
    <p:sldId id="360" r:id="rId7"/>
    <p:sldId id="292" r:id="rId8"/>
    <p:sldId id="359" r:id="rId9"/>
    <p:sldId id="295" r:id="rId10"/>
    <p:sldId id="354" r:id="rId11"/>
    <p:sldId id="346" r:id="rId12"/>
    <p:sldId id="368" r:id="rId13"/>
    <p:sldId id="347" r:id="rId14"/>
    <p:sldId id="353" r:id="rId15"/>
    <p:sldId id="356" r:id="rId16"/>
    <p:sldId id="348" r:id="rId17"/>
    <p:sldId id="313" r:id="rId18"/>
    <p:sldId id="323" r:id="rId19"/>
    <p:sldId id="293" r:id="rId20"/>
    <p:sldId id="362" r:id="rId21"/>
    <p:sldId id="363" r:id="rId22"/>
    <p:sldId id="364" r:id="rId23"/>
    <p:sldId id="365" r:id="rId24"/>
    <p:sldId id="366" r:id="rId25"/>
    <p:sldId id="367" r:id="rId26"/>
    <p:sldId id="341" r:id="rId27"/>
    <p:sldId id="342" r:id="rId28"/>
    <p:sldId id="351" r:id="rId29"/>
    <p:sldId id="352" r:id="rId30"/>
    <p:sldId id="317" r:id="rId31"/>
    <p:sldId id="336" r:id="rId32"/>
    <p:sldId id="337" r:id="rId33"/>
    <p:sldId id="338" r:id="rId34"/>
    <p:sldId id="339" r:id="rId35"/>
    <p:sldId id="340" r:id="rId36"/>
    <p:sldId id="331" r:id="rId37"/>
    <p:sldId id="332" r:id="rId38"/>
    <p:sldId id="333" r:id="rId39"/>
    <p:sldId id="334" r:id="rId40"/>
    <p:sldId id="345" r:id="rId41"/>
    <p:sldId id="324" r:id="rId42"/>
    <p:sldId id="329" r:id="rId43"/>
    <p:sldId id="320" r:id="rId44"/>
  </p:sldIdLst>
  <p:sldSz cx="9144000" cy="6858000" type="screen4x3"/>
  <p:notesSz cx="9210675" cy="6923088"/>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D6E99"/>
    <a:srgbClr val="E5E5FF"/>
    <a:srgbClr val="CCCCFF"/>
    <a:srgbClr val="006600"/>
    <a:srgbClr val="F89827"/>
    <a:srgbClr val="3366FF"/>
    <a:srgbClr val="D3A464"/>
    <a:srgbClr val="33CC33"/>
    <a:srgbClr val="003768"/>
    <a:srgbClr val="3A527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51" autoAdjust="0"/>
    <p:restoredTop sz="94712" autoAdjust="0"/>
  </p:normalViewPr>
  <p:slideViewPr>
    <p:cSldViewPr>
      <p:cViewPr varScale="1">
        <p:scale>
          <a:sx n="70" d="100"/>
          <a:sy n="70" d="100"/>
        </p:scale>
        <p:origin x="-120"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2" d="100"/>
          <a:sy n="82" d="100"/>
        </p:scale>
        <p:origin x="-3114" y="-78"/>
      </p:cViewPr>
      <p:guideLst>
        <p:guide orient="horz" pos="2181"/>
        <p:guide pos="2901"/>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Worksheet4.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5.xml"/></Relationships>
</file>

<file path=ppt/charts/_rels/chart7.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van1fls01\Shared\2012-CA-Munis-EERAM\EERAM\Pasadena\EERAM-Pasadena_Jan8-2013.xlsm" TargetMode="External"/></Relationships>
</file>

<file path=ppt/charts/_rels/chart8.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van1fls01\Shared\2012-CA-Munis-EERAM\EERAM\Pasadena\EERAM-Pasadena_Jan8-2013.xlsm"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691388760228501"/>
          <c:y val="7.9568410803488268E-2"/>
          <c:w val="0.85782965182449544"/>
          <c:h val="0.74200385234103805"/>
        </c:manualLayout>
      </c:layout>
      <c:lineChart>
        <c:grouping val="standard"/>
        <c:varyColors val="0"/>
        <c:ser>
          <c:idx val="1"/>
          <c:order val="0"/>
          <c:tx>
            <c:strRef>
              <c:f>'AR Summary Tables'!$C$4</c:f>
              <c:strCache>
                <c:ptCount val="1"/>
                <c:pt idx="0">
                  <c:v>2007 Goals</c:v>
                </c:pt>
              </c:strCache>
            </c:strRef>
          </c:tx>
          <c:marker>
            <c:spPr>
              <a:solidFill>
                <a:schemeClr val="accent2">
                  <a:lumMod val="20000"/>
                  <a:lumOff val="80000"/>
                </a:schemeClr>
              </a:solidFill>
              <a:ln>
                <a:solidFill>
                  <a:schemeClr val="accent2">
                    <a:lumMod val="75000"/>
                  </a:schemeClr>
                </a:solidFill>
              </a:ln>
            </c:spPr>
          </c:marker>
          <c:cat>
            <c:numRef>
              <c:f>'AR Summary Tables'!$B$5:$B$20</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'AR Summary Tables'!$C$5:$C$20</c:f>
              <c:numCache>
                <c:formatCode>#,##0</c:formatCode>
                <c:ptCount val="16"/>
                <c:pt idx="0">
                  <c:v>10000</c:v>
                </c:pt>
                <c:pt idx="1">
                  <c:v>13500</c:v>
                </c:pt>
                <c:pt idx="2">
                  <c:v>17000</c:v>
                </c:pt>
                <c:pt idx="3">
                  <c:v>22626.588285068414</c:v>
                </c:pt>
                <c:pt idx="4">
                  <c:v>22626.588285068414</c:v>
                </c:pt>
                <c:pt idx="5">
                  <c:v>22626.588285068414</c:v>
                </c:pt>
                <c:pt idx="6">
                  <c:v>22626.588285068414</c:v>
                </c:pt>
                <c:pt idx="7">
                  <c:v>22626.588285068399</c:v>
                </c:pt>
                <c:pt idx="8">
                  <c:v>22626.588285068399</c:v>
                </c:pt>
              </c:numCache>
            </c:numRef>
          </c:val>
          <c:smooth val="0"/>
        </c:ser>
        <c:ser>
          <c:idx val="2"/>
          <c:order val="1"/>
          <c:tx>
            <c:strRef>
              <c:f>'AR Summary Tables'!$D$4</c:f>
              <c:strCache>
                <c:ptCount val="1"/>
                <c:pt idx="0">
                  <c:v>2010 Goals</c:v>
                </c:pt>
              </c:strCache>
            </c:strRef>
          </c:tx>
          <c:spPr>
            <a:ln>
              <a:solidFill>
                <a:srgbClr val="0070C0"/>
              </a:solidFill>
            </a:ln>
          </c:spPr>
          <c:marker>
            <c:spPr>
              <a:solidFill>
                <a:srgbClr val="DAEDEF"/>
              </a:solidFill>
              <a:ln>
                <a:solidFill>
                  <a:srgbClr val="BBE0E3">
                    <a:lumMod val="25000"/>
                  </a:srgbClr>
                </a:solidFill>
              </a:ln>
            </c:spPr>
          </c:marker>
          <c:cat>
            <c:numRef>
              <c:f>'AR Summary Tables'!$B$5:$B$20</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'AR Summary Tables'!$D$5:$D$20</c:f>
              <c:numCache>
                <c:formatCode>General</c:formatCode>
                <c:ptCount val="16"/>
                <c:pt idx="3" formatCode="#,##0">
                  <c:v>14500</c:v>
                </c:pt>
                <c:pt idx="4" formatCode="#,##0">
                  <c:v>14500</c:v>
                </c:pt>
                <c:pt idx="5" formatCode="#,##0">
                  <c:v>14500</c:v>
                </c:pt>
                <c:pt idx="6" formatCode="#,##0">
                  <c:v>17500</c:v>
                </c:pt>
                <c:pt idx="7" formatCode="#,##0">
                  <c:v>17500</c:v>
                </c:pt>
                <c:pt idx="8" formatCode="#,##0">
                  <c:v>17500</c:v>
                </c:pt>
                <c:pt idx="9" formatCode="#,##0">
                  <c:v>17500</c:v>
                </c:pt>
                <c:pt idx="10" formatCode="#,##0">
                  <c:v>17500</c:v>
                </c:pt>
                <c:pt idx="11" formatCode="#,##0">
                  <c:v>17500</c:v>
                </c:pt>
                <c:pt idx="12" formatCode="#,##0">
                  <c:v>17500</c:v>
                </c:pt>
              </c:numCache>
            </c:numRef>
          </c:val>
          <c:smooth val="0"/>
        </c:ser>
        <c:ser>
          <c:idx val="0"/>
          <c:order val="2"/>
          <c:tx>
            <c:strRef>
              <c:f>'AR Summary Tables'!$E$4</c:f>
              <c:strCache>
                <c:ptCount val="1"/>
                <c:pt idx="0">
                  <c:v>Market Potential</c:v>
                </c:pt>
              </c:strCache>
            </c:strRef>
          </c:tx>
          <c:spPr>
            <a:ln>
              <a:solidFill>
                <a:srgbClr val="2D2D8A">
                  <a:lumMod val="40000"/>
                  <a:lumOff val="60000"/>
                </a:srgbClr>
              </a:solidFill>
              <a:prstDash val="dashDot"/>
            </a:ln>
          </c:spPr>
          <c:marker>
            <c:symbol val="none"/>
          </c:marker>
          <c:cat>
            <c:numRef>
              <c:f>'AR Summary Tables'!$B$5:$B$20</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'AR Summary Tables'!$E$5:$E$20</c:f>
              <c:numCache>
                <c:formatCode>General</c:formatCode>
                <c:ptCount val="16"/>
                <c:pt idx="6" formatCode="#,##0">
                  <c:v>12731.137060465922</c:v>
                </c:pt>
                <c:pt idx="7" formatCode="#,##0">
                  <c:v>12528.075418123675</c:v>
                </c:pt>
                <c:pt idx="8" formatCode="#,##0">
                  <c:v>12470.648158537648</c:v>
                </c:pt>
                <c:pt idx="9" formatCode="#,##0">
                  <c:v>13120.93475595336</c:v>
                </c:pt>
                <c:pt idx="10" formatCode="#,##0">
                  <c:v>13046.489296833326</c:v>
                </c:pt>
                <c:pt idx="11" formatCode="#,##0">
                  <c:v>13271.102171674343</c:v>
                </c:pt>
                <c:pt idx="12" formatCode="#,##0">
                  <c:v>13307.209371189614</c:v>
                </c:pt>
                <c:pt idx="13" formatCode="#,##0">
                  <c:v>12977.471714251689</c:v>
                </c:pt>
                <c:pt idx="14" formatCode="#,##0">
                  <c:v>12146.294475221728</c:v>
                </c:pt>
                <c:pt idx="15" formatCode="#,##0">
                  <c:v>10938.239536921526</c:v>
                </c:pt>
              </c:numCache>
            </c:numRef>
          </c:val>
          <c:smooth val="0"/>
        </c:ser>
        <c:ser>
          <c:idx val="3"/>
          <c:order val="3"/>
          <c:tx>
            <c:strRef>
              <c:f>'AR Summary Tables'!$F$4</c:f>
              <c:strCache>
                <c:ptCount val="1"/>
                <c:pt idx="0">
                  <c:v>Proposed 2013 Goal</c:v>
                </c:pt>
              </c:strCache>
            </c:strRef>
          </c:tx>
          <c:spPr>
            <a:ln>
              <a:solidFill>
                <a:srgbClr val="006600"/>
              </a:solidFill>
            </a:ln>
          </c:spPr>
          <c:marker>
            <c:symbol val="circle"/>
            <c:size val="7"/>
            <c:spPr>
              <a:solidFill>
                <a:srgbClr val="92D050"/>
              </a:solidFill>
              <a:ln>
                <a:solidFill>
                  <a:srgbClr val="006600"/>
                </a:solidFill>
              </a:ln>
            </c:spPr>
          </c:marker>
          <c:cat>
            <c:numRef>
              <c:f>'AR Summary Tables'!$B$5:$B$20</c:f>
              <c:numCache>
                <c:formatCode>General</c:formatCode>
                <c:ptCount val="16"/>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pt idx="13">
                  <c:v>2021</c:v>
                </c:pt>
                <c:pt idx="14">
                  <c:v>2022</c:v>
                </c:pt>
                <c:pt idx="15">
                  <c:v>2023</c:v>
                </c:pt>
              </c:numCache>
            </c:numRef>
          </c:cat>
          <c:val>
            <c:numRef>
              <c:f>'AR Summary Tables'!$F$5:$F$20</c:f>
              <c:numCache>
                <c:formatCode>General</c:formatCode>
                <c:ptCount val="16"/>
                <c:pt idx="6" formatCode="#,##0">
                  <c:v>12750</c:v>
                </c:pt>
                <c:pt idx="7" formatCode="#,##0">
                  <c:v>12750</c:v>
                </c:pt>
                <c:pt idx="8" formatCode="#,##0">
                  <c:v>12750</c:v>
                </c:pt>
                <c:pt idx="9" formatCode="#,##0">
                  <c:v>12750</c:v>
                </c:pt>
                <c:pt idx="10" formatCode="#,##0">
                  <c:v>12750</c:v>
                </c:pt>
                <c:pt idx="11" formatCode="#,##0">
                  <c:v>12750</c:v>
                </c:pt>
                <c:pt idx="12" formatCode="#,##0">
                  <c:v>12750</c:v>
                </c:pt>
                <c:pt idx="13" formatCode="#,##0">
                  <c:v>12750</c:v>
                </c:pt>
                <c:pt idx="14" formatCode="#,##0">
                  <c:v>12750</c:v>
                </c:pt>
                <c:pt idx="15" formatCode="#,##0">
                  <c:v>12750</c:v>
                </c:pt>
              </c:numCache>
            </c:numRef>
          </c:val>
          <c:smooth val="0"/>
        </c:ser>
        <c:dLbls>
          <c:showLegendKey val="0"/>
          <c:showVal val="0"/>
          <c:showCatName val="0"/>
          <c:showSerName val="0"/>
          <c:showPercent val="0"/>
          <c:showBubbleSize val="0"/>
        </c:dLbls>
        <c:marker val="1"/>
        <c:smooth val="0"/>
        <c:axId val="91742976"/>
        <c:axId val="91744512"/>
      </c:lineChart>
      <c:catAx>
        <c:axId val="91742976"/>
        <c:scaling>
          <c:orientation val="minMax"/>
        </c:scaling>
        <c:delete val="0"/>
        <c:axPos val="b"/>
        <c:numFmt formatCode="General" sourceLinked="1"/>
        <c:majorTickMark val="out"/>
        <c:minorTickMark val="none"/>
        <c:tickLblPos val="nextTo"/>
        <c:txPr>
          <a:bodyPr rot="-5400000" vert="horz"/>
          <a:lstStyle/>
          <a:p>
            <a:pPr>
              <a:defRPr sz="2000" b="1"/>
            </a:pPr>
            <a:endParaRPr lang="en-US"/>
          </a:p>
        </c:txPr>
        <c:crossAx val="91744512"/>
        <c:crosses val="autoZero"/>
        <c:auto val="1"/>
        <c:lblAlgn val="ctr"/>
        <c:lblOffset val="100"/>
        <c:noMultiLvlLbl val="0"/>
      </c:catAx>
      <c:valAx>
        <c:axId val="91744512"/>
        <c:scaling>
          <c:orientation val="minMax"/>
        </c:scaling>
        <c:delete val="0"/>
        <c:axPos val="l"/>
        <c:majorGridlines>
          <c:spPr>
            <a:ln>
              <a:prstDash val="dash"/>
            </a:ln>
          </c:spPr>
        </c:majorGridlines>
        <c:numFmt formatCode="#,##0" sourceLinked="1"/>
        <c:majorTickMark val="out"/>
        <c:minorTickMark val="none"/>
        <c:tickLblPos val="nextTo"/>
        <c:txPr>
          <a:bodyPr/>
          <a:lstStyle/>
          <a:p>
            <a:pPr>
              <a:defRPr sz="2000" b="1"/>
            </a:pPr>
            <a:endParaRPr lang="en-US"/>
          </a:p>
        </c:txPr>
        <c:crossAx val="91742976"/>
        <c:crosses val="autoZero"/>
        <c:crossBetween val="between"/>
      </c:valAx>
    </c:plotArea>
    <c:legend>
      <c:legendPos val="r"/>
      <c:layout>
        <c:manualLayout>
          <c:xMode val="edge"/>
          <c:yMode val="edge"/>
          <c:x val="0.1938646551924372"/>
          <c:y val="0.54734590635847935"/>
          <c:w val="0.3179347548370613"/>
          <c:h val="0.24204724409448819"/>
        </c:manualLayout>
      </c:layout>
      <c:overlay val="0"/>
      <c:spPr>
        <a:solidFill>
          <a:schemeClr val="bg1"/>
        </a:solidFill>
      </c:spPr>
      <c:txPr>
        <a:bodyPr/>
        <a:lstStyle/>
        <a:p>
          <a:pPr>
            <a:defRPr sz="1800" b="1"/>
          </a:pPr>
          <a:endParaRPr lang="en-US"/>
        </a:p>
      </c:txPr>
    </c:legend>
    <c:plotVisOnly val="1"/>
    <c:dispBlanksAs val="gap"/>
    <c:showDLblsOverMax val="0"/>
  </c:chart>
  <c:txPr>
    <a:bodyPr/>
    <a:lstStyle/>
    <a:p>
      <a:pPr>
        <a:defRPr sz="2400">
          <a:latin typeface="Calibri" pitchFamily="34" charset="0"/>
        </a:defRPr>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253427905962157"/>
          <c:y val="3.0512426181102361E-2"/>
          <c:w val="0.84984047905539961"/>
          <c:h val="0.81135847276902884"/>
        </c:manualLayout>
      </c:layout>
      <c:barChart>
        <c:barDir val="col"/>
        <c:grouping val="stacked"/>
        <c:varyColors val="0"/>
        <c:ser>
          <c:idx val="0"/>
          <c:order val="0"/>
          <c:tx>
            <c:strRef>
              <c:f>'PBC Budget Graph - AR'!$C$9</c:f>
              <c:strCache>
                <c:ptCount val="1"/>
                <c:pt idx="0">
                  <c:v>Rate Assistance</c:v>
                </c:pt>
              </c:strCache>
            </c:strRef>
          </c:tx>
          <c:spPr>
            <a:solidFill>
              <a:srgbClr val="CC99FF"/>
            </a:solidFill>
            <a:ln w="12700">
              <a:solidFill>
                <a:srgbClr val="000000"/>
              </a:solidFill>
              <a:prstDash val="solid"/>
            </a:ln>
          </c:spPr>
          <c:invertIfNegative val="0"/>
          <c:cat>
            <c:strRef>
              <c:f>'PBC Budget Graph - AR'!$D$5:$J$5</c:f>
              <c:strCache>
                <c:ptCount val="7"/>
                <c:pt idx="0">
                  <c:v>FY2008
Actual</c:v>
                </c:pt>
                <c:pt idx="1">
                  <c:v>FY2009
Actual</c:v>
                </c:pt>
                <c:pt idx="2">
                  <c:v>FY2010
Actual</c:v>
                </c:pt>
                <c:pt idx="3">
                  <c:v>FY2011
Actual</c:v>
                </c:pt>
                <c:pt idx="4">
                  <c:v>FY2012
Actual</c:v>
                </c:pt>
                <c:pt idx="5">
                  <c:v>FY2013 
Projected*</c:v>
                </c:pt>
                <c:pt idx="6">
                  <c:v>FY2014 
Prelim</c:v>
                </c:pt>
              </c:strCache>
            </c:strRef>
          </c:cat>
          <c:val>
            <c:numRef>
              <c:f>'PBC Budget Graph - AR'!$D$9:$J$9</c:f>
              <c:numCache>
                <c:formatCode>#,##0</c:formatCode>
                <c:ptCount val="7"/>
                <c:pt idx="0">
                  <c:v>314.49703999999997</c:v>
                </c:pt>
                <c:pt idx="1">
                  <c:v>462</c:v>
                </c:pt>
                <c:pt idx="2">
                  <c:v>610</c:v>
                </c:pt>
                <c:pt idx="3">
                  <c:v>686</c:v>
                </c:pt>
                <c:pt idx="4">
                  <c:v>773</c:v>
                </c:pt>
                <c:pt idx="5">
                  <c:v>775</c:v>
                </c:pt>
                <c:pt idx="6">
                  <c:v>775</c:v>
                </c:pt>
              </c:numCache>
            </c:numRef>
          </c:val>
        </c:ser>
        <c:ser>
          <c:idx val="1"/>
          <c:order val="1"/>
          <c:tx>
            <c:strRef>
              <c:f>'PBC Budget Graph - AR'!$A$8</c:f>
              <c:strCache>
                <c:ptCount val="1"/>
                <c:pt idx="0">
                  <c:v>RD&amp;D</c:v>
                </c:pt>
              </c:strCache>
            </c:strRef>
          </c:tx>
          <c:spPr>
            <a:solidFill>
              <a:srgbClr val="969696"/>
            </a:solidFill>
            <a:ln w="12700">
              <a:solidFill>
                <a:srgbClr val="000000"/>
              </a:solidFill>
              <a:prstDash val="solid"/>
            </a:ln>
          </c:spPr>
          <c:invertIfNegative val="0"/>
          <c:cat>
            <c:strRef>
              <c:f>'PBC Budget Graph - AR'!$D$5:$J$5</c:f>
              <c:strCache>
                <c:ptCount val="7"/>
                <c:pt idx="0">
                  <c:v>FY2008
Actual</c:v>
                </c:pt>
                <c:pt idx="1">
                  <c:v>FY2009
Actual</c:v>
                </c:pt>
                <c:pt idx="2">
                  <c:v>FY2010
Actual</c:v>
                </c:pt>
                <c:pt idx="3">
                  <c:v>FY2011
Actual</c:v>
                </c:pt>
                <c:pt idx="4">
                  <c:v>FY2012
Actual</c:v>
                </c:pt>
                <c:pt idx="5">
                  <c:v>FY2013 
Projected*</c:v>
                </c:pt>
                <c:pt idx="6">
                  <c:v>FY2014 
Prelim</c:v>
                </c:pt>
              </c:strCache>
            </c:strRef>
          </c:cat>
          <c:val>
            <c:numRef>
              <c:f>'PBC Budget Graph - AR'!$D$8:$J$8</c:f>
              <c:numCache>
                <c:formatCode>#,##0</c:formatCode>
                <c:ptCount val="7"/>
                <c:pt idx="0">
                  <c:v>208.37637000000001</c:v>
                </c:pt>
                <c:pt idx="1">
                  <c:v>320</c:v>
                </c:pt>
                <c:pt idx="2">
                  <c:v>102</c:v>
                </c:pt>
                <c:pt idx="3">
                  <c:v>107</c:v>
                </c:pt>
                <c:pt idx="4">
                  <c:v>92</c:v>
                </c:pt>
                <c:pt idx="5">
                  <c:v>200</c:v>
                </c:pt>
                <c:pt idx="6">
                  <c:v>176</c:v>
                </c:pt>
              </c:numCache>
            </c:numRef>
          </c:val>
        </c:ser>
        <c:ser>
          <c:idx val="2"/>
          <c:order val="2"/>
          <c:tx>
            <c:strRef>
              <c:f>'PBC Budget Graph - AR'!$A$10</c:f>
              <c:strCache>
                <c:ptCount val="1"/>
                <c:pt idx="0">
                  <c:v>Other</c:v>
                </c:pt>
              </c:strCache>
            </c:strRef>
          </c:tx>
          <c:spPr>
            <a:solidFill>
              <a:srgbClr val="FFFFCC"/>
            </a:solidFill>
            <a:ln w="12700">
              <a:solidFill>
                <a:srgbClr val="000000"/>
              </a:solidFill>
              <a:prstDash val="solid"/>
            </a:ln>
          </c:spPr>
          <c:invertIfNegative val="0"/>
          <c:cat>
            <c:strRef>
              <c:f>'PBC Budget Graph - AR'!$D$5:$J$5</c:f>
              <c:strCache>
                <c:ptCount val="7"/>
                <c:pt idx="0">
                  <c:v>FY2008
Actual</c:v>
                </c:pt>
                <c:pt idx="1">
                  <c:v>FY2009
Actual</c:v>
                </c:pt>
                <c:pt idx="2">
                  <c:v>FY2010
Actual</c:v>
                </c:pt>
                <c:pt idx="3">
                  <c:v>FY2011
Actual</c:v>
                </c:pt>
                <c:pt idx="4">
                  <c:v>FY2012
Actual</c:v>
                </c:pt>
                <c:pt idx="5">
                  <c:v>FY2013 
Projected*</c:v>
                </c:pt>
                <c:pt idx="6">
                  <c:v>FY2014 
Prelim</c:v>
                </c:pt>
              </c:strCache>
            </c:strRef>
          </c:cat>
          <c:val>
            <c:numRef>
              <c:f>'PBC Budget Graph - AR'!$D$10:$J$10</c:f>
              <c:numCache>
                <c:formatCode>#,##0</c:formatCode>
                <c:ptCount val="7"/>
                <c:pt idx="0">
                  <c:v>565.64183000000003</c:v>
                </c:pt>
                <c:pt idx="1">
                  <c:v>511</c:v>
                </c:pt>
                <c:pt idx="2">
                  <c:v>466</c:v>
                </c:pt>
                <c:pt idx="3">
                  <c:v>341</c:v>
                </c:pt>
                <c:pt idx="4">
                  <c:v>377</c:v>
                </c:pt>
                <c:pt idx="5">
                  <c:v>402</c:v>
                </c:pt>
                <c:pt idx="6">
                  <c:v>425</c:v>
                </c:pt>
              </c:numCache>
            </c:numRef>
          </c:val>
        </c:ser>
        <c:ser>
          <c:idx val="3"/>
          <c:order val="3"/>
          <c:tx>
            <c:strRef>
              <c:f>'PBC Budget Graph - AR'!$A$7</c:f>
              <c:strCache>
                <c:ptCount val="1"/>
                <c:pt idx="0">
                  <c:v>Solar</c:v>
                </c:pt>
              </c:strCache>
            </c:strRef>
          </c:tx>
          <c:spPr>
            <a:solidFill>
              <a:srgbClr val="3366FF"/>
            </a:solidFill>
            <a:ln w="12700">
              <a:solidFill>
                <a:srgbClr val="000000"/>
              </a:solidFill>
              <a:prstDash val="solid"/>
            </a:ln>
          </c:spPr>
          <c:invertIfNegative val="0"/>
          <c:cat>
            <c:strRef>
              <c:f>'PBC Budget Graph - AR'!$D$5:$J$5</c:f>
              <c:strCache>
                <c:ptCount val="7"/>
                <c:pt idx="0">
                  <c:v>FY2008
Actual</c:v>
                </c:pt>
                <c:pt idx="1">
                  <c:v>FY2009
Actual</c:v>
                </c:pt>
                <c:pt idx="2">
                  <c:v>FY2010
Actual</c:v>
                </c:pt>
                <c:pt idx="3">
                  <c:v>FY2011
Actual</c:v>
                </c:pt>
                <c:pt idx="4">
                  <c:v>FY2012
Actual</c:v>
                </c:pt>
                <c:pt idx="5">
                  <c:v>FY2013 
Projected*</c:v>
                </c:pt>
                <c:pt idx="6">
                  <c:v>FY2014 
Prelim</c:v>
                </c:pt>
              </c:strCache>
            </c:strRef>
          </c:cat>
          <c:val>
            <c:numRef>
              <c:f>'PBC Budget Graph - AR'!$D$7:$J$7</c:f>
              <c:numCache>
                <c:formatCode>#,##0</c:formatCode>
                <c:ptCount val="7"/>
                <c:pt idx="0">
                  <c:v>474.11882000000003</c:v>
                </c:pt>
                <c:pt idx="1">
                  <c:v>834</c:v>
                </c:pt>
                <c:pt idx="2">
                  <c:v>1385</c:v>
                </c:pt>
                <c:pt idx="3">
                  <c:v>1935</c:v>
                </c:pt>
                <c:pt idx="4">
                  <c:v>2629</c:v>
                </c:pt>
                <c:pt idx="5">
                  <c:v>3290</c:v>
                </c:pt>
                <c:pt idx="6">
                  <c:v>3000</c:v>
                </c:pt>
              </c:numCache>
            </c:numRef>
          </c:val>
        </c:ser>
        <c:ser>
          <c:idx val="4"/>
          <c:order val="4"/>
          <c:tx>
            <c:strRef>
              <c:f>'PBC Budget Graph - AR'!$A$6</c:f>
              <c:strCache>
                <c:ptCount val="1"/>
                <c:pt idx="0">
                  <c:v>Efficiency</c:v>
                </c:pt>
              </c:strCache>
            </c:strRef>
          </c:tx>
          <c:spPr>
            <a:solidFill>
              <a:schemeClr val="accent3">
                <a:lumMod val="20000"/>
                <a:lumOff val="80000"/>
              </a:schemeClr>
            </a:solidFill>
            <a:ln w="12700">
              <a:solidFill>
                <a:srgbClr val="000000"/>
              </a:solidFill>
              <a:prstDash val="solid"/>
            </a:ln>
          </c:spPr>
          <c:invertIfNegative val="0"/>
          <c:cat>
            <c:strRef>
              <c:f>'PBC Budget Graph - AR'!$D$5:$J$5</c:f>
              <c:strCache>
                <c:ptCount val="7"/>
                <c:pt idx="0">
                  <c:v>FY2008
Actual</c:v>
                </c:pt>
                <c:pt idx="1">
                  <c:v>FY2009
Actual</c:v>
                </c:pt>
                <c:pt idx="2">
                  <c:v>FY2010
Actual</c:v>
                </c:pt>
                <c:pt idx="3">
                  <c:v>FY2011
Actual</c:v>
                </c:pt>
                <c:pt idx="4">
                  <c:v>FY2012
Actual</c:v>
                </c:pt>
                <c:pt idx="5">
                  <c:v>FY2013 
Projected*</c:v>
                </c:pt>
                <c:pt idx="6">
                  <c:v>FY2014 
Prelim</c:v>
                </c:pt>
              </c:strCache>
            </c:strRef>
          </c:cat>
          <c:val>
            <c:numRef>
              <c:f>'PBC Budget Graph - AR'!$D$6:$J$6</c:f>
              <c:numCache>
                <c:formatCode>#,##0</c:formatCode>
                <c:ptCount val="7"/>
                <c:pt idx="0">
                  <c:v>1301.1300900000001</c:v>
                </c:pt>
                <c:pt idx="1">
                  <c:v>6032</c:v>
                </c:pt>
                <c:pt idx="2">
                  <c:v>4569</c:v>
                </c:pt>
                <c:pt idx="3">
                  <c:v>3266</c:v>
                </c:pt>
                <c:pt idx="4">
                  <c:v>3222</c:v>
                </c:pt>
                <c:pt idx="5">
                  <c:v>3900</c:v>
                </c:pt>
                <c:pt idx="6">
                  <c:v>3450</c:v>
                </c:pt>
              </c:numCache>
            </c:numRef>
          </c:val>
        </c:ser>
        <c:dLbls>
          <c:showLegendKey val="0"/>
          <c:showVal val="0"/>
          <c:showCatName val="0"/>
          <c:showSerName val="0"/>
          <c:showPercent val="0"/>
          <c:showBubbleSize val="0"/>
        </c:dLbls>
        <c:gapWidth val="65"/>
        <c:overlap val="100"/>
        <c:axId val="89402368"/>
        <c:axId val="89416448"/>
      </c:barChart>
      <c:lineChart>
        <c:grouping val="stacked"/>
        <c:varyColors val="0"/>
        <c:ser>
          <c:idx val="5"/>
          <c:order val="5"/>
          <c:tx>
            <c:strRef>
              <c:f>'PBC Budget Graph - AR'!$C$12</c:f>
              <c:strCache>
                <c:ptCount val="1"/>
                <c:pt idx="0">
                  <c:v>Total PBC Revenues</c:v>
                </c:pt>
              </c:strCache>
            </c:strRef>
          </c:tx>
          <c:spPr>
            <a:ln>
              <a:solidFill>
                <a:schemeClr val="tx1"/>
              </a:solidFill>
            </a:ln>
          </c:spPr>
          <c:marker>
            <c:symbol val="none"/>
          </c:marker>
          <c:cat>
            <c:strRef>
              <c:f>'PBC Budget Graph - AR'!$D$5:$J$5</c:f>
              <c:strCache>
                <c:ptCount val="7"/>
                <c:pt idx="0">
                  <c:v>FY2008
Actual</c:v>
                </c:pt>
                <c:pt idx="1">
                  <c:v>FY2009
Actual</c:v>
                </c:pt>
                <c:pt idx="2">
                  <c:v>FY2010
Actual</c:v>
                </c:pt>
                <c:pt idx="3">
                  <c:v>FY2011
Actual</c:v>
                </c:pt>
                <c:pt idx="4">
                  <c:v>FY2012
Actual</c:v>
                </c:pt>
                <c:pt idx="5">
                  <c:v>FY2013 
Projected*</c:v>
                </c:pt>
                <c:pt idx="6">
                  <c:v>FY2014 
Prelim</c:v>
                </c:pt>
              </c:strCache>
            </c:strRef>
          </c:cat>
          <c:val>
            <c:numRef>
              <c:f>'PBC Budget Graph - AR'!$D$12:$J$12</c:f>
              <c:numCache>
                <c:formatCode>#,##0</c:formatCode>
                <c:ptCount val="7"/>
                <c:pt idx="0">
                  <c:v>3563.377</c:v>
                </c:pt>
                <c:pt idx="1">
                  <c:v>7371.3782000000001</c:v>
                </c:pt>
                <c:pt idx="2">
                  <c:v>6927.9621300000008</c:v>
                </c:pt>
                <c:pt idx="3">
                  <c:v>6729.0815000000002</c:v>
                </c:pt>
                <c:pt idx="4">
                  <c:v>6525.2100699999992</c:v>
                </c:pt>
                <c:pt idx="5">
                  <c:v>6778.8270000000002</c:v>
                </c:pt>
                <c:pt idx="6">
                  <c:v>6700</c:v>
                </c:pt>
              </c:numCache>
            </c:numRef>
          </c:val>
          <c:smooth val="0"/>
        </c:ser>
        <c:dLbls>
          <c:showLegendKey val="0"/>
          <c:showVal val="0"/>
          <c:showCatName val="0"/>
          <c:showSerName val="0"/>
          <c:showPercent val="0"/>
          <c:showBubbleSize val="0"/>
        </c:dLbls>
        <c:marker val="1"/>
        <c:smooth val="0"/>
        <c:axId val="89402368"/>
        <c:axId val="89416448"/>
      </c:lineChart>
      <c:catAx>
        <c:axId val="89402368"/>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1600" b="1"/>
            </a:pPr>
            <a:endParaRPr lang="en-US"/>
          </a:p>
        </c:txPr>
        <c:crossAx val="89416448"/>
        <c:crosses val="autoZero"/>
        <c:auto val="1"/>
        <c:lblAlgn val="ctr"/>
        <c:lblOffset val="100"/>
        <c:tickLblSkip val="1"/>
        <c:tickMarkSkip val="1"/>
        <c:noMultiLvlLbl val="0"/>
      </c:catAx>
      <c:valAx>
        <c:axId val="89416448"/>
        <c:scaling>
          <c:orientation val="minMax"/>
          <c:max val="10000"/>
        </c:scaling>
        <c:delete val="0"/>
        <c:axPos val="l"/>
        <c:majorGridlines>
          <c:spPr>
            <a:ln w="3175">
              <a:solidFill>
                <a:srgbClr val="000000"/>
              </a:solidFill>
              <a:prstDash val="dash"/>
            </a:ln>
          </c:spPr>
        </c:majorGridlines>
        <c:numFmt formatCode="#,##0" sourceLinked="1"/>
        <c:majorTickMark val="out"/>
        <c:minorTickMark val="none"/>
        <c:tickLblPos val="nextTo"/>
        <c:spPr>
          <a:ln w="3175">
            <a:solidFill>
              <a:srgbClr val="000000"/>
            </a:solidFill>
            <a:prstDash val="solid"/>
          </a:ln>
        </c:spPr>
        <c:txPr>
          <a:bodyPr rot="0" vert="horz"/>
          <a:lstStyle/>
          <a:p>
            <a:pPr>
              <a:defRPr sz="1800" b="1"/>
            </a:pPr>
            <a:endParaRPr lang="en-US"/>
          </a:p>
        </c:txPr>
        <c:crossAx val="89402368"/>
        <c:crosses val="autoZero"/>
        <c:crossBetween val="between"/>
      </c:valAx>
      <c:spPr>
        <a:solidFill>
          <a:srgbClr val="FFFFFF"/>
        </a:solidFill>
        <a:ln w="12700">
          <a:solidFill>
            <a:srgbClr val="808080"/>
          </a:solidFill>
          <a:prstDash val="solid"/>
        </a:ln>
      </c:spPr>
    </c:plotArea>
    <c:legend>
      <c:legendPos val="r"/>
      <c:layout>
        <c:manualLayout>
          <c:xMode val="edge"/>
          <c:yMode val="edge"/>
          <c:x val="0.13610325952845637"/>
          <c:y val="6.4026410761154853E-2"/>
          <c:w val="0.82104635043943908"/>
          <c:h val="6.8855678754441416E-2"/>
        </c:manualLayout>
      </c:layout>
      <c:overlay val="0"/>
      <c:spPr>
        <a:solidFill>
          <a:srgbClr val="FFFFFF"/>
        </a:solidFill>
        <a:ln w="3175">
          <a:solidFill>
            <a:srgbClr val="000000"/>
          </a:solidFill>
          <a:prstDash val="solid"/>
        </a:ln>
      </c:spPr>
      <c:txPr>
        <a:bodyPr/>
        <a:lstStyle/>
        <a:p>
          <a:pPr>
            <a:defRPr sz="1400" b="1"/>
          </a:pPr>
          <a:endParaRPr lang="en-US"/>
        </a:p>
      </c:txPr>
    </c:legend>
    <c:plotVisOnly val="1"/>
    <c:dispBlanksAs val="gap"/>
    <c:showDLblsOverMax val="0"/>
  </c:chart>
  <c:spPr>
    <a:noFill/>
    <a:ln w="3175">
      <a:noFill/>
      <a:prstDash val="solid"/>
    </a:ln>
  </c:spPr>
  <c:txPr>
    <a:bodyPr/>
    <a:lstStyle/>
    <a:p>
      <a:pPr>
        <a:defRPr sz="1375" b="0" i="0" u="none" strike="noStrike" baseline="0">
          <a:solidFill>
            <a:srgbClr val="000000"/>
          </a:solidFill>
          <a:latin typeface="Calibri" pitchFamily="34" charset="0"/>
          <a:ea typeface="Arial"/>
          <a:cs typeface="Arial"/>
        </a:defRPr>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5390059350689272"/>
          <c:y val="5.5057493623545249E-2"/>
          <c:w val="0.68206580596344379"/>
          <c:h val="0.83545091250429182"/>
        </c:manualLayout>
      </c:layout>
      <c:barChart>
        <c:barDir val="col"/>
        <c:grouping val="stacked"/>
        <c:varyColors val="0"/>
        <c:ser>
          <c:idx val="1"/>
          <c:order val="0"/>
          <c:tx>
            <c:strRef>
              <c:f>'EE Summary'!$A$13</c:f>
              <c:strCache>
                <c:ptCount val="1"/>
                <c:pt idx="0">
                  <c:v>Overhead</c:v>
                </c:pt>
              </c:strCache>
            </c:strRef>
          </c:tx>
          <c:spPr>
            <a:solidFill>
              <a:schemeClr val="accent3">
                <a:lumMod val="50000"/>
              </a:schemeClr>
            </a:solidFill>
            <a:ln w="15875">
              <a:solidFill>
                <a:srgbClr val="000000"/>
              </a:solidFill>
            </a:ln>
          </c:spPr>
          <c:invertIfNegative val="0"/>
          <c:cat>
            <c:strRef>
              <c:f>'EE Summary'!$M$4:$Q$4</c:f>
              <c:strCache>
                <c:ptCount val="5"/>
                <c:pt idx="0">
                  <c:v>FY 2010</c:v>
                </c:pt>
                <c:pt idx="1">
                  <c:v>FY 2011</c:v>
                </c:pt>
                <c:pt idx="2">
                  <c:v>FY 2012</c:v>
                </c:pt>
                <c:pt idx="3">
                  <c:v>FY 2013</c:v>
                </c:pt>
                <c:pt idx="4">
                  <c:v>FY 2014</c:v>
                </c:pt>
              </c:strCache>
            </c:strRef>
          </c:cat>
          <c:val>
            <c:numRef>
              <c:f>'EE Summary'!$M$13:$Q$13</c:f>
              <c:numCache>
                <c:formatCode>#,##0.000</c:formatCode>
                <c:ptCount val="5"/>
                <c:pt idx="0">
                  <c:v>2.3707642297724957E-2</c:v>
                </c:pt>
                <c:pt idx="1">
                  <c:v>2.8147108964515541E-2</c:v>
                </c:pt>
                <c:pt idx="2">
                  <c:v>3.0224194659116993E-2</c:v>
                </c:pt>
                <c:pt idx="3">
                  <c:v>3.1034482758620689E-2</c:v>
                </c:pt>
                <c:pt idx="4">
                  <c:v>3.9215686274509803E-2</c:v>
                </c:pt>
              </c:numCache>
            </c:numRef>
          </c:val>
        </c:ser>
        <c:ser>
          <c:idx val="0"/>
          <c:order val="1"/>
          <c:tx>
            <c:strRef>
              <c:f>'EE Summary'!$A$12</c:f>
              <c:strCache>
                <c:ptCount val="1"/>
                <c:pt idx="0">
                  <c:v>Incentives</c:v>
                </c:pt>
              </c:strCache>
            </c:strRef>
          </c:tx>
          <c:spPr>
            <a:solidFill>
              <a:schemeClr val="accent3">
                <a:lumMod val="60000"/>
                <a:lumOff val="40000"/>
              </a:schemeClr>
            </a:solidFill>
            <a:ln w="15875">
              <a:solidFill>
                <a:srgbClr val="000000"/>
              </a:solidFill>
            </a:ln>
          </c:spPr>
          <c:invertIfNegative val="0"/>
          <c:cat>
            <c:strRef>
              <c:f>'EE Summary'!$M$4:$Q$4</c:f>
              <c:strCache>
                <c:ptCount val="5"/>
                <c:pt idx="0">
                  <c:v>FY 2010</c:v>
                </c:pt>
                <c:pt idx="1">
                  <c:v>FY 2011</c:v>
                </c:pt>
                <c:pt idx="2">
                  <c:v>FY 2012</c:v>
                </c:pt>
                <c:pt idx="3">
                  <c:v>FY 2013</c:v>
                </c:pt>
                <c:pt idx="4">
                  <c:v>FY 2014</c:v>
                </c:pt>
              </c:strCache>
            </c:strRef>
          </c:cat>
          <c:val>
            <c:numRef>
              <c:f>'EE Summary'!$M$12:$Q$12</c:f>
              <c:numCache>
                <c:formatCode>#,##0.000</c:formatCode>
                <c:ptCount val="5"/>
                <c:pt idx="0">
                  <c:v>0.28805159687053494</c:v>
                </c:pt>
                <c:pt idx="1">
                  <c:v>0.23858929356342032</c:v>
                </c:pt>
                <c:pt idx="2">
                  <c:v>0.21975667610375699</c:v>
                </c:pt>
                <c:pt idx="3">
                  <c:v>0.23793103448275862</c:v>
                </c:pt>
                <c:pt idx="4">
                  <c:v>0.23137254901960785</c:v>
                </c:pt>
              </c:numCache>
            </c:numRef>
          </c:val>
        </c:ser>
        <c:dLbls>
          <c:showLegendKey val="0"/>
          <c:showVal val="0"/>
          <c:showCatName val="0"/>
          <c:showSerName val="0"/>
          <c:showPercent val="0"/>
          <c:showBubbleSize val="0"/>
        </c:dLbls>
        <c:gapWidth val="82"/>
        <c:overlap val="100"/>
        <c:axId val="104061568"/>
        <c:axId val="104115584"/>
      </c:barChart>
      <c:lineChart>
        <c:grouping val="stacked"/>
        <c:varyColors val="0"/>
        <c:ser>
          <c:idx val="2"/>
          <c:order val="2"/>
          <c:tx>
            <c:strRef>
              <c:f>'EE Summary'!$A$5</c:f>
              <c:strCache>
                <c:ptCount val="1"/>
                <c:pt idx="0">
                  <c:v>Energy Savings</c:v>
                </c:pt>
              </c:strCache>
            </c:strRef>
          </c:tx>
          <c:spPr>
            <a:ln>
              <a:solidFill>
                <a:srgbClr val="000000"/>
              </a:solidFill>
            </a:ln>
          </c:spPr>
          <c:marker>
            <c:symbol val="circle"/>
            <c:size val="8"/>
            <c:spPr>
              <a:solidFill>
                <a:srgbClr val="F89827"/>
              </a:solidFill>
              <a:ln>
                <a:solidFill>
                  <a:srgbClr val="000000"/>
                </a:solidFill>
              </a:ln>
            </c:spPr>
          </c:marker>
          <c:dPt>
            <c:idx val="3"/>
            <c:marker>
              <c:spPr>
                <a:solidFill>
                  <a:srgbClr val="FFFFFF"/>
                </a:solidFill>
                <a:ln>
                  <a:solidFill>
                    <a:srgbClr val="000000"/>
                  </a:solidFill>
                </a:ln>
              </c:spPr>
            </c:marker>
            <c:bubble3D val="0"/>
            <c:spPr>
              <a:ln>
                <a:solidFill>
                  <a:srgbClr val="000000"/>
                </a:solidFill>
                <a:prstDash val="dash"/>
              </a:ln>
            </c:spPr>
          </c:dPt>
          <c:dPt>
            <c:idx val="4"/>
            <c:marker>
              <c:spPr>
                <a:solidFill>
                  <a:srgbClr val="FFFFFF"/>
                </a:solidFill>
                <a:ln>
                  <a:solidFill>
                    <a:srgbClr val="000000"/>
                  </a:solidFill>
                </a:ln>
              </c:spPr>
            </c:marker>
            <c:bubble3D val="0"/>
            <c:spPr>
              <a:ln>
                <a:solidFill>
                  <a:srgbClr val="000000"/>
                </a:solidFill>
                <a:prstDash val="dash"/>
              </a:ln>
            </c:spPr>
          </c:dPt>
          <c:cat>
            <c:strRef>
              <c:f>'EE Summary'!$M$4:$Q$4</c:f>
              <c:strCache>
                <c:ptCount val="5"/>
                <c:pt idx="0">
                  <c:v>FY 2010</c:v>
                </c:pt>
                <c:pt idx="1">
                  <c:v>FY 2011</c:v>
                </c:pt>
                <c:pt idx="2">
                  <c:v>FY 2012</c:v>
                </c:pt>
                <c:pt idx="3">
                  <c:v>FY 2013</c:v>
                </c:pt>
                <c:pt idx="4">
                  <c:v>FY 2014</c:v>
                </c:pt>
              </c:strCache>
            </c:strRef>
          </c:cat>
          <c:val>
            <c:numRef>
              <c:f>'EE Summary'!$M$5:$Q$5</c:f>
              <c:numCache>
                <c:formatCode>#,##0</c:formatCode>
                <c:ptCount val="5"/>
                <c:pt idx="0">
                  <c:v>14655.54</c:v>
                </c:pt>
                <c:pt idx="1">
                  <c:v>12244.298000000001</c:v>
                </c:pt>
                <c:pt idx="2">
                  <c:v>13069</c:v>
                </c:pt>
                <c:pt idx="3">
                  <c:v>14500</c:v>
                </c:pt>
                <c:pt idx="4">
                  <c:v>12750</c:v>
                </c:pt>
              </c:numCache>
            </c:numRef>
          </c:val>
          <c:smooth val="0"/>
        </c:ser>
        <c:dLbls>
          <c:showLegendKey val="0"/>
          <c:showVal val="0"/>
          <c:showCatName val="0"/>
          <c:showSerName val="0"/>
          <c:showPercent val="0"/>
          <c:showBubbleSize val="0"/>
        </c:dLbls>
        <c:marker val="1"/>
        <c:smooth val="0"/>
        <c:axId val="104331520"/>
        <c:axId val="104329216"/>
      </c:lineChart>
      <c:catAx>
        <c:axId val="104061568"/>
        <c:scaling>
          <c:orientation val="minMax"/>
        </c:scaling>
        <c:delete val="0"/>
        <c:axPos val="b"/>
        <c:majorTickMark val="out"/>
        <c:minorTickMark val="none"/>
        <c:tickLblPos val="nextTo"/>
        <c:txPr>
          <a:bodyPr/>
          <a:lstStyle/>
          <a:p>
            <a:pPr>
              <a:defRPr b="1"/>
            </a:pPr>
            <a:endParaRPr lang="en-US"/>
          </a:p>
        </c:txPr>
        <c:crossAx val="104115584"/>
        <c:crosses val="autoZero"/>
        <c:auto val="1"/>
        <c:lblAlgn val="ctr"/>
        <c:lblOffset val="100"/>
        <c:noMultiLvlLbl val="0"/>
      </c:catAx>
      <c:valAx>
        <c:axId val="104115584"/>
        <c:scaling>
          <c:orientation val="minMax"/>
          <c:max val="0.35000000000000003"/>
        </c:scaling>
        <c:delete val="0"/>
        <c:axPos val="l"/>
        <c:majorGridlines>
          <c:spPr>
            <a:ln>
              <a:prstDash val="dash"/>
            </a:ln>
          </c:spPr>
        </c:majorGridlines>
        <c:title>
          <c:tx>
            <c:rich>
              <a:bodyPr rot="-5400000" vert="horz"/>
              <a:lstStyle/>
              <a:p>
                <a:pPr>
                  <a:defRPr sz="2400">
                    <a:solidFill>
                      <a:schemeClr val="accent3">
                        <a:lumMod val="50000"/>
                      </a:schemeClr>
                    </a:solidFill>
                  </a:defRPr>
                </a:pPr>
                <a:r>
                  <a:rPr lang="en-US" sz="2400" dirty="0">
                    <a:solidFill>
                      <a:schemeClr val="accent3">
                        <a:lumMod val="50000"/>
                      </a:schemeClr>
                    </a:solidFill>
                  </a:rPr>
                  <a:t>Avg Cost ($/kWh)</a:t>
                </a:r>
              </a:p>
            </c:rich>
          </c:tx>
          <c:layout>
            <c:manualLayout>
              <c:xMode val="edge"/>
              <c:yMode val="edge"/>
              <c:x val="2.8568196216852203E-3"/>
              <c:y val="0.25555796150481191"/>
            </c:manualLayout>
          </c:layout>
          <c:overlay val="0"/>
        </c:title>
        <c:numFmt formatCode="#,##0.000" sourceLinked="1"/>
        <c:majorTickMark val="out"/>
        <c:minorTickMark val="none"/>
        <c:tickLblPos val="nextTo"/>
        <c:txPr>
          <a:bodyPr/>
          <a:lstStyle/>
          <a:p>
            <a:pPr>
              <a:defRPr sz="2000" b="1">
                <a:solidFill>
                  <a:schemeClr val="accent3">
                    <a:lumMod val="50000"/>
                  </a:schemeClr>
                </a:solidFill>
              </a:defRPr>
            </a:pPr>
            <a:endParaRPr lang="en-US"/>
          </a:p>
        </c:txPr>
        <c:crossAx val="104061568"/>
        <c:crosses val="autoZero"/>
        <c:crossBetween val="between"/>
      </c:valAx>
      <c:valAx>
        <c:axId val="104329216"/>
        <c:scaling>
          <c:orientation val="minMax"/>
          <c:max val="35000"/>
          <c:min val="0"/>
        </c:scaling>
        <c:delete val="0"/>
        <c:axPos val="r"/>
        <c:title>
          <c:tx>
            <c:rich>
              <a:bodyPr rot="-5400000" vert="horz"/>
              <a:lstStyle/>
              <a:p>
                <a:pPr>
                  <a:defRPr sz="2000">
                    <a:solidFill>
                      <a:schemeClr val="accent6">
                        <a:lumMod val="75000"/>
                      </a:schemeClr>
                    </a:solidFill>
                  </a:defRPr>
                </a:pPr>
                <a:r>
                  <a:rPr lang="en-US" sz="2000" dirty="0">
                    <a:solidFill>
                      <a:schemeClr val="accent6">
                        <a:lumMod val="75000"/>
                      </a:schemeClr>
                    </a:solidFill>
                  </a:rPr>
                  <a:t>Annual Energy Savings (MWh)</a:t>
                </a:r>
              </a:p>
            </c:rich>
          </c:tx>
          <c:layout>
            <c:manualLayout>
              <c:xMode val="edge"/>
              <c:yMode val="edge"/>
              <c:x val="0.94709351525024899"/>
              <c:y val="0.15265179352580927"/>
            </c:manualLayout>
          </c:layout>
          <c:overlay val="0"/>
        </c:title>
        <c:numFmt formatCode="#,##0" sourceLinked="1"/>
        <c:majorTickMark val="out"/>
        <c:minorTickMark val="none"/>
        <c:tickLblPos val="nextTo"/>
        <c:txPr>
          <a:bodyPr/>
          <a:lstStyle/>
          <a:p>
            <a:pPr>
              <a:defRPr sz="1800" b="1">
                <a:solidFill>
                  <a:schemeClr val="accent6">
                    <a:lumMod val="75000"/>
                  </a:schemeClr>
                </a:solidFill>
              </a:defRPr>
            </a:pPr>
            <a:endParaRPr lang="en-US"/>
          </a:p>
        </c:txPr>
        <c:crossAx val="104331520"/>
        <c:crosses val="max"/>
        <c:crossBetween val="between"/>
      </c:valAx>
      <c:catAx>
        <c:axId val="104331520"/>
        <c:scaling>
          <c:orientation val="minMax"/>
        </c:scaling>
        <c:delete val="1"/>
        <c:axPos val="b"/>
        <c:majorTickMark val="out"/>
        <c:minorTickMark val="none"/>
        <c:tickLblPos val="nextTo"/>
        <c:crossAx val="104329216"/>
        <c:crosses val="autoZero"/>
        <c:auto val="1"/>
        <c:lblAlgn val="ctr"/>
        <c:lblOffset val="100"/>
        <c:noMultiLvlLbl val="0"/>
      </c:catAx>
    </c:plotArea>
    <c:legend>
      <c:legendPos val="r"/>
      <c:layout>
        <c:manualLayout>
          <c:xMode val="edge"/>
          <c:yMode val="edge"/>
          <c:x val="0.29934813105258395"/>
          <c:y val="6.6383858267716533E-2"/>
          <c:w val="0.20612238664132504"/>
          <c:h val="0.16577077865266843"/>
        </c:manualLayout>
      </c:layout>
      <c:overlay val="0"/>
      <c:spPr>
        <a:noFill/>
      </c:spPr>
      <c:txPr>
        <a:bodyPr/>
        <a:lstStyle/>
        <a:p>
          <a:pPr>
            <a:defRPr b="1"/>
          </a:pPr>
          <a:endParaRPr lang="en-US"/>
        </a:p>
      </c:txPr>
    </c:legend>
    <c:plotVisOnly val="1"/>
    <c:dispBlanksAs val="gap"/>
    <c:showDLblsOverMax val="0"/>
  </c:chart>
  <c:txPr>
    <a:bodyPr/>
    <a:lstStyle/>
    <a:p>
      <a:pPr>
        <a:defRPr sz="1600"/>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1374425130864205"/>
          <c:y val="5.8368475752611462E-2"/>
          <c:w val="0.85940100988751777"/>
          <c:h val="0.74017626991256968"/>
        </c:manualLayout>
      </c:layout>
      <c:barChart>
        <c:barDir val="col"/>
        <c:grouping val="stacked"/>
        <c:varyColors val="0"/>
        <c:ser>
          <c:idx val="0"/>
          <c:order val="0"/>
          <c:tx>
            <c:strRef>
              <c:f>'EE Summary'!$A$12</c:f>
              <c:strCache>
                <c:ptCount val="1"/>
                <c:pt idx="0">
                  <c:v>Cumulative Projected</c:v>
                </c:pt>
              </c:strCache>
            </c:strRef>
          </c:tx>
          <c:spPr>
            <a:solidFill>
              <a:srgbClr val="E5E5FF"/>
            </a:solidFill>
            <a:ln w="15875">
              <a:solidFill>
                <a:schemeClr val="accent1">
                  <a:lumMod val="60000"/>
                  <a:lumOff val="40000"/>
                </a:schemeClr>
              </a:solidFill>
            </a:ln>
          </c:spPr>
          <c:invertIfNegative val="0"/>
          <c:cat>
            <c:numRef>
              <c:f>'EE Summary'!$E$3:$Q$3</c:f>
              <c:numCache>
                <c:formatCode>General</c:formatCode>
                <c:ptCount val="13"/>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numCache>
            </c:numRef>
          </c:cat>
          <c:val>
            <c:numRef>
              <c:f>'EE Summary'!$E$12:$N$12</c:f>
              <c:numCache>
                <c:formatCode>#,##0</c:formatCode>
                <c:ptCount val="10"/>
                <c:pt idx="0">
                  <c:v>0</c:v>
                </c:pt>
                <c:pt idx="1">
                  <c:v>0</c:v>
                </c:pt>
                <c:pt idx="2">
                  <c:v>0</c:v>
                </c:pt>
                <c:pt idx="3">
                  <c:v>0</c:v>
                </c:pt>
                <c:pt idx="4">
                  <c:v>0</c:v>
                </c:pt>
                <c:pt idx="5">
                  <c:v>89203.596453947757</c:v>
                </c:pt>
                <c:pt idx="6">
                  <c:v>101953.59645394776</c:v>
                </c:pt>
                <c:pt idx="7">
                  <c:v>114703.59645394776</c:v>
                </c:pt>
                <c:pt idx="8">
                  <c:v>127453.59645394776</c:v>
                </c:pt>
                <c:pt idx="9">
                  <c:v>140203.59645394777</c:v>
                </c:pt>
              </c:numCache>
            </c:numRef>
          </c:val>
        </c:ser>
        <c:ser>
          <c:idx val="2"/>
          <c:order val="1"/>
          <c:tx>
            <c:strRef>
              <c:f>'EE Summary'!$A$11</c:f>
              <c:strCache>
                <c:ptCount val="1"/>
                <c:pt idx="0">
                  <c:v>Cumulative Actual</c:v>
                </c:pt>
              </c:strCache>
            </c:strRef>
          </c:tx>
          <c:spPr>
            <a:solidFill>
              <a:srgbClr val="33CC33"/>
            </a:solidFill>
            <a:ln w="19050">
              <a:solidFill>
                <a:schemeClr val="accent3">
                  <a:lumMod val="50000"/>
                </a:schemeClr>
              </a:solidFill>
              <a:prstDash val="solid"/>
            </a:ln>
          </c:spPr>
          <c:invertIfNegative val="0"/>
          <c:dPt>
            <c:idx val="3"/>
            <c:invertIfNegative val="0"/>
            <c:bubble3D val="0"/>
          </c:dPt>
          <c:cat>
            <c:numRef>
              <c:f>'EE Summary'!$E$3:$Q$3</c:f>
              <c:numCache>
                <c:formatCode>General</c:formatCode>
                <c:ptCount val="13"/>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numCache>
            </c:numRef>
          </c:cat>
          <c:val>
            <c:numRef>
              <c:f>'EE Summary'!$E$10:$N$10</c:f>
              <c:numCache>
                <c:formatCode>#,##0</c:formatCode>
                <c:ptCount val="10"/>
                <c:pt idx="0">
                  <c:v>8175.9624539477554</c:v>
                </c:pt>
                <c:pt idx="1">
                  <c:v>34734.758453947754</c:v>
                </c:pt>
                <c:pt idx="2">
                  <c:v>49390.298453947755</c:v>
                </c:pt>
                <c:pt idx="3">
                  <c:v>61634.596453947757</c:v>
                </c:pt>
                <c:pt idx="4">
                  <c:v>74703.596453947757</c:v>
                </c:pt>
              </c:numCache>
            </c:numRef>
          </c:val>
        </c:ser>
        <c:dLbls>
          <c:showLegendKey val="0"/>
          <c:showVal val="0"/>
          <c:showCatName val="0"/>
          <c:showSerName val="0"/>
          <c:showPercent val="0"/>
          <c:showBubbleSize val="0"/>
        </c:dLbls>
        <c:gapWidth val="65"/>
        <c:overlap val="100"/>
        <c:axId val="185983360"/>
        <c:axId val="185985280"/>
      </c:barChart>
      <c:lineChart>
        <c:grouping val="standard"/>
        <c:varyColors val="0"/>
        <c:ser>
          <c:idx val="1"/>
          <c:order val="2"/>
          <c:tx>
            <c:strRef>
              <c:f>'EE Summary'!$A$5</c:f>
              <c:strCache>
                <c:ptCount val="1"/>
                <c:pt idx="0">
                  <c:v>Cumulative Goal</c:v>
                </c:pt>
              </c:strCache>
            </c:strRef>
          </c:tx>
          <c:spPr>
            <a:ln w="31750">
              <a:solidFill>
                <a:srgbClr val="000000"/>
              </a:solidFill>
              <a:prstDash val="lgDashDot"/>
            </a:ln>
          </c:spPr>
          <c:marker>
            <c:symbol val="none"/>
          </c:marker>
          <c:cat>
            <c:numRef>
              <c:f>'EE Summary'!$E$3:$Q$3</c:f>
              <c:numCache>
                <c:formatCode>General</c:formatCode>
                <c:ptCount val="13"/>
                <c:pt idx="0">
                  <c:v>2008</c:v>
                </c:pt>
                <c:pt idx="1">
                  <c:v>2009</c:v>
                </c:pt>
                <c:pt idx="2">
                  <c:v>2010</c:v>
                </c:pt>
                <c:pt idx="3">
                  <c:v>2011</c:v>
                </c:pt>
                <c:pt idx="4">
                  <c:v>2012</c:v>
                </c:pt>
                <c:pt idx="5">
                  <c:v>2013</c:v>
                </c:pt>
                <c:pt idx="6">
                  <c:v>2014</c:v>
                </c:pt>
                <c:pt idx="7">
                  <c:v>2015</c:v>
                </c:pt>
                <c:pt idx="8">
                  <c:v>2016</c:v>
                </c:pt>
                <c:pt idx="9">
                  <c:v>2017</c:v>
                </c:pt>
                <c:pt idx="10">
                  <c:v>2018</c:v>
                </c:pt>
                <c:pt idx="11">
                  <c:v>2019</c:v>
                </c:pt>
                <c:pt idx="12">
                  <c:v>2020</c:v>
                </c:pt>
              </c:numCache>
            </c:numRef>
          </c:cat>
          <c:val>
            <c:numRef>
              <c:f>'EE Summary'!$E$5:$N$5</c:f>
              <c:numCache>
                <c:formatCode>0%</c:formatCode>
                <c:ptCount val="10"/>
                <c:pt idx="0">
                  <c:v>8.3333333333333332E-3</c:v>
                </c:pt>
                <c:pt idx="1">
                  <c:v>1.9583333333333331E-2</c:v>
                </c:pt>
                <c:pt idx="2">
                  <c:v>3.3750000000000002E-2</c:v>
                </c:pt>
                <c:pt idx="3">
                  <c:v>4.5833333333333337E-2</c:v>
                </c:pt>
                <c:pt idx="4">
                  <c:v>5.7916666666666665E-2</c:v>
                </c:pt>
                <c:pt idx="5">
                  <c:v>7.0000000000000007E-2</c:v>
                </c:pt>
                <c:pt idx="6">
                  <c:v>8.0625000000000002E-2</c:v>
                </c:pt>
                <c:pt idx="7">
                  <c:v>9.1249999999999998E-2</c:v>
                </c:pt>
                <c:pt idx="8">
                  <c:v>0.10187499999999999</c:v>
                </c:pt>
                <c:pt idx="9">
                  <c:v>0.1125</c:v>
                </c:pt>
              </c:numCache>
            </c:numRef>
          </c:val>
          <c:smooth val="0"/>
        </c:ser>
        <c:dLbls>
          <c:showLegendKey val="0"/>
          <c:showVal val="0"/>
          <c:showCatName val="0"/>
          <c:showSerName val="0"/>
          <c:showPercent val="0"/>
          <c:showBubbleSize val="0"/>
        </c:dLbls>
        <c:marker val="1"/>
        <c:smooth val="0"/>
        <c:axId val="165484032"/>
        <c:axId val="165482496"/>
      </c:lineChart>
      <c:catAx>
        <c:axId val="185983360"/>
        <c:scaling>
          <c:orientation val="minMax"/>
        </c:scaling>
        <c:delete val="0"/>
        <c:axPos val="b"/>
        <c:title>
          <c:tx>
            <c:rich>
              <a:bodyPr/>
              <a:lstStyle/>
              <a:p>
                <a:pPr>
                  <a:defRPr/>
                </a:pPr>
                <a:r>
                  <a:rPr lang="en-US" dirty="0"/>
                  <a:t>Fiscal Year</a:t>
                </a:r>
              </a:p>
            </c:rich>
          </c:tx>
          <c:layout>
            <c:manualLayout>
              <c:xMode val="edge"/>
              <c:yMode val="edge"/>
              <c:x val="0.46445563972749848"/>
              <c:y val="0.90048645618326828"/>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a:pPr>
            <a:endParaRPr lang="en-US"/>
          </a:p>
        </c:txPr>
        <c:crossAx val="185985280"/>
        <c:crosses val="autoZero"/>
        <c:auto val="1"/>
        <c:lblAlgn val="ctr"/>
        <c:lblOffset val="100"/>
        <c:tickLblSkip val="1"/>
        <c:tickMarkSkip val="1"/>
        <c:noMultiLvlLbl val="0"/>
      </c:catAx>
      <c:valAx>
        <c:axId val="185985280"/>
        <c:scaling>
          <c:orientation val="minMax"/>
          <c:max val="180000"/>
        </c:scaling>
        <c:delete val="0"/>
        <c:axPos val="l"/>
        <c:majorGridlines>
          <c:spPr>
            <a:ln w="3175">
              <a:solidFill>
                <a:srgbClr val="000000"/>
              </a:solidFill>
              <a:prstDash val="dash"/>
            </a:ln>
          </c:spPr>
        </c:majorGridlines>
        <c:numFmt formatCode="#,##0" sourceLinked="0"/>
        <c:majorTickMark val="out"/>
        <c:minorTickMark val="none"/>
        <c:tickLblPos val="nextTo"/>
        <c:spPr>
          <a:ln w="3175">
            <a:solidFill>
              <a:srgbClr val="000000"/>
            </a:solidFill>
            <a:prstDash val="solid"/>
          </a:ln>
        </c:spPr>
        <c:txPr>
          <a:bodyPr rot="0" vert="horz"/>
          <a:lstStyle/>
          <a:p>
            <a:pPr>
              <a:defRPr b="1"/>
            </a:pPr>
            <a:endParaRPr lang="en-US"/>
          </a:p>
        </c:txPr>
        <c:crossAx val="185983360"/>
        <c:crosses val="autoZero"/>
        <c:crossBetween val="between"/>
      </c:valAx>
      <c:valAx>
        <c:axId val="165482496"/>
        <c:scaling>
          <c:orientation val="minMax"/>
          <c:max val="0.15000000000000002"/>
          <c:min val="0"/>
        </c:scaling>
        <c:delete val="0"/>
        <c:axPos val="r"/>
        <c:numFmt formatCode="0%" sourceLinked="1"/>
        <c:majorTickMark val="out"/>
        <c:minorTickMark val="none"/>
        <c:tickLblPos val="nextTo"/>
        <c:txPr>
          <a:bodyPr/>
          <a:lstStyle/>
          <a:p>
            <a:pPr>
              <a:defRPr b="1"/>
            </a:pPr>
            <a:endParaRPr lang="en-US"/>
          </a:p>
        </c:txPr>
        <c:crossAx val="165484032"/>
        <c:crosses val="max"/>
        <c:crossBetween val="between"/>
      </c:valAx>
      <c:catAx>
        <c:axId val="165484032"/>
        <c:scaling>
          <c:orientation val="minMax"/>
        </c:scaling>
        <c:delete val="1"/>
        <c:axPos val="b"/>
        <c:numFmt formatCode="General" sourceLinked="1"/>
        <c:majorTickMark val="out"/>
        <c:minorTickMark val="none"/>
        <c:tickLblPos val="nextTo"/>
        <c:crossAx val="165482496"/>
        <c:crosses val="autoZero"/>
        <c:auto val="1"/>
        <c:lblAlgn val="ctr"/>
        <c:lblOffset val="100"/>
        <c:noMultiLvlLbl val="0"/>
      </c:catAx>
      <c:spPr>
        <a:solidFill>
          <a:srgbClr val="FFFFFF"/>
        </a:solidFill>
        <a:ln w="12700">
          <a:solidFill>
            <a:srgbClr val="808080"/>
          </a:solidFill>
          <a:prstDash val="solid"/>
        </a:ln>
      </c:spPr>
    </c:plotArea>
    <c:legend>
      <c:legendPos val="r"/>
      <c:layout>
        <c:manualLayout>
          <c:xMode val="edge"/>
          <c:yMode val="edge"/>
          <c:x val="0.15540645791369101"/>
          <c:y val="8.7552713628917173E-2"/>
          <c:w val="0.32531831776841846"/>
          <c:h val="0.19766022535773634"/>
        </c:manualLayout>
      </c:layout>
      <c:overlay val="0"/>
      <c:spPr>
        <a:solidFill>
          <a:srgbClr val="FFFFFF"/>
        </a:solidFill>
        <a:ln w="3175">
          <a:solidFill>
            <a:srgbClr val="000000"/>
          </a:solidFill>
          <a:prstDash val="solid"/>
        </a:ln>
      </c:spPr>
    </c:legend>
    <c:plotVisOnly val="1"/>
    <c:dispBlanksAs val="gap"/>
    <c:showDLblsOverMax val="0"/>
  </c:chart>
  <c:spPr>
    <a:solidFill>
      <a:srgbClr val="FFFFFF"/>
    </a:solidFill>
    <a:ln w="3175">
      <a:noFill/>
      <a:prstDash val="solid"/>
    </a:ln>
  </c:spPr>
  <c:txPr>
    <a:bodyPr/>
    <a:lstStyle/>
    <a:p>
      <a:pPr>
        <a:defRPr sz="1800" b="0" i="0" u="none" strike="noStrike" baseline="0">
          <a:solidFill>
            <a:srgbClr val="000000"/>
          </a:solidFill>
          <a:latin typeface="+mn-lt"/>
          <a:ea typeface="Arial"/>
          <a:cs typeface="Arial"/>
        </a:defRPr>
      </a:pPr>
      <a:endParaRPr lang="en-US"/>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95599748749355"/>
          <c:y val="8.1680664916885387E-2"/>
          <c:w val="0.84416504026740247"/>
          <c:h val="0.73367104111986003"/>
        </c:manualLayout>
      </c:layout>
      <c:barChart>
        <c:barDir val="col"/>
        <c:grouping val="stacked"/>
        <c:varyColors val="0"/>
        <c:ser>
          <c:idx val="0"/>
          <c:order val="0"/>
          <c:tx>
            <c:strRef>
              <c:f>Sheet1!$B$1</c:f>
              <c:strCache>
                <c:ptCount val="1"/>
                <c:pt idx="0">
                  <c:v>Net Retail Sales</c:v>
                </c:pt>
              </c:strCache>
            </c:strRef>
          </c:tx>
          <c:spPr>
            <a:solidFill>
              <a:srgbClr val="4D6E99"/>
            </a:solidFill>
            <a:ln>
              <a:solidFill>
                <a:schemeClr val="tx1"/>
              </a:solidFill>
            </a:ln>
          </c:spPr>
          <c:invertIfNegative val="0"/>
          <c:cat>
            <c:numRef>
              <c:f>Sheet1!$A$2:$A$18</c:f>
              <c:numCache>
                <c:formatCode>General</c:formatCode>
                <c:ptCount val="17"/>
                <c:pt idx="0">
                  <c:v>2007</c:v>
                </c:pt>
                <c:pt idx="1">
                  <c:v>2008</c:v>
                </c:pt>
                <c:pt idx="2">
                  <c:v>2009</c:v>
                </c:pt>
                <c:pt idx="3">
                  <c:v>2010</c:v>
                </c:pt>
                <c:pt idx="4">
                  <c:v>2011</c:v>
                </c:pt>
                <c:pt idx="5">
                  <c:v>2012</c:v>
                </c:pt>
                <c:pt idx="6">
                  <c:v>2013</c:v>
                </c:pt>
                <c:pt idx="7">
                  <c:v>2014</c:v>
                </c:pt>
                <c:pt idx="8">
                  <c:v>2015</c:v>
                </c:pt>
                <c:pt idx="9">
                  <c:v>2016</c:v>
                </c:pt>
                <c:pt idx="10">
                  <c:v>2017</c:v>
                </c:pt>
                <c:pt idx="11">
                  <c:v>2018</c:v>
                </c:pt>
                <c:pt idx="12">
                  <c:v>2019</c:v>
                </c:pt>
                <c:pt idx="13">
                  <c:v>2020</c:v>
                </c:pt>
                <c:pt idx="14">
                  <c:v>2021</c:v>
                </c:pt>
                <c:pt idx="15">
                  <c:v>2022</c:v>
                </c:pt>
                <c:pt idx="16">
                  <c:v>2023</c:v>
                </c:pt>
              </c:numCache>
            </c:numRef>
          </c:cat>
          <c:val>
            <c:numRef>
              <c:f>Sheet1!$B$2:$B$18</c:f>
              <c:numCache>
                <c:formatCode>#,##0</c:formatCode>
                <c:ptCount val="17"/>
                <c:pt idx="0">
                  <c:v>1233.915802</c:v>
                </c:pt>
                <c:pt idx="1">
                  <c:v>1238.6258270000001</c:v>
                </c:pt>
                <c:pt idx="2">
                  <c:v>1241.4957569999999</c:v>
                </c:pt>
                <c:pt idx="3">
                  <c:v>1178.004776</c:v>
                </c:pt>
                <c:pt idx="4">
                  <c:v>1148.863366</c:v>
                </c:pt>
                <c:pt idx="5">
                  <c:v>1114.97806498</c:v>
                </c:pt>
                <c:pt idx="6">
                  <c:v>1126.5302000806676</c:v>
                </c:pt>
                <c:pt idx="7">
                  <c:v>1119.0302000806676</c:v>
                </c:pt>
                <c:pt idx="8">
                  <c:v>1137.4881703456169</c:v>
                </c:pt>
                <c:pt idx="9">
                  <c:v>1134.4078551226041</c:v>
                </c:pt>
                <c:pt idx="10">
                  <c:v>1128.2347433978136</c:v>
                </c:pt>
                <c:pt idx="11">
                  <c:v>1122.0932661143993</c:v>
                </c:pt>
                <c:pt idx="12">
                  <c:v>1115.9835814445678</c:v>
                </c:pt>
                <c:pt idx="13">
                  <c:v>1109.9058483513872</c:v>
                </c:pt>
                <c:pt idx="14">
                  <c:v>1103.8602265927407</c:v>
                </c:pt>
                <c:pt idx="15">
                  <c:v>1097.8468767253009</c:v>
                </c:pt>
                <c:pt idx="16">
                  <c:v>1091.865960108524</c:v>
                </c:pt>
              </c:numCache>
            </c:numRef>
          </c:val>
        </c:ser>
        <c:ser>
          <c:idx val="1"/>
          <c:order val="1"/>
          <c:tx>
            <c:strRef>
              <c:f>Sheet1!$C$1</c:f>
              <c:strCache>
                <c:ptCount val="1"/>
                <c:pt idx="0">
                  <c:v>Actual Efficiency</c:v>
                </c:pt>
              </c:strCache>
            </c:strRef>
          </c:tx>
          <c:spPr>
            <a:solidFill>
              <a:srgbClr val="92D050"/>
            </a:solidFill>
            <a:ln>
              <a:solidFill>
                <a:schemeClr val="tx1"/>
              </a:solidFill>
            </a:ln>
          </c:spPr>
          <c:invertIfNegative val="0"/>
          <c:cat>
            <c:numRef>
              <c:f>Sheet1!$A$2:$A$18</c:f>
              <c:numCache>
                <c:formatCode>General</c:formatCode>
                <c:ptCount val="17"/>
                <c:pt idx="0">
                  <c:v>2007</c:v>
                </c:pt>
                <c:pt idx="1">
                  <c:v>2008</c:v>
                </c:pt>
                <c:pt idx="2">
                  <c:v>2009</c:v>
                </c:pt>
                <c:pt idx="3">
                  <c:v>2010</c:v>
                </c:pt>
                <c:pt idx="4">
                  <c:v>2011</c:v>
                </c:pt>
                <c:pt idx="5">
                  <c:v>2012</c:v>
                </c:pt>
                <c:pt idx="6">
                  <c:v>2013</c:v>
                </c:pt>
                <c:pt idx="7">
                  <c:v>2014</c:v>
                </c:pt>
                <c:pt idx="8">
                  <c:v>2015</c:v>
                </c:pt>
                <c:pt idx="9">
                  <c:v>2016</c:v>
                </c:pt>
                <c:pt idx="10">
                  <c:v>2017</c:v>
                </c:pt>
                <c:pt idx="11">
                  <c:v>2018</c:v>
                </c:pt>
                <c:pt idx="12">
                  <c:v>2019</c:v>
                </c:pt>
                <c:pt idx="13">
                  <c:v>2020</c:v>
                </c:pt>
                <c:pt idx="14">
                  <c:v>2021</c:v>
                </c:pt>
                <c:pt idx="15">
                  <c:v>2022</c:v>
                </c:pt>
                <c:pt idx="16">
                  <c:v>2023</c:v>
                </c:pt>
              </c:numCache>
            </c:numRef>
          </c:cat>
          <c:val>
            <c:numRef>
              <c:f>Sheet1!$C$2:$C$18</c:f>
              <c:numCache>
                <c:formatCode>#,##0</c:formatCode>
                <c:ptCount val="17"/>
                <c:pt idx="0">
                  <c:v>4.2809999999999997</c:v>
                </c:pt>
                <c:pt idx="1">
                  <c:v>12.456962453947755</c:v>
                </c:pt>
                <c:pt idx="2">
                  <c:v>39.015758453947754</c:v>
                </c:pt>
                <c:pt idx="3">
                  <c:v>53.671298453947756</c:v>
                </c:pt>
                <c:pt idx="4">
                  <c:v>65.915596453947757</c:v>
                </c:pt>
                <c:pt idx="5">
                  <c:v>78.96979991933253</c:v>
                </c:pt>
              </c:numCache>
            </c:numRef>
          </c:val>
        </c:ser>
        <c:ser>
          <c:idx val="2"/>
          <c:order val="2"/>
          <c:tx>
            <c:strRef>
              <c:f>Sheet1!$D$1</c:f>
              <c:strCache>
                <c:ptCount val="1"/>
                <c:pt idx="0">
                  <c:v>Forecast Efficiency</c:v>
                </c:pt>
              </c:strCache>
            </c:strRef>
          </c:tx>
          <c:spPr>
            <a:pattFill prst="wdUpDiag">
              <a:fgClr>
                <a:srgbClr val="006600"/>
              </a:fgClr>
              <a:bgClr>
                <a:schemeClr val="bg1"/>
              </a:bgClr>
            </a:pattFill>
            <a:ln>
              <a:solidFill>
                <a:srgbClr val="006600"/>
              </a:solidFill>
            </a:ln>
          </c:spPr>
          <c:invertIfNegative val="0"/>
          <c:cat>
            <c:numRef>
              <c:f>Sheet1!$A$2:$A$18</c:f>
              <c:numCache>
                <c:formatCode>General</c:formatCode>
                <c:ptCount val="17"/>
                <c:pt idx="0">
                  <c:v>2007</c:v>
                </c:pt>
                <c:pt idx="1">
                  <c:v>2008</c:v>
                </c:pt>
                <c:pt idx="2">
                  <c:v>2009</c:v>
                </c:pt>
                <c:pt idx="3">
                  <c:v>2010</c:v>
                </c:pt>
                <c:pt idx="4">
                  <c:v>2011</c:v>
                </c:pt>
                <c:pt idx="5">
                  <c:v>2012</c:v>
                </c:pt>
                <c:pt idx="6">
                  <c:v>2013</c:v>
                </c:pt>
                <c:pt idx="7">
                  <c:v>2014</c:v>
                </c:pt>
                <c:pt idx="8">
                  <c:v>2015</c:v>
                </c:pt>
                <c:pt idx="9">
                  <c:v>2016</c:v>
                </c:pt>
                <c:pt idx="10">
                  <c:v>2017</c:v>
                </c:pt>
                <c:pt idx="11">
                  <c:v>2018</c:v>
                </c:pt>
                <c:pt idx="12">
                  <c:v>2019</c:v>
                </c:pt>
                <c:pt idx="13">
                  <c:v>2020</c:v>
                </c:pt>
                <c:pt idx="14">
                  <c:v>2021</c:v>
                </c:pt>
                <c:pt idx="15">
                  <c:v>2022</c:v>
                </c:pt>
                <c:pt idx="16">
                  <c:v>2023</c:v>
                </c:pt>
              </c:numCache>
            </c:numRef>
          </c:cat>
          <c:val>
            <c:numRef>
              <c:f>Sheet1!$D$2:$D$18</c:f>
              <c:numCache>
                <c:formatCode>General</c:formatCode>
                <c:ptCount val="17"/>
                <c:pt idx="6" formatCode="#,##0">
                  <c:v>93.46979991933253</c:v>
                </c:pt>
                <c:pt idx="7" formatCode="#,##0">
                  <c:v>105.96979991933253</c:v>
                </c:pt>
                <c:pt idx="8" formatCode="#,##0">
                  <c:v>118.46979991933253</c:v>
                </c:pt>
                <c:pt idx="9" formatCode="#,##0">
                  <c:v>130.96979991933253</c:v>
                </c:pt>
                <c:pt idx="10" formatCode="#,##0">
                  <c:v>143.46979991933253</c:v>
                </c:pt>
                <c:pt idx="11" formatCode="#,##0">
                  <c:v>155.96979991933253</c:v>
                </c:pt>
                <c:pt idx="12" formatCode="#,##0">
                  <c:v>168.46979991933253</c:v>
                </c:pt>
                <c:pt idx="13" formatCode="#,##0">
                  <c:v>180.96979991933253</c:v>
                </c:pt>
                <c:pt idx="14" formatCode="#,##0">
                  <c:v>193.46979991933253</c:v>
                </c:pt>
                <c:pt idx="15" formatCode="#,##0">
                  <c:v>205.96979991933253</c:v>
                </c:pt>
                <c:pt idx="16" formatCode="#,##0">
                  <c:v>218.46979991933253</c:v>
                </c:pt>
              </c:numCache>
            </c:numRef>
          </c:val>
        </c:ser>
        <c:dLbls>
          <c:showLegendKey val="0"/>
          <c:showVal val="0"/>
          <c:showCatName val="0"/>
          <c:showSerName val="0"/>
          <c:showPercent val="0"/>
          <c:showBubbleSize val="0"/>
        </c:dLbls>
        <c:gapWidth val="50"/>
        <c:overlap val="100"/>
        <c:axId val="165642624"/>
        <c:axId val="165644160"/>
      </c:barChart>
      <c:lineChart>
        <c:grouping val="stacked"/>
        <c:varyColors val="0"/>
        <c:ser>
          <c:idx val="3"/>
          <c:order val="3"/>
          <c:tx>
            <c:strRef>
              <c:f>Sheet1!$E$1</c:f>
              <c:strCache>
                <c:ptCount val="1"/>
                <c:pt idx="0">
                  <c:v>2012 IRP Net Sales</c:v>
                </c:pt>
              </c:strCache>
            </c:strRef>
          </c:tx>
          <c:marker>
            <c:symbol val="none"/>
          </c:marker>
          <c:dPt>
            <c:idx val="1"/>
            <c:bubble3D val="0"/>
            <c:spPr>
              <a:ln>
                <a:noFill/>
              </a:ln>
            </c:spPr>
          </c:dPt>
          <c:dPt>
            <c:idx val="2"/>
            <c:bubble3D val="0"/>
            <c:spPr>
              <a:ln>
                <a:noFill/>
              </a:ln>
            </c:spPr>
          </c:dPt>
          <c:dPt>
            <c:idx val="3"/>
            <c:bubble3D val="0"/>
            <c:spPr>
              <a:ln>
                <a:noFill/>
              </a:ln>
            </c:spPr>
          </c:dPt>
          <c:dPt>
            <c:idx val="4"/>
            <c:bubble3D val="0"/>
            <c:spPr>
              <a:ln>
                <a:noFill/>
              </a:ln>
            </c:spPr>
          </c:dPt>
          <c:dPt>
            <c:idx val="5"/>
            <c:bubble3D val="0"/>
            <c:spPr>
              <a:ln>
                <a:noFill/>
              </a:ln>
            </c:spPr>
          </c:dPt>
          <c:dPt>
            <c:idx val="6"/>
            <c:bubble3D val="0"/>
            <c:spPr>
              <a:ln w="0">
                <a:noFill/>
              </a:ln>
            </c:spPr>
          </c:dPt>
          <c:cat>
            <c:numRef>
              <c:f>Sheet1!$A$2:$A$18</c:f>
              <c:numCache>
                <c:formatCode>General</c:formatCode>
                <c:ptCount val="17"/>
                <c:pt idx="0">
                  <c:v>2007</c:v>
                </c:pt>
                <c:pt idx="1">
                  <c:v>2008</c:v>
                </c:pt>
                <c:pt idx="2">
                  <c:v>2009</c:v>
                </c:pt>
                <c:pt idx="3">
                  <c:v>2010</c:v>
                </c:pt>
                <c:pt idx="4">
                  <c:v>2011</c:v>
                </c:pt>
                <c:pt idx="5">
                  <c:v>2012</c:v>
                </c:pt>
                <c:pt idx="6">
                  <c:v>2013</c:v>
                </c:pt>
                <c:pt idx="7">
                  <c:v>2014</c:v>
                </c:pt>
                <c:pt idx="8">
                  <c:v>2015</c:v>
                </c:pt>
                <c:pt idx="9">
                  <c:v>2016</c:v>
                </c:pt>
                <c:pt idx="10">
                  <c:v>2017</c:v>
                </c:pt>
                <c:pt idx="11">
                  <c:v>2018</c:v>
                </c:pt>
                <c:pt idx="12">
                  <c:v>2019</c:v>
                </c:pt>
                <c:pt idx="13">
                  <c:v>2020</c:v>
                </c:pt>
                <c:pt idx="14">
                  <c:v>2021</c:v>
                </c:pt>
                <c:pt idx="15">
                  <c:v>2022</c:v>
                </c:pt>
                <c:pt idx="16">
                  <c:v>2023</c:v>
                </c:pt>
              </c:numCache>
            </c:numRef>
          </c:cat>
          <c:val>
            <c:numRef>
              <c:f>Sheet1!$E$2:$E$18</c:f>
              <c:numCache>
                <c:formatCode>General</c:formatCode>
                <c:ptCount val="17"/>
                <c:pt idx="6" formatCode="#,##0">
                  <c:v>1129.653154829334</c:v>
                </c:pt>
                <c:pt idx="7" formatCode="#,##0">
                  <c:v>1133.3597421517738</c:v>
                </c:pt>
                <c:pt idx="8" formatCode="#,##0">
                  <c:v>1128.5178195732915</c:v>
                </c:pt>
                <c:pt idx="9" formatCode="#,##0">
                  <c:v>1120.7930382200914</c:v>
                </c:pt>
                <c:pt idx="10" formatCode="#,##0">
                  <c:v>1110.1115434111916</c:v>
                </c:pt>
                <c:pt idx="11" formatCode="#,##0">
                  <c:v>1099.4602911282475</c:v>
                </c:pt>
                <c:pt idx="12" formatCode="#,##0">
                  <c:v>1088.8394325838885</c:v>
                </c:pt>
                <c:pt idx="13" formatCode="#,##0">
                  <c:v>1078.249119746808</c:v>
                </c:pt>
                <c:pt idx="14" formatCode="#,##0">
                  <c:v>1079.6395053455419</c:v>
                </c:pt>
                <c:pt idx="15" formatCode="#,##0">
                  <c:v>1081.0607428722694</c:v>
                </c:pt>
                <c:pt idx="16" formatCode="#,##0">
                  <c:v>1082.5129865866306</c:v>
                </c:pt>
              </c:numCache>
            </c:numRef>
          </c:val>
          <c:smooth val="0"/>
        </c:ser>
        <c:dLbls>
          <c:showLegendKey val="0"/>
          <c:showVal val="0"/>
          <c:showCatName val="0"/>
          <c:showSerName val="0"/>
          <c:showPercent val="0"/>
          <c:showBubbleSize val="0"/>
        </c:dLbls>
        <c:marker val="1"/>
        <c:smooth val="0"/>
        <c:axId val="165642624"/>
        <c:axId val="165644160"/>
      </c:lineChart>
      <c:catAx>
        <c:axId val="165642624"/>
        <c:scaling>
          <c:orientation val="minMax"/>
        </c:scaling>
        <c:delete val="0"/>
        <c:axPos val="b"/>
        <c:numFmt formatCode="General" sourceLinked="1"/>
        <c:majorTickMark val="out"/>
        <c:minorTickMark val="none"/>
        <c:tickLblPos val="nextTo"/>
        <c:txPr>
          <a:bodyPr rot="-5400000" vert="horz"/>
          <a:lstStyle/>
          <a:p>
            <a:pPr>
              <a:defRPr b="1"/>
            </a:pPr>
            <a:endParaRPr lang="en-US"/>
          </a:p>
        </c:txPr>
        <c:crossAx val="165644160"/>
        <c:crosses val="autoZero"/>
        <c:auto val="1"/>
        <c:lblAlgn val="ctr"/>
        <c:lblOffset val="100"/>
        <c:noMultiLvlLbl val="0"/>
      </c:catAx>
      <c:valAx>
        <c:axId val="165644160"/>
        <c:scaling>
          <c:orientation val="minMax"/>
          <c:min val="0"/>
        </c:scaling>
        <c:delete val="0"/>
        <c:axPos val="l"/>
        <c:majorGridlines/>
        <c:numFmt formatCode="#,##0" sourceLinked="1"/>
        <c:majorTickMark val="out"/>
        <c:minorTickMark val="none"/>
        <c:tickLblPos val="nextTo"/>
        <c:txPr>
          <a:bodyPr/>
          <a:lstStyle/>
          <a:p>
            <a:pPr>
              <a:defRPr sz="2400" b="1"/>
            </a:pPr>
            <a:endParaRPr lang="en-US"/>
          </a:p>
        </c:txPr>
        <c:crossAx val="165642624"/>
        <c:crosses val="autoZero"/>
        <c:crossBetween val="between"/>
      </c:valAx>
      <c:spPr>
        <a:ln>
          <a:solidFill>
            <a:schemeClr val="tx1"/>
          </a:solidFill>
        </a:ln>
      </c:spPr>
    </c:plotArea>
    <c:legend>
      <c:legendPos val="r"/>
      <c:layout>
        <c:manualLayout>
          <c:xMode val="edge"/>
          <c:yMode val="edge"/>
          <c:x val="0.58834959732597525"/>
          <c:y val="0.51639886811023628"/>
          <c:w val="0.3432743342979564"/>
          <c:h val="0.25183029855643047"/>
        </c:manualLayout>
      </c:layout>
      <c:overlay val="0"/>
      <c:spPr>
        <a:solidFill>
          <a:schemeClr val="bg1"/>
        </a:solidFill>
        <a:ln>
          <a:solidFill>
            <a:schemeClr val="accent2"/>
          </a:solidFill>
        </a:ln>
      </c:spPr>
      <c:txPr>
        <a:bodyPr/>
        <a:lstStyle/>
        <a:p>
          <a:pPr>
            <a:defRPr sz="2000"/>
          </a:pPr>
          <a:endParaRPr lang="en-US"/>
        </a:p>
      </c:txPr>
    </c:legend>
    <c:plotVisOnly val="1"/>
    <c:dispBlanksAs val="gap"/>
    <c:showDLblsOverMax val="0"/>
  </c:chart>
  <c:txPr>
    <a:bodyPr/>
    <a:lstStyle/>
    <a:p>
      <a:pPr>
        <a:defRPr sz="1800">
          <a:latin typeface="Calibri" pitchFamily="34" charset="0"/>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1958083209895792"/>
          <c:y val="4.6270633749791616E-2"/>
          <c:w val="0.88041916790104202"/>
          <c:h val="0.77819472589983574"/>
        </c:manualLayout>
      </c:layout>
      <c:lineChart>
        <c:grouping val="standard"/>
        <c:varyColors val="0"/>
        <c:ser>
          <c:idx val="0"/>
          <c:order val="0"/>
          <c:tx>
            <c:v>Actual</c:v>
          </c:tx>
          <c:marker>
            <c:symbol val="none"/>
          </c:marker>
          <c:cat>
            <c:numRef>
              <c:f>'Expanded Summary Report-Elec'!$B$26:$T$26</c:f>
              <c:numCache>
                <c:formatCode>0</c:formatCode>
                <c:ptCount val="19"/>
                <c:pt idx="0">
                  <c:v>2006</c:v>
                </c:pt>
                <c:pt idx="1">
                  <c:v>2007</c:v>
                </c:pt>
                <c:pt idx="2">
                  <c:v>2008</c:v>
                </c:pt>
                <c:pt idx="3">
                  <c:v>2009</c:v>
                </c:pt>
                <c:pt idx="4">
                  <c:v>2010</c:v>
                </c:pt>
                <c:pt idx="5">
                  <c:v>2011</c:v>
                </c:pt>
                <c:pt idx="6">
                  <c:v>2012</c:v>
                </c:pt>
                <c:pt idx="7">
                  <c:v>2013</c:v>
                </c:pt>
                <c:pt idx="8">
                  <c:v>2014</c:v>
                </c:pt>
                <c:pt idx="9">
                  <c:v>2015</c:v>
                </c:pt>
                <c:pt idx="10">
                  <c:v>2016</c:v>
                </c:pt>
                <c:pt idx="11">
                  <c:v>2017</c:v>
                </c:pt>
                <c:pt idx="12">
                  <c:v>2018</c:v>
                </c:pt>
                <c:pt idx="13">
                  <c:v>2019</c:v>
                </c:pt>
                <c:pt idx="14">
                  <c:v>2020</c:v>
                </c:pt>
                <c:pt idx="15">
                  <c:v>2021</c:v>
                </c:pt>
                <c:pt idx="16">
                  <c:v>2022</c:v>
                </c:pt>
                <c:pt idx="17">
                  <c:v>2023</c:v>
                </c:pt>
                <c:pt idx="18">
                  <c:v>2024</c:v>
                </c:pt>
              </c:numCache>
            </c:numRef>
          </c:cat>
          <c:val>
            <c:numRef>
              <c:f>'Expanded Summary Report-Elec'!$B$99:$I$99</c:f>
              <c:numCache>
                <c:formatCode>#,##0</c:formatCode>
                <c:ptCount val="8"/>
                <c:pt idx="0">
                  <c:v>4251.0502124357963</c:v>
                </c:pt>
                <c:pt idx="1">
                  <c:v>4281</c:v>
                </c:pt>
                <c:pt idx="2">
                  <c:v>8175.9624539477554</c:v>
                </c:pt>
                <c:pt idx="3">
                  <c:v>26558.796000000002</c:v>
                </c:pt>
                <c:pt idx="4">
                  <c:v>14655.54</c:v>
                </c:pt>
                <c:pt idx="5">
                  <c:v>12244.298000000001</c:v>
                </c:pt>
                <c:pt idx="6">
                  <c:v>13069</c:v>
                </c:pt>
                <c:pt idx="7">
                  <c:v>13731.213302346699</c:v>
                </c:pt>
              </c:numCache>
            </c:numRef>
          </c:val>
          <c:smooth val="0"/>
        </c:ser>
        <c:ser>
          <c:idx val="1"/>
          <c:order val="1"/>
          <c:tx>
            <c:v>Forecast-Incremental</c:v>
          </c:tx>
          <c:marker>
            <c:symbol val="none"/>
          </c:marker>
          <c:cat>
            <c:numRef>
              <c:f>'Expanded Summary Report-Elec'!$B$26:$T$26</c:f>
              <c:numCache>
                <c:formatCode>0</c:formatCode>
                <c:ptCount val="19"/>
                <c:pt idx="0">
                  <c:v>2006</c:v>
                </c:pt>
                <c:pt idx="1">
                  <c:v>2007</c:v>
                </c:pt>
                <c:pt idx="2">
                  <c:v>2008</c:v>
                </c:pt>
                <c:pt idx="3">
                  <c:v>2009</c:v>
                </c:pt>
                <c:pt idx="4">
                  <c:v>2010</c:v>
                </c:pt>
                <c:pt idx="5">
                  <c:v>2011</c:v>
                </c:pt>
                <c:pt idx="6">
                  <c:v>2012</c:v>
                </c:pt>
                <c:pt idx="7">
                  <c:v>2013</c:v>
                </c:pt>
                <c:pt idx="8">
                  <c:v>2014</c:v>
                </c:pt>
                <c:pt idx="9">
                  <c:v>2015</c:v>
                </c:pt>
                <c:pt idx="10">
                  <c:v>2016</c:v>
                </c:pt>
                <c:pt idx="11">
                  <c:v>2017</c:v>
                </c:pt>
                <c:pt idx="12">
                  <c:v>2018</c:v>
                </c:pt>
                <c:pt idx="13">
                  <c:v>2019</c:v>
                </c:pt>
                <c:pt idx="14">
                  <c:v>2020</c:v>
                </c:pt>
                <c:pt idx="15">
                  <c:v>2021</c:v>
                </c:pt>
                <c:pt idx="16">
                  <c:v>2022</c:v>
                </c:pt>
                <c:pt idx="17">
                  <c:v>2023</c:v>
                </c:pt>
                <c:pt idx="18">
                  <c:v>2024</c:v>
                </c:pt>
              </c:numCache>
            </c:numRef>
          </c:cat>
          <c:val>
            <c:numRef>
              <c:f>'Expanded Summary Report-Elec'!$B$97:$T$97</c:f>
              <c:numCache>
                <c:formatCode>General</c:formatCode>
                <c:ptCount val="19"/>
                <c:pt idx="7" formatCode="#,##0">
                  <c:v>13731.213302346699</c:v>
                </c:pt>
                <c:pt idx="8" formatCode="#,##0">
                  <c:v>12731.137060465922</c:v>
                </c:pt>
                <c:pt idx="9" formatCode="#,##0">
                  <c:v>12528.075418123675</c:v>
                </c:pt>
                <c:pt idx="10" formatCode="#,##0">
                  <c:v>12470.648158537648</c:v>
                </c:pt>
                <c:pt idx="11" formatCode="#,##0">
                  <c:v>13120.93475595336</c:v>
                </c:pt>
                <c:pt idx="12" formatCode="#,##0">
                  <c:v>13046.489296833326</c:v>
                </c:pt>
                <c:pt idx="13" formatCode="#,##0">
                  <c:v>13271.102171674343</c:v>
                </c:pt>
                <c:pt idx="14" formatCode="#,##0">
                  <c:v>13307.209371189614</c:v>
                </c:pt>
                <c:pt idx="15" formatCode="#,##0">
                  <c:v>12977.471714251689</c:v>
                </c:pt>
                <c:pt idx="16" formatCode="#,##0">
                  <c:v>12146.294475221728</c:v>
                </c:pt>
                <c:pt idx="17" formatCode="#,##0">
                  <c:v>10938.239536921526</c:v>
                </c:pt>
                <c:pt idx="18" formatCode="#,##0">
                  <c:v>9751.9059563216106</c:v>
                </c:pt>
              </c:numCache>
            </c:numRef>
          </c:val>
          <c:smooth val="0"/>
        </c:ser>
        <c:dLbls>
          <c:showLegendKey val="0"/>
          <c:showVal val="0"/>
          <c:showCatName val="0"/>
          <c:showSerName val="0"/>
          <c:showPercent val="0"/>
          <c:showBubbleSize val="0"/>
        </c:dLbls>
        <c:marker val="1"/>
        <c:smooth val="0"/>
        <c:axId val="104177024"/>
        <c:axId val="104182912"/>
      </c:lineChart>
      <c:catAx>
        <c:axId val="104177024"/>
        <c:scaling>
          <c:orientation val="minMax"/>
        </c:scaling>
        <c:delete val="0"/>
        <c:axPos val="b"/>
        <c:numFmt formatCode="0" sourceLinked="1"/>
        <c:majorTickMark val="out"/>
        <c:minorTickMark val="none"/>
        <c:tickLblPos val="nextTo"/>
        <c:txPr>
          <a:bodyPr rot="-5400000" vert="horz"/>
          <a:lstStyle/>
          <a:p>
            <a:pPr>
              <a:defRPr sz="1400"/>
            </a:pPr>
            <a:endParaRPr lang="en-US"/>
          </a:p>
        </c:txPr>
        <c:crossAx val="104182912"/>
        <c:crosses val="autoZero"/>
        <c:auto val="1"/>
        <c:lblAlgn val="ctr"/>
        <c:lblOffset val="100"/>
        <c:noMultiLvlLbl val="0"/>
      </c:catAx>
      <c:valAx>
        <c:axId val="104182912"/>
        <c:scaling>
          <c:orientation val="minMax"/>
        </c:scaling>
        <c:delete val="0"/>
        <c:axPos val="l"/>
        <c:majorGridlines>
          <c:spPr>
            <a:ln>
              <a:prstDash val="dash"/>
            </a:ln>
          </c:spPr>
        </c:majorGridlines>
        <c:numFmt formatCode="#,##0" sourceLinked="1"/>
        <c:majorTickMark val="out"/>
        <c:minorTickMark val="none"/>
        <c:tickLblPos val="nextTo"/>
        <c:txPr>
          <a:bodyPr/>
          <a:lstStyle/>
          <a:p>
            <a:pPr>
              <a:defRPr sz="1800" b="1"/>
            </a:pPr>
            <a:endParaRPr lang="en-US"/>
          </a:p>
        </c:txPr>
        <c:crossAx val="104177024"/>
        <c:crosses val="autoZero"/>
        <c:crossBetween val="between"/>
      </c:valAx>
    </c:plotArea>
    <c:legend>
      <c:legendPos val="b"/>
      <c:layout>
        <c:manualLayout>
          <c:xMode val="edge"/>
          <c:yMode val="edge"/>
          <c:x val="0.2873858527585042"/>
          <c:y val="0.57821125070909241"/>
          <c:w val="0.50443608534081752"/>
          <c:h val="0.10291248303360463"/>
        </c:manualLayout>
      </c:layout>
      <c:overlay val="0"/>
      <c:spPr>
        <a:ln>
          <a:solidFill>
            <a:schemeClr val="tx1"/>
          </a:solidFill>
        </a:ln>
      </c:spPr>
      <c:txPr>
        <a:bodyPr/>
        <a:lstStyle/>
        <a:p>
          <a:pPr>
            <a:defRPr sz="1800" b="1"/>
          </a:pPr>
          <a:endParaRPr lang="en-US"/>
        </a:p>
      </c:txPr>
    </c:legend>
    <c:plotVisOnly val="1"/>
    <c:dispBlanksAs val="gap"/>
    <c:showDLblsOverMax val="0"/>
  </c:chart>
  <c:txPr>
    <a:bodyPr/>
    <a:lstStyle/>
    <a:p>
      <a:pPr>
        <a:defRPr sz="1600"/>
      </a:pPr>
      <a:endParaRPr lang="en-US"/>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4313779957389812E-2"/>
          <c:y val="0.13896709505243249"/>
          <c:w val="0.90174807006421664"/>
          <c:h val="0.70299836819213746"/>
        </c:manualLayout>
      </c:layout>
      <c:lineChart>
        <c:grouping val="standard"/>
        <c:varyColors val="0"/>
        <c:ser>
          <c:idx val="0"/>
          <c:order val="0"/>
          <c:tx>
            <c:strRef>
              <c:f>'Totals by Category-Elec'!$AW$166</c:f>
              <c:strCache>
                <c:ptCount val="1"/>
                <c:pt idx="0">
                  <c:v>Current-Tech</c:v>
                </c:pt>
              </c:strCache>
            </c:strRef>
          </c:tx>
          <c:spPr>
            <a:ln>
              <a:solidFill>
                <a:schemeClr val="tx1"/>
              </a:solidFill>
            </a:ln>
          </c:spPr>
          <c:marker>
            <c:symbol val="none"/>
          </c:marker>
          <c:cat>
            <c:numRef>
              <c:f>'Totals by Category-Elec'!$BC$165:$BP$165</c:f>
              <c:numCache>
                <c:formatCode>General</c:formatCode>
                <c:ptCount val="14"/>
                <c:pt idx="0">
                  <c:v>2011</c:v>
                </c:pt>
                <c:pt idx="1">
                  <c:v>2012</c:v>
                </c:pt>
                <c:pt idx="2">
                  <c:v>2013</c:v>
                </c:pt>
                <c:pt idx="3">
                  <c:v>2014</c:v>
                </c:pt>
                <c:pt idx="4">
                  <c:v>2015</c:v>
                </c:pt>
                <c:pt idx="5">
                  <c:v>2016</c:v>
                </c:pt>
                <c:pt idx="6">
                  <c:v>2017</c:v>
                </c:pt>
                <c:pt idx="7">
                  <c:v>2018</c:v>
                </c:pt>
                <c:pt idx="8">
                  <c:v>2019</c:v>
                </c:pt>
                <c:pt idx="9">
                  <c:v>2020</c:v>
                </c:pt>
                <c:pt idx="10">
                  <c:v>2021</c:v>
                </c:pt>
                <c:pt idx="11">
                  <c:v>2022</c:v>
                </c:pt>
                <c:pt idx="12">
                  <c:v>2023</c:v>
                </c:pt>
                <c:pt idx="13">
                  <c:v>2024</c:v>
                </c:pt>
              </c:numCache>
            </c:numRef>
          </c:cat>
          <c:val>
            <c:numRef>
              <c:f>'Totals by Category-Elec'!$BC$166:$BP$166</c:f>
              <c:numCache>
                <c:formatCode>#,##0</c:formatCode>
                <c:ptCount val="14"/>
                <c:pt idx="0">
                  <c:v>11644.635987373109</c:v>
                </c:pt>
                <c:pt idx="1">
                  <c:v>11346.328142738748</c:v>
                </c:pt>
                <c:pt idx="2">
                  <c:v>10609.286235972475</c:v>
                </c:pt>
                <c:pt idx="3">
                  <c:v>8871.4629626016558</c:v>
                </c:pt>
                <c:pt idx="4">
                  <c:v>7968.4389520457025</c:v>
                </c:pt>
                <c:pt idx="5">
                  <c:v>7158.6580068808671</c:v>
                </c:pt>
                <c:pt idx="6">
                  <c:v>6650.5118853773238</c:v>
                </c:pt>
                <c:pt idx="7">
                  <c:v>5875.2001974743498</c:v>
                </c:pt>
                <c:pt idx="8">
                  <c:v>5711.6471907946388</c:v>
                </c:pt>
                <c:pt idx="9">
                  <c:v>5616.6762150826025</c:v>
                </c:pt>
                <c:pt idx="10">
                  <c:v>5464.9635885934567</c:v>
                </c:pt>
                <c:pt idx="11">
                  <c:v>5114.9023342300461</c:v>
                </c:pt>
                <c:pt idx="12">
                  <c:v>4588.5881638569026</c:v>
                </c:pt>
                <c:pt idx="13">
                  <c:v>4131.7777165983043</c:v>
                </c:pt>
              </c:numCache>
            </c:numRef>
          </c:val>
          <c:smooth val="0"/>
        </c:ser>
        <c:ser>
          <c:idx val="1"/>
          <c:order val="1"/>
          <c:tx>
            <c:strRef>
              <c:f>'Totals by Category-Elec'!$AW$167</c:f>
              <c:strCache>
                <c:ptCount val="1"/>
                <c:pt idx="0">
                  <c:v>New and Emerging-Tech</c:v>
                </c:pt>
              </c:strCache>
            </c:strRef>
          </c:tx>
          <c:spPr>
            <a:ln>
              <a:solidFill>
                <a:srgbClr val="FF0000"/>
              </a:solidFill>
            </a:ln>
          </c:spPr>
          <c:marker>
            <c:symbol val="none"/>
          </c:marker>
          <c:cat>
            <c:numRef>
              <c:f>'Totals by Category-Elec'!$BC$165:$BP$165</c:f>
              <c:numCache>
                <c:formatCode>General</c:formatCode>
                <c:ptCount val="14"/>
                <c:pt idx="0">
                  <c:v>2011</c:v>
                </c:pt>
                <c:pt idx="1">
                  <c:v>2012</c:v>
                </c:pt>
                <c:pt idx="2">
                  <c:v>2013</c:v>
                </c:pt>
                <c:pt idx="3">
                  <c:v>2014</c:v>
                </c:pt>
                <c:pt idx="4">
                  <c:v>2015</c:v>
                </c:pt>
                <c:pt idx="5">
                  <c:v>2016</c:v>
                </c:pt>
                <c:pt idx="6">
                  <c:v>2017</c:v>
                </c:pt>
                <c:pt idx="7">
                  <c:v>2018</c:v>
                </c:pt>
                <c:pt idx="8">
                  <c:v>2019</c:v>
                </c:pt>
                <c:pt idx="9">
                  <c:v>2020</c:v>
                </c:pt>
                <c:pt idx="10">
                  <c:v>2021</c:v>
                </c:pt>
                <c:pt idx="11">
                  <c:v>2022</c:v>
                </c:pt>
                <c:pt idx="12">
                  <c:v>2023</c:v>
                </c:pt>
                <c:pt idx="13">
                  <c:v>2024</c:v>
                </c:pt>
              </c:numCache>
            </c:numRef>
          </c:cat>
          <c:val>
            <c:numRef>
              <c:f>'Totals by Category-Elec'!$BC$167:$BP$167</c:f>
              <c:numCache>
                <c:formatCode>#,##0</c:formatCode>
                <c:ptCount val="14"/>
                <c:pt idx="0">
                  <c:v>554.38934530215431</c:v>
                </c:pt>
                <c:pt idx="1">
                  <c:v>810.68298403258279</c:v>
                </c:pt>
                <c:pt idx="2">
                  <c:v>1123.182772997149</c:v>
                </c:pt>
                <c:pt idx="3">
                  <c:v>1874.1655099322043</c:v>
                </c:pt>
                <c:pt idx="4">
                  <c:v>2574.1278781459091</c:v>
                </c:pt>
                <c:pt idx="5">
                  <c:v>3326.4815637247216</c:v>
                </c:pt>
                <c:pt idx="6">
                  <c:v>4079.2889790905933</c:v>
                </c:pt>
                <c:pt idx="7">
                  <c:v>4195.1552568275447</c:v>
                </c:pt>
                <c:pt idx="8">
                  <c:v>4563.8352444051179</c:v>
                </c:pt>
                <c:pt idx="9">
                  <c:v>4675.4275256892652</c:v>
                </c:pt>
                <c:pt idx="10">
                  <c:v>4477.9166012973301</c:v>
                </c:pt>
                <c:pt idx="11">
                  <c:v>3977.3147226876226</c:v>
                </c:pt>
                <c:pt idx="12">
                  <c:v>3276.0880608174125</c:v>
                </c:pt>
                <c:pt idx="13">
                  <c:v>2527.0790335329375</c:v>
                </c:pt>
              </c:numCache>
            </c:numRef>
          </c:val>
          <c:smooth val="0"/>
        </c:ser>
        <c:ser>
          <c:idx val="3"/>
          <c:order val="2"/>
          <c:tx>
            <c:strRef>
              <c:f>'Totals by Category-Elec'!$AW$169</c:f>
              <c:strCache>
                <c:ptCount val="1"/>
                <c:pt idx="0">
                  <c:v>Behavior</c:v>
                </c:pt>
              </c:strCache>
            </c:strRef>
          </c:tx>
          <c:spPr>
            <a:ln>
              <a:solidFill>
                <a:srgbClr val="00B050"/>
              </a:solidFill>
            </a:ln>
          </c:spPr>
          <c:marker>
            <c:symbol val="none"/>
          </c:marker>
          <c:cat>
            <c:numRef>
              <c:f>'Totals by Category-Elec'!$BC$165:$BP$165</c:f>
              <c:numCache>
                <c:formatCode>General</c:formatCode>
                <c:ptCount val="14"/>
                <c:pt idx="0">
                  <c:v>2011</c:v>
                </c:pt>
                <c:pt idx="1">
                  <c:v>2012</c:v>
                </c:pt>
                <c:pt idx="2">
                  <c:v>2013</c:v>
                </c:pt>
                <c:pt idx="3">
                  <c:v>2014</c:v>
                </c:pt>
                <c:pt idx="4">
                  <c:v>2015</c:v>
                </c:pt>
                <c:pt idx="5">
                  <c:v>2016</c:v>
                </c:pt>
                <c:pt idx="6">
                  <c:v>2017</c:v>
                </c:pt>
                <c:pt idx="7">
                  <c:v>2018</c:v>
                </c:pt>
                <c:pt idx="8">
                  <c:v>2019</c:v>
                </c:pt>
                <c:pt idx="9">
                  <c:v>2020</c:v>
                </c:pt>
                <c:pt idx="10">
                  <c:v>2021</c:v>
                </c:pt>
                <c:pt idx="11">
                  <c:v>2022</c:v>
                </c:pt>
                <c:pt idx="12">
                  <c:v>2023</c:v>
                </c:pt>
                <c:pt idx="13">
                  <c:v>2024</c:v>
                </c:pt>
              </c:numCache>
            </c:numRef>
          </c:cat>
          <c:val>
            <c:numRef>
              <c:f>'Totals by Category-Elec'!$BC$169:$BP$169</c:f>
              <c:numCache>
                <c:formatCode>#,##0</c:formatCode>
                <c:ptCount val="14"/>
                <c:pt idx="0">
                  <c:v>45.273000000000003</c:v>
                </c:pt>
                <c:pt idx="1">
                  <c:v>1694.3230681417494</c:v>
                </c:pt>
                <c:pt idx="2">
                  <c:v>1694.3230681417494</c:v>
                </c:pt>
                <c:pt idx="3">
                  <c:v>1694.3230681417494</c:v>
                </c:pt>
                <c:pt idx="4">
                  <c:v>1694.3230681417494</c:v>
                </c:pt>
                <c:pt idx="5">
                  <c:v>1694.3230681417494</c:v>
                </c:pt>
                <c:pt idx="6">
                  <c:v>2099.948371695129</c:v>
                </c:pt>
                <c:pt idx="7">
                  <c:v>2749.6562063216734</c:v>
                </c:pt>
                <c:pt idx="8">
                  <c:v>2769.142100264829</c:v>
                </c:pt>
                <c:pt idx="9">
                  <c:v>2788.6279942079846</c:v>
                </c:pt>
                <c:pt idx="10">
                  <c:v>2808.1138881511411</c:v>
                </c:pt>
                <c:pt idx="11">
                  <c:v>2827.5997820942971</c:v>
                </c:pt>
                <c:pt idx="12">
                  <c:v>2847.0856760374527</c:v>
                </c:pt>
                <c:pt idx="13">
                  <c:v>2866.5715699806083</c:v>
                </c:pt>
              </c:numCache>
            </c:numRef>
          </c:val>
          <c:smooth val="0"/>
        </c:ser>
        <c:dLbls>
          <c:showLegendKey val="0"/>
          <c:showVal val="0"/>
          <c:showCatName val="0"/>
          <c:showSerName val="0"/>
          <c:showPercent val="0"/>
          <c:showBubbleSize val="0"/>
        </c:dLbls>
        <c:marker val="1"/>
        <c:smooth val="0"/>
        <c:axId val="164575872"/>
        <c:axId val="164577664"/>
      </c:lineChart>
      <c:catAx>
        <c:axId val="164575872"/>
        <c:scaling>
          <c:orientation val="minMax"/>
        </c:scaling>
        <c:delete val="0"/>
        <c:axPos val="b"/>
        <c:numFmt formatCode="General" sourceLinked="1"/>
        <c:majorTickMark val="out"/>
        <c:minorTickMark val="none"/>
        <c:tickLblPos val="nextTo"/>
        <c:txPr>
          <a:bodyPr/>
          <a:lstStyle/>
          <a:p>
            <a:pPr>
              <a:defRPr sz="800" b="1" i="0" baseline="0"/>
            </a:pPr>
            <a:endParaRPr lang="en-US"/>
          </a:p>
        </c:txPr>
        <c:crossAx val="164577664"/>
        <c:crosses val="autoZero"/>
        <c:auto val="1"/>
        <c:lblAlgn val="ctr"/>
        <c:lblOffset val="100"/>
        <c:noMultiLvlLbl val="0"/>
      </c:catAx>
      <c:valAx>
        <c:axId val="164577664"/>
        <c:scaling>
          <c:orientation val="minMax"/>
        </c:scaling>
        <c:delete val="0"/>
        <c:axPos val="l"/>
        <c:majorGridlines/>
        <c:numFmt formatCode="#,##0" sourceLinked="1"/>
        <c:majorTickMark val="out"/>
        <c:minorTickMark val="none"/>
        <c:tickLblPos val="nextTo"/>
        <c:txPr>
          <a:bodyPr/>
          <a:lstStyle/>
          <a:p>
            <a:pPr>
              <a:defRPr sz="800" b="1" i="0" baseline="0"/>
            </a:pPr>
            <a:endParaRPr lang="en-US"/>
          </a:p>
        </c:txPr>
        <c:crossAx val="164575872"/>
        <c:crosses val="autoZero"/>
        <c:crossBetween val="between"/>
      </c:valAx>
    </c:plotArea>
    <c:legend>
      <c:legendPos val="b"/>
      <c:overlay val="0"/>
      <c:spPr>
        <a:ln>
          <a:solidFill>
            <a:schemeClr val="tx1"/>
          </a:solidFill>
        </a:ln>
      </c:spPr>
    </c:legend>
    <c:plotVisOnly val="1"/>
    <c:dispBlanksAs val="gap"/>
    <c:showDLblsOverMax val="0"/>
  </c:chart>
  <c:externalData r:id="rId1">
    <c:autoUpdate val="0"/>
  </c:externalData>
  <c:userShapes r:id="rId2"/>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4313779957389812E-2"/>
          <c:y val="0.13896709505243249"/>
          <c:w val="0.90174807006421664"/>
          <c:h val="0.70299836819213746"/>
        </c:manualLayout>
      </c:layout>
      <c:lineChart>
        <c:grouping val="standard"/>
        <c:varyColors val="0"/>
        <c:ser>
          <c:idx val="0"/>
          <c:order val="0"/>
          <c:tx>
            <c:strRef>
              <c:f>'Totals by Category-Elec'!$Y$180</c:f>
              <c:strCache>
                <c:ptCount val="1"/>
                <c:pt idx="0">
                  <c:v>Residential</c:v>
                </c:pt>
              </c:strCache>
            </c:strRef>
          </c:tx>
          <c:spPr>
            <a:ln>
              <a:solidFill>
                <a:srgbClr val="00B050"/>
              </a:solidFill>
            </a:ln>
          </c:spPr>
          <c:marker>
            <c:symbol val="none"/>
          </c:marker>
          <c:cat>
            <c:numRef>
              <c:f>'Totals by Category-Elec'!$BC$165:$BP$165</c:f>
              <c:numCache>
                <c:formatCode>General</c:formatCode>
                <c:ptCount val="14"/>
                <c:pt idx="0">
                  <c:v>2011</c:v>
                </c:pt>
                <c:pt idx="1">
                  <c:v>2012</c:v>
                </c:pt>
                <c:pt idx="2">
                  <c:v>2013</c:v>
                </c:pt>
                <c:pt idx="3">
                  <c:v>2014</c:v>
                </c:pt>
                <c:pt idx="4">
                  <c:v>2015</c:v>
                </c:pt>
                <c:pt idx="5">
                  <c:v>2016</c:v>
                </c:pt>
                <c:pt idx="6">
                  <c:v>2017</c:v>
                </c:pt>
                <c:pt idx="7">
                  <c:v>2018</c:v>
                </c:pt>
                <c:pt idx="8">
                  <c:v>2019</c:v>
                </c:pt>
                <c:pt idx="9">
                  <c:v>2020</c:v>
                </c:pt>
                <c:pt idx="10">
                  <c:v>2021</c:v>
                </c:pt>
                <c:pt idx="11">
                  <c:v>2022</c:v>
                </c:pt>
                <c:pt idx="12">
                  <c:v>2023</c:v>
                </c:pt>
                <c:pt idx="13">
                  <c:v>2024</c:v>
                </c:pt>
              </c:numCache>
            </c:numRef>
          </c:cat>
          <c:val>
            <c:numRef>
              <c:f>'Totals by Category-Elec'!$AE$180:$AR$180</c:f>
              <c:numCache>
                <c:formatCode>#,##0</c:formatCode>
                <c:ptCount val="14"/>
                <c:pt idx="0">
                  <c:v>1587.8416694025341</c:v>
                </c:pt>
                <c:pt idx="1">
                  <c:v>4365.960082918411</c:v>
                </c:pt>
                <c:pt idx="2">
                  <c:v>4374.5544472683341</c:v>
                </c:pt>
                <c:pt idx="3">
                  <c:v>4133.8470553344323</c:v>
                </c:pt>
                <c:pt idx="4">
                  <c:v>4468.9318123922694</c:v>
                </c:pt>
                <c:pt idx="5">
                  <c:v>4840.9207479566003</c:v>
                </c:pt>
                <c:pt idx="6">
                  <c:v>5716.7457526667968</c:v>
                </c:pt>
                <c:pt idx="7">
                  <c:v>6274.3475753922803</c:v>
                </c:pt>
                <c:pt idx="8">
                  <c:v>6686.2848070195168</c:v>
                </c:pt>
                <c:pt idx="9">
                  <c:v>6995.0716681210133</c:v>
                </c:pt>
                <c:pt idx="10">
                  <c:v>7084.7849040556248</c:v>
                </c:pt>
                <c:pt idx="11">
                  <c:v>6883.8272273329612</c:v>
                </c:pt>
                <c:pt idx="12">
                  <c:v>6402.9874874182633</c:v>
                </c:pt>
                <c:pt idx="13">
                  <c:v>5772.2488160493958</c:v>
                </c:pt>
              </c:numCache>
            </c:numRef>
          </c:val>
          <c:smooth val="0"/>
        </c:ser>
        <c:ser>
          <c:idx val="1"/>
          <c:order val="1"/>
          <c:tx>
            <c:strRef>
              <c:f>'Totals by Category-Elec'!$Y$181</c:f>
              <c:strCache>
                <c:ptCount val="1"/>
                <c:pt idx="0">
                  <c:v>Commercial</c:v>
                </c:pt>
              </c:strCache>
            </c:strRef>
          </c:tx>
          <c:marker>
            <c:symbol val="none"/>
          </c:marker>
          <c:cat>
            <c:numRef>
              <c:f>'Totals by Category-Elec'!$BC$165:$BP$165</c:f>
              <c:numCache>
                <c:formatCode>General</c:formatCode>
                <c:ptCount val="14"/>
                <c:pt idx="0">
                  <c:v>2011</c:v>
                </c:pt>
                <c:pt idx="1">
                  <c:v>2012</c:v>
                </c:pt>
                <c:pt idx="2">
                  <c:v>2013</c:v>
                </c:pt>
                <c:pt idx="3">
                  <c:v>2014</c:v>
                </c:pt>
                <c:pt idx="4">
                  <c:v>2015</c:v>
                </c:pt>
                <c:pt idx="5">
                  <c:v>2016</c:v>
                </c:pt>
                <c:pt idx="6">
                  <c:v>2017</c:v>
                </c:pt>
                <c:pt idx="7">
                  <c:v>2018</c:v>
                </c:pt>
                <c:pt idx="8">
                  <c:v>2019</c:v>
                </c:pt>
                <c:pt idx="9">
                  <c:v>2020</c:v>
                </c:pt>
                <c:pt idx="10">
                  <c:v>2021</c:v>
                </c:pt>
                <c:pt idx="11">
                  <c:v>2022</c:v>
                </c:pt>
                <c:pt idx="12">
                  <c:v>2023</c:v>
                </c:pt>
                <c:pt idx="13">
                  <c:v>2024</c:v>
                </c:pt>
              </c:numCache>
            </c:numRef>
          </c:cat>
          <c:val>
            <c:numRef>
              <c:f>'Totals by Category-Elec'!$AE$181:$AR$181</c:f>
              <c:numCache>
                <c:formatCode>#,##0</c:formatCode>
                <c:ptCount val="14"/>
                <c:pt idx="0">
                  <c:v>11277.918000000001</c:v>
                </c:pt>
                <c:pt idx="1">
                  <c:v>9803.0310426750075</c:v>
                </c:pt>
                <c:pt idx="2">
                  <c:v>9356.6588550783617</c:v>
                </c:pt>
                <c:pt idx="3">
                  <c:v>8597.2900051314937</c:v>
                </c:pt>
                <c:pt idx="4">
                  <c:v>8059.1436057314049</c:v>
                </c:pt>
                <c:pt idx="5">
                  <c:v>7629.7274105810484</c:v>
                </c:pt>
                <c:pt idx="6">
                  <c:v>7404.1890032865622</c:v>
                </c:pt>
                <c:pt idx="7">
                  <c:v>6772.1417214410476</c:v>
                </c:pt>
                <c:pt idx="8">
                  <c:v>6584.8173646548275</c:v>
                </c:pt>
                <c:pt idx="9">
                  <c:v>6312.1377030685999</c:v>
                </c:pt>
                <c:pt idx="10">
                  <c:v>5892.6868101960636</c:v>
                </c:pt>
                <c:pt idx="11">
                  <c:v>5262.467247888766</c:v>
                </c:pt>
                <c:pt idx="12">
                  <c:v>4535.252049503265</c:v>
                </c:pt>
                <c:pt idx="13">
                  <c:v>3979.6571402722143</c:v>
                </c:pt>
              </c:numCache>
            </c:numRef>
          </c:val>
          <c:smooth val="0"/>
        </c:ser>
        <c:dLbls>
          <c:showLegendKey val="0"/>
          <c:showVal val="0"/>
          <c:showCatName val="0"/>
          <c:showSerName val="0"/>
          <c:showPercent val="0"/>
          <c:showBubbleSize val="0"/>
        </c:dLbls>
        <c:marker val="1"/>
        <c:smooth val="0"/>
        <c:axId val="164600832"/>
        <c:axId val="164606720"/>
      </c:lineChart>
      <c:catAx>
        <c:axId val="164600832"/>
        <c:scaling>
          <c:orientation val="minMax"/>
        </c:scaling>
        <c:delete val="0"/>
        <c:axPos val="b"/>
        <c:numFmt formatCode="General" sourceLinked="1"/>
        <c:majorTickMark val="out"/>
        <c:minorTickMark val="none"/>
        <c:tickLblPos val="nextTo"/>
        <c:txPr>
          <a:bodyPr/>
          <a:lstStyle/>
          <a:p>
            <a:pPr>
              <a:defRPr sz="800" b="1" i="0" baseline="0"/>
            </a:pPr>
            <a:endParaRPr lang="en-US"/>
          </a:p>
        </c:txPr>
        <c:crossAx val="164606720"/>
        <c:crosses val="autoZero"/>
        <c:auto val="1"/>
        <c:lblAlgn val="ctr"/>
        <c:lblOffset val="100"/>
        <c:noMultiLvlLbl val="0"/>
      </c:catAx>
      <c:valAx>
        <c:axId val="164606720"/>
        <c:scaling>
          <c:orientation val="minMax"/>
        </c:scaling>
        <c:delete val="0"/>
        <c:axPos val="l"/>
        <c:majorGridlines/>
        <c:numFmt formatCode="#,##0" sourceLinked="1"/>
        <c:majorTickMark val="out"/>
        <c:minorTickMark val="none"/>
        <c:tickLblPos val="nextTo"/>
        <c:txPr>
          <a:bodyPr/>
          <a:lstStyle/>
          <a:p>
            <a:pPr>
              <a:defRPr sz="800" b="1" i="0" baseline="0"/>
            </a:pPr>
            <a:endParaRPr lang="en-US"/>
          </a:p>
        </c:txPr>
        <c:crossAx val="164600832"/>
        <c:crosses val="autoZero"/>
        <c:crossBetween val="between"/>
      </c:valAx>
    </c:plotArea>
    <c:legend>
      <c:legendPos val="b"/>
      <c:overlay val="0"/>
      <c:spPr>
        <a:ln>
          <a:solidFill>
            <a:schemeClr val="tx1"/>
          </a:solidFill>
        </a:ln>
      </c:spPr>
    </c:legend>
    <c:plotVisOnly val="1"/>
    <c:dispBlanksAs val="gap"/>
    <c:showDLblsOverMax val="0"/>
  </c:chart>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0.19488</cdr:x>
      <cdr:y>0.02817</cdr:y>
    </cdr:from>
    <cdr:to>
      <cdr:x>0.54677</cdr:x>
      <cdr:y>0.11972</cdr:y>
    </cdr:to>
    <cdr:sp macro="" textlink="">
      <cdr:nvSpPr>
        <cdr:cNvPr id="2" name="TextBox 1"/>
        <cdr:cNvSpPr txBox="1"/>
      </cdr:nvSpPr>
      <cdr:spPr>
        <a:xfrm xmlns:a="http://schemas.openxmlformats.org/drawingml/2006/main">
          <a:off x="2083593" y="95249"/>
          <a:ext cx="3762375" cy="309563"/>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0.0838</cdr:x>
      <cdr:y>0.02</cdr:y>
    </cdr:from>
    <cdr:to>
      <cdr:x>0.93159</cdr:x>
      <cdr:y>0.10902</cdr:y>
    </cdr:to>
    <cdr:sp macro="" textlink="">
      <cdr:nvSpPr>
        <cdr:cNvPr id="3" name="TextBox 2"/>
        <cdr:cNvSpPr txBox="1"/>
      </cdr:nvSpPr>
      <cdr:spPr>
        <a:xfrm xmlns:a="http://schemas.openxmlformats.org/drawingml/2006/main">
          <a:off x="609600" y="76200"/>
          <a:ext cx="6167460" cy="33910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200" b="1" dirty="0"/>
            <a:t>Market Potential for Current and Emerging Technologies and </a:t>
          </a:r>
          <a:r>
            <a:rPr lang="en-US" sz="1200" b="1" dirty="0" smtClean="0"/>
            <a:t>Behavioral </a:t>
          </a:r>
          <a:r>
            <a:rPr lang="en-US" sz="1200" b="1" baseline="0" dirty="0" smtClean="0"/>
            <a:t>(</a:t>
          </a:r>
          <a:r>
            <a:rPr lang="en-US" sz="1200" b="1" baseline="0" dirty="0"/>
            <a:t>MWh)</a:t>
          </a:r>
          <a:endParaRPr lang="en-US" sz="1200" b="1" dirty="0"/>
        </a:p>
      </cdr:txBody>
    </cdr:sp>
  </cdr:relSizeAnchor>
</c:userShapes>
</file>

<file path=ppt/drawings/drawing2.xml><?xml version="1.0" encoding="utf-8"?>
<c:userShapes xmlns:c="http://schemas.openxmlformats.org/drawingml/2006/chart">
  <cdr:relSizeAnchor xmlns:cdr="http://schemas.openxmlformats.org/drawingml/2006/chartDrawing">
    <cdr:from>
      <cdr:x>0.19488</cdr:x>
      <cdr:y>0.02817</cdr:y>
    </cdr:from>
    <cdr:to>
      <cdr:x>0.54677</cdr:x>
      <cdr:y>0.11972</cdr:y>
    </cdr:to>
    <cdr:sp macro="" textlink="">
      <cdr:nvSpPr>
        <cdr:cNvPr id="2" name="TextBox 1"/>
        <cdr:cNvSpPr txBox="1"/>
      </cdr:nvSpPr>
      <cdr:spPr>
        <a:xfrm xmlns:a="http://schemas.openxmlformats.org/drawingml/2006/main">
          <a:off x="2083593" y="95249"/>
          <a:ext cx="3762375" cy="309563"/>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0.19902</cdr:x>
      <cdr:y>0.02</cdr:y>
    </cdr:from>
    <cdr:to>
      <cdr:x>0.88904</cdr:x>
      <cdr:y>0.10902</cdr:y>
    </cdr:to>
    <cdr:sp macro="" textlink="">
      <cdr:nvSpPr>
        <cdr:cNvPr id="3" name="TextBox 2"/>
        <cdr:cNvSpPr txBox="1"/>
      </cdr:nvSpPr>
      <cdr:spPr>
        <a:xfrm xmlns:a="http://schemas.openxmlformats.org/drawingml/2006/main">
          <a:off x="1447800" y="76200"/>
          <a:ext cx="5019698" cy="33910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200" b="1" dirty="0"/>
            <a:t>Market Potential for </a:t>
          </a:r>
          <a:r>
            <a:rPr lang="en-US" sz="1200" b="1" dirty="0" smtClean="0"/>
            <a:t>the Residential vs. Commercial Sectors (MWh</a:t>
          </a:r>
          <a:r>
            <a:rPr lang="en-US" sz="1200" b="1" baseline="0" dirty="0" smtClean="0"/>
            <a:t>)</a:t>
          </a:r>
          <a:endParaRPr lang="en-US" sz="1200" b="1"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992127" cy="346392"/>
          </a:xfrm>
          <a:prstGeom prst="rect">
            <a:avLst/>
          </a:prstGeom>
        </p:spPr>
        <p:txBody>
          <a:bodyPr vert="horz" lIns="90461" tIns="45229" rIns="90461" bIns="45229" rtlCol="0"/>
          <a:lstStyle>
            <a:lvl1pPr algn="l">
              <a:defRPr sz="1200"/>
            </a:lvl1pPr>
          </a:lstStyle>
          <a:p>
            <a:endParaRPr lang="en-US" dirty="0"/>
          </a:p>
        </p:txBody>
      </p:sp>
      <p:sp>
        <p:nvSpPr>
          <p:cNvPr id="3" name="Date Placeholder 2"/>
          <p:cNvSpPr>
            <a:spLocks noGrp="1"/>
          </p:cNvSpPr>
          <p:nvPr>
            <p:ph type="dt" sz="quarter" idx="1"/>
          </p:nvPr>
        </p:nvSpPr>
        <p:spPr>
          <a:xfrm>
            <a:off x="5216465" y="1"/>
            <a:ext cx="3992127" cy="346392"/>
          </a:xfrm>
          <a:prstGeom prst="rect">
            <a:avLst/>
          </a:prstGeom>
        </p:spPr>
        <p:txBody>
          <a:bodyPr vert="horz" lIns="90461" tIns="45229" rIns="90461" bIns="45229" rtlCol="0"/>
          <a:lstStyle>
            <a:lvl1pPr algn="r">
              <a:defRPr sz="1200"/>
            </a:lvl1pPr>
          </a:lstStyle>
          <a:p>
            <a:fld id="{97AFD397-DF6A-4AF0-A754-E59EB6DB6BEF}" type="datetimeFigureOut">
              <a:rPr lang="en-US" smtClean="0"/>
              <a:t>1/29/2013</a:t>
            </a:fld>
            <a:endParaRPr lang="en-US" dirty="0"/>
          </a:p>
        </p:txBody>
      </p:sp>
      <p:sp>
        <p:nvSpPr>
          <p:cNvPr id="4" name="Footer Placeholder 3"/>
          <p:cNvSpPr>
            <a:spLocks noGrp="1"/>
          </p:cNvSpPr>
          <p:nvPr>
            <p:ph type="ftr" sz="quarter" idx="2"/>
          </p:nvPr>
        </p:nvSpPr>
        <p:spPr>
          <a:xfrm>
            <a:off x="1" y="6575516"/>
            <a:ext cx="3992127" cy="346392"/>
          </a:xfrm>
          <a:prstGeom prst="rect">
            <a:avLst/>
          </a:prstGeom>
        </p:spPr>
        <p:txBody>
          <a:bodyPr vert="horz" lIns="90461" tIns="45229" rIns="90461" bIns="45229" rtlCol="0" anchor="b"/>
          <a:lstStyle>
            <a:lvl1pPr algn="l">
              <a:defRPr sz="1200"/>
            </a:lvl1pPr>
          </a:lstStyle>
          <a:p>
            <a:endParaRPr lang="en-US" dirty="0"/>
          </a:p>
        </p:txBody>
      </p:sp>
      <p:sp>
        <p:nvSpPr>
          <p:cNvPr id="5" name="Slide Number Placeholder 4"/>
          <p:cNvSpPr>
            <a:spLocks noGrp="1"/>
          </p:cNvSpPr>
          <p:nvPr>
            <p:ph type="sldNum" sz="quarter" idx="3"/>
          </p:nvPr>
        </p:nvSpPr>
        <p:spPr>
          <a:xfrm>
            <a:off x="5216465" y="6575516"/>
            <a:ext cx="3992127" cy="346392"/>
          </a:xfrm>
          <a:prstGeom prst="rect">
            <a:avLst/>
          </a:prstGeom>
        </p:spPr>
        <p:txBody>
          <a:bodyPr vert="horz" lIns="90461" tIns="45229" rIns="90461" bIns="45229" rtlCol="0" anchor="b"/>
          <a:lstStyle>
            <a:lvl1pPr algn="r">
              <a:defRPr sz="1200"/>
            </a:lvl1pPr>
          </a:lstStyle>
          <a:p>
            <a:fld id="{2BF47C96-CE37-4E10-94F5-50B903D9917F}" type="slidenum">
              <a:rPr lang="en-US" smtClean="0"/>
              <a:t>‹#›</a:t>
            </a:fld>
            <a:endParaRPr lang="en-US" dirty="0"/>
          </a:p>
        </p:txBody>
      </p:sp>
    </p:spTree>
    <p:extLst>
      <p:ext uri="{BB962C8B-B14F-4D97-AF65-F5344CB8AC3E}">
        <p14:creationId xmlns:p14="http://schemas.microsoft.com/office/powerpoint/2010/main" val="33944295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bwMode="auto">
          <a:xfrm>
            <a:off x="5" y="0"/>
            <a:ext cx="3991293" cy="3461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73" tIns="46088" rIns="92173" bIns="46088" numCol="1" anchor="t" anchorCtr="0" compatLnSpc="1">
            <a:prstTxWarp prst="textNoShape">
              <a:avLst/>
            </a:prstTxWarp>
          </a:bodyPr>
          <a:lstStyle>
            <a:lvl1pPr>
              <a:defRPr sz="1200"/>
            </a:lvl1pPr>
          </a:lstStyle>
          <a:p>
            <a:pPr>
              <a:defRPr/>
            </a:pPr>
            <a:endParaRPr lang="en-US" dirty="0"/>
          </a:p>
        </p:txBody>
      </p:sp>
      <p:sp>
        <p:nvSpPr>
          <p:cNvPr id="43011" name="Rectangle 3"/>
          <p:cNvSpPr>
            <a:spLocks noGrp="1" noChangeArrowheads="1"/>
          </p:cNvSpPr>
          <p:nvPr>
            <p:ph type="dt" idx="1"/>
          </p:nvPr>
        </p:nvSpPr>
        <p:spPr bwMode="auto">
          <a:xfrm>
            <a:off x="5217257" y="0"/>
            <a:ext cx="3991293" cy="3461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73" tIns="46088" rIns="92173" bIns="46088" numCol="1" anchor="t" anchorCtr="0" compatLnSpc="1">
            <a:prstTxWarp prst="textNoShape">
              <a:avLst/>
            </a:prstTxWarp>
          </a:bodyPr>
          <a:lstStyle>
            <a:lvl1pPr algn="r">
              <a:defRPr sz="1200"/>
            </a:lvl1pPr>
          </a:lstStyle>
          <a:p>
            <a:pPr>
              <a:defRPr/>
            </a:pPr>
            <a:endParaRPr lang="en-US" dirty="0"/>
          </a:p>
        </p:txBody>
      </p:sp>
      <p:sp>
        <p:nvSpPr>
          <p:cNvPr id="15364" name="Rectangle 4"/>
          <p:cNvSpPr>
            <a:spLocks noGrp="1" noRot="1" noChangeAspect="1" noChangeArrowheads="1" noTextEdit="1"/>
          </p:cNvSpPr>
          <p:nvPr>
            <p:ph type="sldImg" idx="2"/>
          </p:nvPr>
        </p:nvSpPr>
        <p:spPr bwMode="auto">
          <a:xfrm>
            <a:off x="2873375" y="519113"/>
            <a:ext cx="3463925" cy="259715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3013" name="Rectangle 5"/>
          <p:cNvSpPr>
            <a:spLocks noGrp="1" noChangeArrowheads="1"/>
          </p:cNvSpPr>
          <p:nvPr>
            <p:ph type="body" sz="quarter" idx="3"/>
          </p:nvPr>
        </p:nvSpPr>
        <p:spPr bwMode="auto">
          <a:xfrm>
            <a:off x="921068" y="3288467"/>
            <a:ext cx="7368540" cy="3115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73" tIns="46088" rIns="92173" bIns="46088"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3014" name="Rectangle 6"/>
          <p:cNvSpPr>
            <a:spLocks noGrp="1" noChangeArrowheads="1"/>
          </p:cNvSpPr>
          <p:nvPr>
            <p:ph type="ftr" sz="quarter" idx="4"/>
          </p:nvPr>
        </p:nvSpPr>
        <p:spPr bwMode="auto">
          <a:xfrm>
            <a:off x="5" y="6575732"/>
            <a:ext cx="3991293" cy="3461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73" tIns="46088" rIns="92173" bIns="46088" numCol="1" anchor="b" anchorCtr="0" compatLnSpc="1">
            <a:prstTxWarp prst="textNoShape">
              <a:avLst/>
            </a:prstTxWarp>
          </a:bodyPr>
          <a:lstStyle>
            <a:lvl1pPr>
              <a:defRPr sz="1200"/>
            </a:lvl1pPr>
          </a:lstStyle>
          <a:p>
            <a:pPr>
              <a:defRPr/>
            </a:pPr>
            <a:endParaRPr lang="en-US" dirty="0"/>
          </a:p>
        </p:txBody>
      </p:sp>
      <p:sp>
        <p:nvSpPr>
          <p:cNvPr id="43015" name="Rectangle 7"/>
          <p:cNvSpPr>
            <a:spLocks noGrp="1" noChangeArrowheads="1"/>
          </p:cNvSpPr>
          <p:nvPr>
            <p:ph type="sldNum" sz="quarter" idx="5"/>
          </p:nvPr>
        </p:nvSpPr>
        <p:spPr bwMode="auto">
          <a:xfrm>
            <a:off x="5217257" y="6575732"/>
            <a:ext cx="3991293" cy="3461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73" tIns="46088" rIns="92173" bIns="46088" numCol="1" anchor="b" anchorCtr="0" compatLnSpc="1">
            <a:prstTxWarp prst="textNoShape">
              <a:avLst/>
            </a:prstTxWarp>
          </a:bodyPr>
          <a:lstStyle>
            <a:lvl1pPr algn="r">
              <a:defRPr sz="1200"/>
            </a:lvl1pPr>
          </a:lstStyle>
          <a:p>
            <a:pPr>
              <a:defRPr/>
            </a:pPr>
            <a:fld id="{6D712127-B5E3-4E0F-A71B-61E0A9BD6ACD}" type="slidenum">
              <a:rPr lang="en-US"/>
              <a:pPr>
                <a:defRPr/>
              </a:pPr>
              <a:t>‹#›</a:t>
            </a:fld>
            <a:endParaRPr lang="en-US" dirty="0"/>
          </a:p>
        </p:txBody>
      </p:sp>
    </p:spTree>
    <p:extLst>
      <p:ext uri="{BB962C8B-B14F-4D97-AF65-F5344CB8AC3E}">
        <p14:creationId xmlns:p14="http://schemas.microsoft.com/office/powerpoint/2010/main" val="3469348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F91A889-1C46-4CC6-A814-6BEEB8FCFD75}" type="slidenum">
              <a:rPr lang="en-US"/>
              <a:pPr/>
              <a:t>15</a:t>
            </a:fld>
            <a:endParaRPr lang="en-US" dirty="0"/>
          </a:p>
        </p:txBody>
      </p:sp>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a:xfrm>
            <a:off x="919817" y="3290123"/>
            <a:ext cx="7371043" cy="3112788"/>
          </a:xfrm>
        </p:spPr>
        <p:txBody>
          <a:bodyPr/>
          <a:lstStyle/>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32" descr="Powerpoint_Template_Cover_11SM"/>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17"/>
          <p:cNvSpPr>
            <a:spLocks noChangeArrowheads="1"/>
          </p:cNvSpPr>
          <p:nvPr/>
        </p:nvSpPr>
        <p:spPr bwMode="auto">
          <a:xfrm>
            <a:off x="227013" y="1260475"/>
            <a:ext cx="86233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sz="2000" dirty="0">
                <a:solidFill>
                  <a:srgbClr val="B5C3D4"/>
                </a:solidFill>
                <a:latin typeface="Futura Md BT" pitchFamily="34" charset="0"/>
              </a:rPr>
              <a:t>Pasadena Water and Power</a:t>
            </a:r>
          </a:p>
        </p:txBody>
      </p:sp>
      <p:sp>
        <p:nvSpPr>
          <p:cNvPr id="6147" name="Rectangle 3"/>
          <p:cNvSpPr>
            <a:spLocks noGrp="1" noChangeArrowheads="1"/>
          </p:cNvSpPr>
          <p:nvPr>
            <p:ph type="ctrTitle"/>
          </p:nvPr>
        </p:nvSpPr>
        <p:spPr>
          <a:xfrm>
            <a:off x="0" y="2416175"/>
            <a:ext cx="9144000" cy="1470025"/>
          </a:xfrm>
        </p:spPr>
        <p:txBody>
          <a:bodyPr anchor="t" anchorCtr="1"/>
          <a:lstStyle>
            <a:lvl1pPr algn="ctr">
              <a:defRPr>
                <a:solidFill>
                  <a:srgbClr val="003767"/>
                </a:solidFill>
              </a:defRPr>
            </a:lvl1pPr>
          </a:lstStyle>
          <a:p>
            <a:pPr lvl="0"/>
            <a:r>
              <a:rPr lang="en-US" noProof="0" smtClean="0"/>
              <a:t>Click to edit title </a:t>
            </a:r>
          </a:p>
        </p:txBody>
      </p:sp>
      <p:sp>
        <p:nvSpPr>
          <p:cNvPr id="6149" name="Rectangle 5"/>
          <p:cNvSpPr>
            <a:spLocks noGrp="1" noChangeArrowheads="1"/>
          </p:cNvSpPr>
          <p:nvPr>
            <p:ph type="subTitle" idx="1"/>
          </p:nvPr>
        </p:nvSpPr>
        <p:spPr>
          <a:xfrm>
            <a:off x="0" y="4114800"/>
            <a:ext cx="9144000" cy="1752600"/>
          </a:xfrm>
        </p:spPr>
        <p:txBody>
          <a:bodyPr anchorCtr="1"/>
          <a:lstStyle>
            <a:lvl1pPr marL="0" indent="0" algn="ctr">
              <a:buFontTx/>
              <a:buNone/>
              <a:defRPr>
                <a:solidFill>
                  <a:srgbClr val="D3A464"/>
                </a:solidFill>
              </a:defRPr>
            </a:lvl1pPr>
          </a:lstStyle>
          <a:p>
            <a:pPr lvl="0"/>
            <a:r>
              <a:rPr lang="en-US" noProof="0" smtClean="0"/>
              <a:t>Click to edit Master subtitle</a:t>
            </a:r>
          </a:p>
        </p:txBody>
      </p:sp>
    </p:spTree>
    <p:extLst>
      <p:ext uri="{BB962C8B-B14F-4D97-AF65-F5344CB8AC3E}">
        <p14:creationId xmlns:p14="http://schemas.microsoft.com/office/powerpoint/2010/main" val="175747445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90600" y="0"/>
            <a:ext cx="7772400" cy="990600"/>
          </a:xfrm>
        </p:spPr>
        <p:txBody>
          <a:bodyPr>
            <a:normAutofit/>
          </a:bodyPr>
          <a:lstStyle/>
          <a:p>
            <a:r>
              <a:rPr lang="en-US" smtClean="0"/>
              <a:t>Click to edit Master title style</a:t>
            </a:r>
            <a:endParaRPr lang="en-US"/>
          </a:p>
        </p:txBody>
      </p:sp>
      <p:sp>
        <p:nvSpPr>
          <p:cNvPr id="3" name="Rectangle 13"/>
          <p:cNvSpPr>
            <a:spLocks noGrp="1" noChangeArrowheads="1"/>
          </p:cNvSpPr>
          <p:nvPr>
            <p:ph type="sldNum" sz="quarter" idx="10"/>
          </p:nvPr>
        </p:nvSpPr>
        <p:spPr>
          <a:ln/>
        </p:spPr>
        <p:txBody>
          <a:bodyPr/>
          <a:lstStyle>
            <a:lvl1pPr>
              <a:defRPr/>
            </a:lvl1pPr>
          </a:lstStyle>
          <a:p>
            <a:pPr>
              <a:defRPr/>
            </a:pPr>
            <a:fld id="{001DA30C-7CF1-4C03-8E97-DFCDCF5B759F}" type="slidenum">
              <a:rPr lang="en-US"/>
              <a:pPr>
                <a:defRPr/>
              </a:pPr>
              <a:t>‹#›</a:t>
            </a:fld>
            <a:endParaRPr lang="en-US" dirty="0"/>
          </a:p>
        </p:txBody>
      </p:sp>
    </p:spTree>
    <p:extLst>
      <p:ext uri="{BB962C8B-B14F-4D97-AF65-F5344CB8AC3E}">
        <p14:creationId xmlns:p14="http://schemas.microsoft.com/office/powerpoint/2010/main" val="244673107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Click to edit Master title style</a:t>
            </a:r>
            <a:endParaRPr lang="en-US" dirty="0"/>
          </a:p>
        </p:txBody>
      </p:sp>
      <p:sp>
        <p:nvSpPr>
          <p:cNvPr id="3" name="Content Placeholder 2"/>
          <p:cNvSpPr>
            <a:spLocks noGrp="1"/>
          </p:cNvSpPr>
          <p:nvPr>
            <p:ph idx="1"/>
          </p:nvPr>
        </p:nvSpPr>
        <p:spPr>
          <a:xfrm>
            <a:off x="304800" y="1600200"/>
            <a:ext cx="8458200" cy="228600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13"/>
          <p:cNvSpPr>
            <a:spLocks noGrp="1" noChangeArrowheads="1"/>
          </p:cNvSpPr>
          <p:nvPr>
            <p:ph type="sldNum" sz="quarter" idx="10"/>
          </p:nvPr>
        </p:nvSpPr>
        <p:spPr>
          <a:ln/>
        </p:spPr>
        <p:txBody>
          <a:bodyPr/>
          <a:lstStyle>
            <a:lvl1pPr>
              <a:defRPr/>
            </a:lvl1pPr>
          </a:lstStyle>
          <a:p>
            <a:pPr>
              <a:defRPr/>
            </a:pPr>
            <a:fld id="{89173C35-3622-4F55-BEF1-7CB349A51CE3}" type="slidenum">
              <a:rPr lang="en-US"/>
              <a:pPr>
                <a:defRPr/>
              </a:pPr>
              <a:t>‹#›</a:t>
            </a:fld>
            <a:endParaRPr lang="en-US" dirty="0"/>
          </a:p>
        </p:txBody>
      </p:sp>
    </p:spTree>
    <p:extLst>
      <p:ext uri="{BB962C8B-B14F-4D97-AF65-F5344CB8AC3E}">
        <p14:creationId xmlns:p14="http://schemas.microsoft.com/office/powerpoint/2010/main" val="134760507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Click to edit Master title style</a:t>
            </a:r>
            <a:endParaRPr lang="en-US" dirty="0"/>
          </a:p>
        </p:txBody>
      </p:sp>
      <p:sp>
        <p:nvSpPr>
          <p:cNvPr id="3" name="Content Placeholder 2"/>
          <p:cNvSpPr>
            <a:spLocks noGrp="1"/>
          </p:cNvSpPr>
          <p:nvPr>
            <p:ph idx="1"/>
          </p:nvPr>
        </p:nvSpPr>
        <p:spPr/>
        <p:txBody>
          <a:bodyPr>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13"/>
          <p:cNvSpPr>
            <a:spLocks noGrp="1" noChangeArrowheads="1"/>
          </p:cNvSpPr>
          <p:nvPr>
            <p:ph type="sldNum" sz="quarter" idx="10"/>
          </p:nvPr>
        </p:nvSpPr>
        <p:spPr>
          <a:ln/>
        </p:spPr>
        <p:txBody>
          <a:bodyPr/>
          <a:lstStyle>
            <a:lvl1pPr>
              <a:defRPr/>
            </a:lvl1pPr>
          </a:lstStyle>
          <a:p>
            <a:pPr>
              <a:defRPr/>
            </a:pPr>
            <a:fld id="{89173C35-3622-4F55-BEF1-7CB349A51CE3}" type="slidenum">
              <a:rPr lang="en-US"/>
              <a:pPr>
                <a:defRPr/>
              </a:pPr>
              <a:t>‹#›</a:t>
            </a:fld>
            <a:endParaRPr lang="en-US" dirty="0"/>
          </a:p>
        </p:txBody>
      </p:sp>
    </p:spTree>
    <p:extLst>
      <p:ext uri="{BB962C8B-B14F-4D97-AF65-F5344CB8AC3E}">
        <p14:creationId xmlns:p14="http://schemas.microsoft.com/office/powerpoint/2010/main" val="3182919485"/>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600200"/>
            <a:ext cx="8458200" cy="2209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04800" y="3886200"/>
            <a:ext cx="8458200" cy="2286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4"/>
          <p:cNvSpPr>
            <a:spLocks noGrp="1"/>
          </p:cNvSpPr>
          <p:nvPr>
            <p:ph type="sldNum" sz="quarter" idx="10"/>
          </p:nvPr>
        </p:nvSpPr>
        <p:spPr/>
        <p:txBody>
          <a:bodyPr/>
          <a:lstStyle>
            <a:lvl1pPr>
              <a:defRPr/>
            </a:lvl1pPr>
          </a:lstStyle>
          <a:p>
            <a:fld id="{90A2A24C-B6EE-4C04-A66D-982E6DA37CB5}" type="slidenum">
              <a:rPr lang="en-US"/>
              <a:pPr/>
              <a:t>‹#›</a:t>
            </a:fld>
            <a:endParaRPr lang="en-US" dirty="0"/>
          </a:p>
        </p:txBody>
      </p:sp>
    </p:spTree>
    <p:extLst>
      <p:ext uri="{BB962C8B-B14F-4D97-AF65-F5344CB8AC3E}">
        <p14:creationId xmlns:p14="http://schemas.microsoft.com/office/powerpoint/2010/main" val="471760088"/>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600200"/>
            <a:ext cx="41529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10100" y="1600200"/>
            <a:ext cx="41529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90A2A24C-B6EE-4C04-A66D-982E6DA37CB5}" type="slidenum">
              <a:rPr lang="en-US"/>
              <a:pPr/>
              <a:t>‹#›</a:t>
            </a:fld>
            <a:endParaRPr lang="en-US" dirty="0"/>
          </a:p>
        </p:txBody>
      </p:sp>
    </p:spTree>
    <p:extLst>
      <p:ext uri="{BB962C8B-B14F-4D97-AF65-F5344CB8AC3E}">
        <p14:creationId xmlns:p14="http://schemas.microsoft.com/office/powerpoint/2010/main" val="15548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5F7349BF-5CE9-4D52-B56A-62C63A573FA5}" type="slidenum">
              <a:rPr lang="en-US"/>
              <a:pPr/>
              <a:t>‹#›</a:t>
            </a:fld>
            <a:endParaRPr lang="en-US" dirty="0"/>
          </a:p>
        </p:txBody>
      </p:sp>
    </p:spTree>
    <p:extLst>
      <p:ext uri="{BB962C8B-B14F-4D97-AF65-F5344CB8AC3E}">
        <p14:creationId xmlns:p14="http://schemas.microsoft.com/office/powerpoint/2010/main" val="578356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3" descr="Powerpoint_Template_Page2_11SM"/>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0" y="0"/>
            <a:ext cx="9144000"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25" descr="logotype"/>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6553200" y="6267450"/>
            <a:ext cx="2322513"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 name="Rectangle 12"/>
          <p:cNvSpPr>
            <a:spLocks noGrp="1" noChangeArrowheads="1"/>
          </p:cNvSpPr>
          <p:nvPr>
            <p:ph type="title"/>
          </p:nvPr>
        </p:nvSpPr>
        <p:spPr bwMode="auto">
          <a:xfrm>
            <a:off x="990600" y="0"/>
            <a:ext cx="7772400"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title</a:t>
            </a:r>
          </a:p>
        </p:txBody>
      </p:sp>
      <p:sp>
        <p:nvSpPr>
          <p:cNvPr id="1037" name="Rectangle 13"/>
          <p:cNvSpPr>
            <a:spLocks noGrp="1" noChangeArrowheads="1"/>
          </p:cNvSpPr>
          <p:nvPr>
            <p:ph type="sldNum" sz="quarter" idx="4"/>
          </p:nvPr>
        </p:nvSpPr>
        <p:spPr bwMode="auto">
          <a:xfrm>
            <a:off x="0" y="6400800"/>
            <a:ext cx="91440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Futura Bk BT" pitchFamily="34" charset="0"/>
              </a:defRPr>
            </a:lvl1pPr>
          </a:lstStyle>
          <a:p>
            <a:pPr>
              <a:defRPr/>
            </a:pPr>
            <a:fld id="{D09195B5-C236-4855-A9E1-C129C09DED8F}" type="slidenum">
              <a:rPr lang="en-US"/>
              <a:pPr>
                <a:defRPr/>
              </a:pPr>
              <a:t>‹#›</a:t>
            </a:fld>
            <a:endParaRPr lang="en-US" dirty="0"/>
          </a:p>
        </p:txBody>
      </p:sp>
      <p:sp>
        <p:nvSpPr>
          <p:cNvPr id="1030" name="Rectangle 14"/>
          <p:cNvSpPr>
            <a:spLocks noGrp="1" noChangeArrowheads="1"/>
          </p:cNvSpPr>
          <p:nvPr>
            <p:ph type="body" idx="1"/>
          </p:nvPr>
        </p:nvSpPr>
        <p:spPr bwMode="auto">
          <a:xfrm>
            <a:off x="304800" y="1600200"/>
            <a:ext cx="8458200"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dirty="0" smtClean="0"/>
              <a:t>Click to edit body copy</a:t>
            </a:r>
          </a:p>
          <a:p>
            <a:pPr lvl="1"/>
            <a:r>
              <a:rPr lang="en-US" dirty="0" smtClean="0"/>
              <a:t>Click to edit bullet 1</a:t>
            </a:r>
          </a:p>
          <a:p>
            <a:pPr lvl="2"/>
            <a:r>
              <a:rPr lang="en-US" dirty="0" smtClean="0"/>
              <a:t>Click to edit bullet 2</a:t>
            </a:r>
          </a:p>
          <a:p>
            <a:pPr lvl="3"/>
            <a:r>
              <a:rPr lang="en-US" dirty="0" smtClean="0"/>
              <a:t>Click to edit bullet 3</a:t>
            </a:r>
          </a:p>
          <a:p>
            <a:pPr lvl="3"/>
            <a:endParaRPr lang="en-US" dirty="0" smtClean="0"/>
          </a:p>
          <a:p>
            <a:pPr lvl="0"/>
            <a:endParaRPr lang="en-US" dirty="0" smtClean="0"/>
          </a:p>
        </p:txBody>
      </p:sp>
      <p:sp>
        <p:nvSpPr>
          <p:cNvPr id="1031" name="Rectangle 26"/>
          <p:cNvSpPr>
            <a:spLocks noChangeArrowheads="1"/>
          </p:cNvSpPr>
          <p:nvPr/>
        </p:nvSpPr>
        <p:spPr bwMode="auto">
          <a:xfrm>
            <a:off x="227013" y="995363"/>
            <a:ext cx="84709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ormAutofit/>
          </a:bodyPr>
          <a:lstStyle/>
          <a:p>
            <a:r>
              <a:rPr lang="en-US" sz="2000" dirty="0">
                <a:solidFill>
                  <a:srgbClr val="B5C3D4"/>
                </a:solidFill>
                <a:latin typeface="Futura Md BT" pitchFamily="34" charset="0"/>
              </a:rPr>
              <a:t>Pasadena Water and Power</a:t>
            </a:r>
          </a:p>
        </p:txBody>
      </p:sp>
    </p:spTree>
  </p:cSld>
  <p:clrMap bg1="lt1" tx1="dk1" bg2="lt2" tx2="dk2" accent1="accent1" accent2="accent2" accent3="accent3" accent4="accent4" accent5="accent5" accent6="accent6" hlink="hlink" folHlink="folHlink"/>
  <p:sldLayoutIdLst>
    <p:sldLayoutId id="2147483696" r:id="rId1"/>
    <p:sldLayoutId id="2147483690" r:id="rId2"/>
    <p:sldLayoutId id="2147483698" r:id="rId3"/>
    <p:sldLayoutId id="2147483697" r:id="rId4"/>
    <p:sldLayoutId id="2147483699" r:id="rId5"/>
    <p:sldLayoutId id="2147483700" r:id="rId6"/>
    <p:sldLayoutId id="2147483701" r:id="rId7"/>
  </p:sldLayoutIdLst>
  <p:timing>
    <p:tnLst>
      <p:par>
        <p:cTn id="1" dur="indefinite" restart="never" nodeType="tmRoot"/>
      </p:par>
    </p:tnLst>
  </p:timing>
  <p:hf hdr="0" ftr="0" dt="0"/>
  <p:txStyles>
    <p:titleStyle>
      <a:lvl1pPr algn="l" rtl="0" eaLnBrk="0" fontAlgn="base" hangingPunct="0">
        <a:spcBef>
          <a:spcPct val="0"/>
        </a:spcBef>
        <a:spcAft>
          <a:spcPct val="0"/>
        </a:spcAft>
        <a:defRPr sz="4400">
          <a:solidFill>
            <a:srgbClr val="D3A464"/>
          </a:solidFill>
          <a:latin typeface="+mj-lt"/>
          <a:ea typeface="+mj-ea"/>
          <a:cs typeface="+mj-cs"/>
        </a:defRPr>
      </a:lvl1pPr>
      <a:lvl2pPr algn="l" rtl="0" eaLnBrk="0" fontAlgn="base" hangingPunct="0">
        <a:spcBef>
          <a:spcPct val="0"/>
        </a:spcBef>
        <a:spcAft>
          <a:spcPct val="0"/>
        </a:spcAft>
        <a:defRPr sz="4400">
          <a:solidFill>
            <a:srgbClr val="D3A464"/>
          </a:solidFill>
          <a:latin typeface="Futura Md BT" pitchFamily="34" charset="0"/>
          <a:cs typeface="Times New Roman" pitchFamily="18" charset="0"/>
        </a:defRPr>
      </a:lvl2pPr>
      <a:lvl3pPr algn="l" rtl="0" eaLnBrk="0" fontAlgn="base" hangingPunct="0">
        <a:spcBef>
          <a:spcPct val="0"/>
        </a:spcBef>
        <a:spcAft>
          <a:spcPct val="0"/>
        </a:spcAft>
        <a:defRPr sz="4400">
          <a:solidFill>
            <a:srgbClr val="D3A464"/>
          </a:solidFill>
          <a:latin typeface="Futura Md BT" pitchFamily="34" charset="0"/>
          <a:cs typeface="Times New Roman" pitchFamily="18" charset="0"/>
        </a:defRPr>
      </a:lvl3pPr>
      <a:lvl4pPr algn="l" rtl="0" eaLnBrk="0" fontAlgn="base" hangingPunct="0">
        <a:spcBef>
          <a:spcPct val="0"/>
        </a:spcBef>
        <a:spcAft>
          <a:spcPct val="0"/>
        </a:spcAft>
        <a:defRPr sz="4400">
          <a:solidFill>
            <a:srgbClr val="D3A464"/>
          </a:solidFill>
          <a:latin typeface="Futura Md BT" pitchFamily="34" charset="0"/>
          <a:cs typeface="Times New Roman" pitchFamily="18" charset="0"/>
        </a:defRPr>
      </a:lvl4pPr>
      <a:lvl5pPr algn="l" rtl="0" eaLnBrk="0" fontAlgn="base" hangingPunct="0">
        <a:spcBef>
          <a:spcPct val="0"/>
        </a:spcBef>
        <a:spcAft>
          <a:spcPct val="0"/>
        </a:spcAft>
        <a:defRPr sz="4400">
          <a:solidFill>
            <a:srgbClr val="D3A464"/>
          </a:solidFill>
          <a:latin typeface="Futura Md BT" pitchFamily="34" charset="0"/>
          <a:cs typeface="Times New Roman" pitchFamily="18" charset="0"/>
        </a:defRPr>
      </a:lvl5pPr>
      <a:lvl6pPr marL="457200" algn="l" rtl="0" fontAlgn="base">
        <a:spcBef>
          <a:spcPct val="0"/>
        </a:spcBef>
        <a:spcAft>
          <a:spcPct val="0"/>
        </a:spcAft>
        <a:defRPr sz="4400">
          <a:solidFill>
            <a:srgbClr val="D3A464"/>
          </a:solidFill>
          <a:latin typeface="Futura Md BT" pitchFamily="34" charset="0"/>
          <a:cs typeface="Times New Roman" pitchFamily="18" charset="0"/>
        </a:defRPr>
      </a:lvl6pPr>
      <a:lvl7pPr marL="914400" algn="l" rtl="0" fontAlgn="base">
        <a:spcBef>
          <a:spcPct val="0"/>
        </a:spcBef>
        <a:spcAft>
          <a:spcPct val="0"/>
        </a:spcAft>
        <a:defRPr sz="4400">
          <a:solidFill>
            <a:srgbClr val="D3A464"/>
          </a:solidFill>
          <a:latin typeface="Futura Md BT" pitchFamily="34" charset="0"/>
          <a:cs typeface="Times New Roman" pitchFamily="18" charset="0"/>
        </a:defRPr>
      </a:lvl7pPr>
      <a:lvl8pPr marL="1371600" algn="l" rtl="0" fontAlgn="base">
        <a:spcBef>
          <a:spcPct val="0"/>
        </a:spcBef>
        <a:spcAft>
          <a:spcPct val="0"/>
        </a:spcAft>
        <a:defRPr sz="4400">
          <a:solidFill>
            <a:srgbClr val="D3A464"/>
          </a:solidFill>
          <a:latin typeface="Futura Md BT" pitchFamily="34" charset="0"/>
          <a:cs typeface="Times New Roman" pitchFamily="18" charset="0"/>
        </a:defRPr>
      </a:lvl8pPr>
      <a:lvl9pPr marL="1828800" algn="l" rtl="0" fontAlgn="base">
        <a:spcBef>
          <a:spcPct val="0"/>
        </a:spcBef>
        <a:spcAft>
          <a:spcPct val="0"/>
        </a:spcAft>
        <a:defRPr sz="4400">
          <a:solidFill>
            <a:srgbClr val="D3A464"/>
          </a:solidFill>
          <a:latin typeface="Futura Md BT" pitchFamily="34" charset="0"/>
          <a:cs typeface="Times New Roman" pitchFamily="18" charset="0"/>
        </a:defRPr>
      </a:lvl9pPr>
    </p:titleStyle>
    <p:bodyStyle>
      <a:lvl1pPr marL="342900" indent="-342900" algn="l" rtl="0" eaLnBrk="0" fontAlgn="base" hangingPunct="0">
        <a:lnSpc>
          <a:spcPct val="95000"/>
        </a:lnSpc>
        <a:spcBef>
          <a:spcPct val="20000"/>
        </a:spcBef>
        <a:spcAft>
          <a:spcPct val="0"/>
        </a:spcAft>
        <a:buClr>
          <a:srgbClr val="D3A464"/>
        </a:buClr>
        <a:buChar char="•"/>
        <a:defRPr sz="3000">
          <a:solidFill>
            <a:srgbClr val="003768"/>
          </a:solidFill>
          <a:latin typeface="+mn-lt"/>
          <a:ea typeface="+mn-ea"/>
          <a:cs typeface="+mn-cs"/>
        </a:defRPr>
      </a:lvl1pPr>
      <a:lvl2pPr marL="742950" indent="-285750" algn="l" rtl="0" eaLnBrk="0" fontAlgn="base" hangingPunct="0">
        <a:spcBef>
          <a:spcPct val="20000"/>
        </a:spcBef>
        <a:spcAft>
          <a:spcPct val="0"/>
        </a:spcAft>
        <a:buClr>
          <a:srgbClr val="D3A464"/>
        </a:buClr>
        <a:buFont typeface="Futura Hv BT" pitchFamily="34" charset="0"/>
        <a:buChar char="&gt;"/>
        <a:defRPr sz="2500">
          <a:solidFill>
            <a:srgbClr val="4D6E99"/>
          </a:solidFill>
          <a:latin typeface="+mn-lt"/>
        </a:defRPr>
      </a:lvl2pPr>
      <a:lvl3pPr marL="1143000" indent="-228600" algn="l" rtl="0" eaLnBrk="0" fontAlgn="base" hangingPunct="0">
        <a:spcBef>
          <a:spcPct val="20000"/>
        </a:spcBef>
        <a:spcAft>
          <a:spcPct val="0"/>
        </a:spcAft>
        <a:buClr>
          <a:srgbClr val="D3A464"/>
        </a:buClr>
        <a:buFont typeface="Wingdings" pitchFamily="2" charset="2"/>
        <a:buChar char="§"/>
        <a:defRPr sz="2500">
          <a:solidFill>
            <a:srgbClr val="4D6E99"/>
          </a:solidFill>
          <a:latin typeface="+mn-lt"/>
        </a:defRPr>
      </a:lvl3pPr>
      <a:lvl4pPr marL="1600200" indent="-228600" algn="l" rtl="0" eaLnBrk="0" fontAlgn="base" hangingPunct="0">
        <a:spcBef>
          <a:spcPct val="20000"/>
        </a:spcBef>
        <a:spcAft>
          <a:spcPct val="0"/>
        </a:spcAft>
        <a:buClr>
          <a:srgbClr val="D3A464"/>
        </a:buClr>
        <a:buFont typeface="Futura Hv BT" pitchFamily="34" charset="0"/>
        <a:buChar char="»"/>
        <a:defRPr sz="2500">
          <a:solidFill>
            <a:srgbClr val="4D6E99"/>
          </a:solidFill>
          <a:latin typeface="+mn-lt"/>
        </a:defRPr>
      </a:lvl4pPr>
      <a:lvl5pPr marL="2057400" indent="-228600" algn="ctr" rtl="0" eaLnBrk="0" fontAlgn="base" hangingPunct="0">
        <a:spcBef>
          <a:spcPct val="20000"/>
        </a:spcBef>
        <a:spcAft>
          <a:spcPct val="0"/>
        </a:spcAft>
        <a:buChar char="»"/>
        <a:defRPr sz="2000">
          <a:solidFill>
            <a:srgbClr val="EE962C"/>
          </a:solidFill>
          <a:latin typeface="Futura Bk BT" pitchFamily="34" charset="0"/>
        </a:defRPr>
      </a:lvl5pPr>
      <a:lvl6pPr marL="2514600" indent="-228600" algn="ctr" rtl="0" fontAlgn="base">
        <a:spcBef>
          <a:spcPct val="20000"/>
        </a:spcBef>
        <a:spcAft>
          <a:spcPct val="0"/>
        </a:spcAft>
        <a:buChar char="»"/>
        <a:defRPr sz="2000">
          <a:solidFill>
            <a:srgbClr val="EE962C"/>
          </a:solidFill>
          <a:latin typeface="Futura Bk BT" pitchFamily="34" charset="0"/>
        </a:defRPr>
      </a:lvl6pPr>
      <a:lvl7pPr marL="2971800" indent="-228600" algn="ctr" rtl="0" fontAlgn="base">
        <a:spcBef>
          <a:spcPct val="20000"/>
        </a:spcBef>
        <a:spcAft>
          <a:spcPct val="0"/>
        </a:spcAft>
        <a:buChar char="»"/>
        <a:defRPr sz="2000">
          <a:solidFill>
            <a:srgbClr val="EE962C"/>
          </a:solidFill>
          <a:latin typeface="Futura Bk BT" pitchFamily="34" charset="0"/>
        </a:defRPr>
      </a:lvl7pPr>
      <a:lvl8pPr marL="3429000" indent="-228600" algn="ctr" rtl="0" fontAlgn="base">
        <a:spcBef>
          <a:spcPct val="20000"/>
        </a:spcBef>
        <a:spcAft>
          <a:spcPct val="0"/>
        </a:spcAft>
        <a:buChar char="»"/>
        <a:defRPr sz="2000">
          <a:solidFill>
            <a:srgbClr val="EE962C"/>
          </a:solidFill>
          <a:latin typeface="Futura Bk BT" pitchFamily="34" charset="0"/>
        </a:defRPr>
      </a:lvl8pPr>
      <a:lvl9pPr marL="3886200" indent="-228600" algn="ctr" rtl="0" fontAlgn="base">
        <a:spcBef>
          <a:spcPct val="20000"/>
        </a:spcBef>
        <a:spcAft>
          <a:spcPct val="0"/>
        </a:spcAft>
        <a:buChar char="»"/>
        <a:defRPr sz="2000">
          <a:solidFill>
            <a:srgbClr val="EE962C"/>
          </a:solidFill>
          <a:latin typeface="Futura Bk BT"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7.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8.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0" y="1981200"/>
            <a:ext cx="9144000" cy="1470025"/>
          </a:xfrm>
        </p:spPr>
        <p:txBody>
          <a:bodyPr/>
          <a:lstStyle/>
          <a:p>
            <a:r>
              <a:rPr lang="en-US" dirty="0" smtClean="0"/>
              <a:t>Energy Efficiency Goals</a:t>
            </a:r>
            <a:br>
              <a:rPr lang="en-US" dirty="0" smtClean="0"/>
            </a:br>
            <a:r>
              <a:rPr lang="en-US" dirty="0" smtClean="0"/>
              <a:t>Recommendation</a:t>
            </a:r>
            <a:br>
              <a:rPr lang="en-US" dirty="0" smtClean="0"/>
            </a:br>
            <a:endParaRPr lang="en-US" dirty="0" smtClean="0"/>
          </a:p>
        </p:txBody>
      </p:sp>
      <p:sp>
        <p:nvSpPr>
          <p:cNvPr id="3075" name="Rectangle 3"/>
          <p:cNvSpPr>
            <a:spLocks noGrp="1" noChangeArrowheads="1"/>
          </p:cNvSpPr>
          <p:nvPr>
            <p:ph type="subTitle" idx="1"/>
          </p:nvPr>
        </p:nvSpPr>
        <p:spPr>
          <a:xfrm>
            <a:off x="21336" y="4191000"/>
            <a:ext cx="9144000" cy="1295400"/>
          </a:xfrm>
        </p:spPr>
        <p:txBody>
          <a:bodyPr/>
          <a:lstStyle/>
          <a:p>
            <a:r>
              <a:rPr lang="en-US" dirty="0" smtClean="0"/>
              <a:t>City Council</a:t>
            </a:r>
          </a:p>
          <a:p>
            <a:r>
              <a:rPr lang="en-US" dirty="0" smtClean="0"/>
              <a:t>January 28, 2013</a:t>
            </a:r>
            <a:endParaRPr lang="en-US" dirty="0"/>
          </a:p>
          <a:p>
            <a:r>
              <a:rPr lang="en-US" dirty="0" smtClean="0">
                <a:solidFill>
                  <a:srgbClr val="3A5272"/>
                </a:solidFill>
              </a:rPr>
              <a:t>Item 11</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Legislative and Policy</a:t>
            </a:r>
            <a:endParaRPr lang="en-US" dirty="0"/>
          </a:p>
        </p:txBody>
      </p:sp>
      <p:sp>
        <p:nvSpPr>
          <p:cNvPr id="3" name="Content Placeholder 2"/>
          <p:cNvSpPr>
            <a:spLocks noGrp="1"/>
          </p:cNvSpPr>
          <p:nvPr>
            <p:ph idx="1"/>
          </p:nvPr>
        </p:nvSpPr>
        <p:spPr/>
        <p:txBody>
          <a:bodyPr>
            <a:normAutofit lnSpcReduction="10000"/>
          </a:bodyPr>
          <a:lstStyle/>
          <a:p>
            <a:r>
              <a:rPr lang="en-US" dirty="0" smtClean="0"/>
              <a:t>Legislative Energy Efficiency </a:t>
            </a:r>
            <a:r>
              <a:rPr lang="en-US" dirty="0"/>
              <a:t>Requirements </a:t>
            </a:r>
            <a:endParaRPr lang="en-US" dirty="0" smtClean="0"/>
          </a:p>
          <a:p>
            <a:pPr lvl="1"/>
            <a:r>
              <a:rPr lang="en-US" dirty="0"/>
              <a:t>Assembly Bill 2021 (2006)</a:t>
            </a:r>
          </a:p>
          <a:p>
            <a:pPr lvl="2"/>
            <a:r>
              <a:rPr lang="en-US" dirty="0" smtClean="0"/>
              <a:t>Goals </a:t>
            </a:r>
            <a:r>
              <a:rPr lang="en-US" dirty="0"/>
              <a:t>for 2014-2023 </a:t>
            </a:r>
            <a:r>
              <a:rPr lang="en-US" b="1" i="1" dirty="0">
                <a:solidFill>
                  <a:srgbClr val="003768"/>
                </a:solidFill>
              </a:rPr>
              <a:t>due to CEC March 15, 2013</a:t>
            </a:r>
          </a:p>
          <a:p>
            <a:pPr lvl="1"/>
            <a:r>
              <a:rPr lang="en-US" dirty="0"/>
              <a:t>Assembly Bill 2227 (2012)</a:t>
            </a:r>
          </a:p>
          <a:p>
            <a:pPr lvl="1"/>
            <a:r>
              <a:rPr lang="en-US" dirty="0" smtClean="0"/>
              <a:t>Senate </a:t>
            </a:r>
            <a:r>
              <a:rPr lang="en-US" dirty="0"/>
              <a:t>Bill 1037 (2005)</a:t>
            </a:r>
          </a:p>
          <a:p>
            <a:pPr lvl="1"/>
            <a:r>
              <a:rPr lang="en-US" dirty="0" smtClean="0"/>
              <a:t>Assembly </a:t>
            </a:r>
            <a:r>
              <a:rPr lang="en-US" dirty="0"/>
              <a:t>Bill 32 (2006)</a:t>
            </a:r>
          </a:p>
          <a:p>
            <a:r>
              <a:rPr lang="en-US" dirty="0" smtClean="0"/>
              <a:t>City Policy</a:t>
            </a:r>
          </a:p>
          <a:p>
            <a:pPr lvl="1"/>
            <a:r>
              <a:rPr lang="en-US" dirty="0" smtClean="0"/>
              <a:t>Power </a:t>
            </a:r>
            <a:r>
              <a:rPr lang="en-US" dirty="0"/>
              <a:t>Supply 2012 Integrated Resource Plan</a:t>
            </a:r>
          </a:p>
          <a:p>
            <a:pPr lvl="1"/>
            <a:r>
              <a:rPr lang="en-US" dirty="0" smtClean="0"/>
              <a:t>Urban Environmental Accords Goals</a:t>
            </a:r>
          </a:p>
          <a:p>
            <a:r>
              <a:rPr lang="en-US" dirty="0" smtClean="0"/>
              <a:t>California’s “Loading Order” Policy</a:t>
            </a:r>
          </a:p>
        </p:txBody>
      </p:sp>
      <p:sp>
        <p:nvSpPr>
          <p:cNvPr id="4" name="Slide Number Placeholder 3"/>
          <p:cNvSpPr>
            <a:spLocks noGrp="1"/>
          </p:cNvSpPr>
          <p:nvPr>
            <p:ph type="sldNum" sz="quarter" idx="10"/>
          </p:nvPr>
        </p:nvSpPr>
        <p:spPr/>
        <p:txBody>
          <a:bodyPr/>
          <a:lstStyle/>
          <a:p>
            <a:fld id="{89173C35-3622-4F55-BEF1-7CB349A51CE3}" type="slidenum">
              <a:rPr lang="en-US" smtClean="0"/>
              <a:pPr/>
              <a:t>2</a:t>
            </a:fld>
            <a:endParaRPr lang="en-US" dirty="0"/>
          </a:p>
        </p:txBody>
      </p:sp>
    </p:spTree>
    <p:extLst>
      <p:ext uri="{BB962C8B-B14F-4D97-AF65-F5344CB8AC3E}">
        <p14:creationId xmlns:p14="http://schemas.microsoft.com/office/powerpoint/2010/main" val="23420618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noAutofit/>
          </a:bodyPr>
          <a:lstStyle/>
          <a:p>
            <a:r>
              <a:rPr lang="en-US" sz="3600" dirty="0"/>
              <a:t>Energy Efficiency </a:t>
            </a:r>
            <a:r>
              <a:rPr lang="en-US" sz="3600" dirty="0" smtClean="0"/>
              <a:t>Resource Assessment Model (EERAM)</a:t>
            </a:r>
            <a:endParaRPr lang="en-US" sz="3600" dirty="0"/>
          </a:p>
        </p:txBody>
      </p:sp>
      <p:sp>
        <p:nvSpPr>
          <p:cNvPr id="52227" name="Rectangle 3"/>
          <p:cNvSpPr>
            <a:spLocks noGrp="1" noChangeArrowheads="1"/>
          </p:cNvSpPr>
          <p:nvPr>
            <p:ph type="body" idx="1"/>
          </p:nvPr>
        </p:nvSpPr>
        <p:spPr/>
        <p:txBody>
          <a:bodyPr>
            <a:normAutofit/>
          </a:bodyPr>
          <a:lstStyle/>
          <a:p>
            <a:r>
              <a:rPr lang="en-US" dirty="0" smtClean="0"/>
              <a:t>Spreadsheet  Model</a:t>
            </a:r>
          </a:p>
          <a:p>
            <a:pPr lvl="1"/>
            <a:r>
              <a:rPr lang="en-US" dirty="0" smtClean="0"/>
              <a:t>Developed by Navigant Consulting</a:t>
            </a:r>
          </a:p>
          <a:p>
            <a:pPr lvl="1"/>
            <a:r>
              <a:rPr lang="en-US" dirty="0" smtClean="0"/>
              <a:t>Customized for each CMUA member</a:t>
            </a:r>
          </a:p>
          <a:p>
            <a:pPr lvl="1"/>
            <a:r>
              <a:rPr lang="en-US" dirty="0"/>
              <a:t>Used for California IOU’s (CPUC) study</a:t>
            </a:r>
          </a:p>
          <a:p>
            <a:r>
              <a:rPr lang="en-US" dirty="0" smtClean="0"/>
              <a:t>Estimates Potential For Energy Efficiency</a:t>
            </a:r>
          </a:p>
          <a:p>
            <a:pPr lvl="1"/>
            <a:r>
              <a:rPr lang="en-US" dirty="0" smtClean="0"/>
              <a:t>“Market potential” is used as benchmark for goals</a:t>
            </a:r>
          </a:p>
          <a:p>
            <a:r>
              <a:rPr lang="en-US" dirty="0" smtClean="0"/>
              <a:t>Consultant Applied “Aggressive” Parameters to Configure PWP’s EERAM Model </a:t>
            </a:r>
          </a:p>
          <a:p>
            <a:pPr lvl="1"/>
            <a:endParaRPr lang="en-US" dirty="0" smtClean="0"/>
          </a:p>
          <a:p>
            <a:pPr marL="0" indent="0">
              <a:buNone/>
            </a:pPr>
            <a:endParaRPr lang="en-US" dirty="0"/>
          </a:p>
        </p:txBody>
      </p:sp>
      <p:sp>
        <p:nvSpPr>
          <p:cNvPr id="2" name="Slide Number Placeholder 1"/>
          <p:cNvSpPr>
            <a:spLocks noGrp="1"/>
          </p:cNvSpPr>
          <p:nvPr>
            <p:ph type="sldNum" sz="quarter" idx="10"/>
          </p:nvPr>
        </p:nvSpPr>
        <p:spPr/>
        <p:txBody>
          <a:bodyPr/>
          <a:lstStyle/>
          <a:p>
            <a:pPr>
              <a:defRPr/>
            </a:pPr>
            <a:fld id="{89173C35-3622-4F55-BEF1-7CB349A51CE3}" type="slidenum">
              <a:rPr lang="en-US" smtClean="0"/>
              <a:pPr>
                <a:defRPr/>
              </a:pPr>
              <a:t>3</a:t>
            </a:fld>
            <a:endParaRPr lang="en-US" dirty="0"/>
          </a:p>
        </p:txBody>
      </p:sp>
    </p:spTree>
    <p:extLst>
      <p:ext uri="{BB962C8B-B14F-4D97-AF65-F5344CB8AC3E}">
        <p14:creationId xmlns:p14="http://schemas.microsoft.com/office/powerpoint/2010/main" val="11961219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6" name="Rectangle 6"/>
          <p:cNvSpPr>
            <a:spLocks noGrp="1" noChangeArrowheads="1"/>
          </p:cNvSpPr>
          <p:nvPr>
            <p:ph type="title"/>
          </p:nvPr>
        </p:nvSpPr>
        <p:spPr/>
        <p:txBody>
          <a:bodyPr>
            <a:normAutofit/>
          </a:bodyPr>
          <a:lstStyle/>
          <a:p>
            <a:r>
              <a:rPr lang="en-US" sz="4800" dirty="0" smtClean="0"/>
              <a:t>Recommended EE Goals</a:t>
            </a:r>
            <a:endParaRPr lang="en-US" sz="4800" dirty="0"/>
          </a:p>
        </p:txBody>
      </p:sp>
      <p:sp>
        <p:nvSpPr>
          <p:cNvPr id="51207" name="Rectangle 7"/>
          <p:cNvSpPr>
            <a:spLocks noGrp="1" noChangeArrowheads="1"/>
          </p:cNvSpPr>
          <p:nvPr>
            <p:ph type="body" idx="1"/>
          </p:nvPr>
        </p:nvSpPr>
        <p:spPr>
          <a:xfrm>
            <a:off x="152400" y="4800600"/>
            <a:ext cx="8763000" cy="1447800"/>
          </a:xfrm>
        </p:spPr>
        <p:txBody>
          <a:bodyPr>
            <a:normAutofit/>
          </a:bodyPr>
          <a:lstStyle/>
          <a:p>
            <a:r>
              <a:rPr lang="en-US" sz="2600" dirty="0" smtClean="0"/>
              <a:t>Annual Energy Efficiency Program Goals (</a:t>
            </a:r>
            <a:r>
              <a:rPr lang="en-US" sz="2600" i="1" dirty="0" smtClean="0"/>
              <a:t>incremental</a:t>
            </a:r>
            <a:r>
              <a:rPr lang="en-US" sz="2600" dirty="0" smtClean="0"/>
              <a:t>):</a:t>
            </a:r>
            <a:endParaRPr lang="en-US" sz="2600" dirty="0"/>
          </a:p>
          <a:p>
            <a:pPr lvl="1"/>
            <a:r>
              <a:rPr lang="en-US" sz="2100" b="1" dirty="0" smtClean="0"/>
              <a:t>More than 1% </a:t>
            </a:r>
            <a:r>
              <a:rPr lang="en-US" sz="2100" b="1" dirty="0"/>
              <a:t>of annual </a:t>
            </a:r>
            <a:r>
              <a:rPr lang="en-US" sz="2100" b="1" dirty="0" smtClean="0"/>
              <a:t>retail energy sales; </a:t>
            </a:r>
            <a:r>
              <a:rPr lang="en-US" sz="2100" b="1" dirty="0"/>
              <a:t>and </a:t>
            </a:r>
          </a:p>
          <a:p>
            <a:pPr lvl="1"/>
            <a:r>
              <a:rPr lang="en-US" sz="2100" b="1" dirty="0" smtClean="0"/>
              <a:t>0.7</a:t>
            </a:r>
            <a:r>
              <a:rPr lang="en-US" sz="2100" b="1" dirty="0"/>
              <a:t>% peak demand </a:t>
            </a:r>
            <a:r>
              <a:rPr lang="en-US" sz="2100" b="1" dirty="0" smtClean="0"/>
              <a:t>reduction</a:t>
            </a:r>
            <a:endParaRPr lang="en-US" sz="2900" dirty="0" smtClean="0">
              <a:solidFill>
                <a:srgbClr val="FF0000"/>
              </a:solidFill>
            </a:endParaRPr>
          </a:p>
          <a:p>
            <a:pPr lvl="1"/>
            <a:endParaRPr lang="en-US" sz="2100" dirty="0"/>
          </a:p>
        </p:txBody>
      </p:sp>
      <p:sp>
        <p:nvSpPr>
          <p:cNvPr id="2" name="Slide Number Placeholder 1"/>
          <p:cNvSpPr>
            <a:spLocks noGrp="1"/>
          </p:cNvSpPr>
          <p:nvPr>
            <p:ph type="sldNum" sz="quarter" idx="10"/>
          </p:nvPr>
        </p:nvSpPr>
        <p:spPr/>
        <p:txBody>
          <a:bodyPr/>
          <a:lstStyle/>
          <a:p>
            <a:pPr>
              <a:defRPr/>
            </a:pPr>
            <a:fld id="{89173C35-3622-4F55-BEF1-7CB349A51CE3}" type="slidenum">
              <a:rPr lang="en-US" smtClean="0"/>
              <a:pPr>
                <a:defRPr/>
              </a:pPr>
              <a:t>4</a:t>
            </a:fld>
            <a:endParaRPr lang="en-US" dirty="0"/>
          </a:p>
        </p:txBody>
      </p:sp>
      <p:graphicFrame>
        <p:nvGraphicFramePr>
          <p:cNvPr id="5" name="Content Placeholder 4"/>
          <p:cNvGraphicFramePr>
            <a:graphicFrameLocks/>
          </p:cNvGraphicFramePr>
          <p:nvPr>
            <p:extLst>
              <p:ext uri="{D42A27DB-BD31-4B8C-83A1-F6EECF244321}">
                <p14:modId xmlns:p14="http://schemas.microsoft.com/office/powerpoint/2010/main" val="150240814"/>
              </p:ext>
            </p:extLst>
          </p:nvPr>
        </p:nvGraphicFramePr>
        <p:xfrm>
          <a:off x="152400" y="1600200"/>
          <a:ext cx="8762999" cy="3048000"/>
        </p:xfrm>
        <a:graphic>
          <a:graphicData uri="http://schemas.openxmlformats.org/drawingml/2006/table">
            <a:tbl>
              <a:tblPr>
                <a:tableStyleId>{ED083AE6-46FA-4A59-8FB0-9F97EB10719F}</a:tableStyleId>
              </a:tblPr>
              <a:tblGrid>
                <a:gridCol w="2438400"/>
                <a:gridCol w="1143000"/>
                <a:gridCol w="1143000"/>
                <a:gridCol w="1371600"/>
                <a:gridCol w="1415142"/>
                <a:gridCol w="1251857"/>
              </a:tblGrid>
              <a:tr h="1023037">
                <a:tc>
                  <a:txBody>
                    <a:bodyPr/>
                    <a:lstStyle/>
                    <a:p>
                      <a:pPr marL="0" marR="0" algn="ctr">
                        <a:spcBef>
                          <a:spcPts val="0"/>
                        </a:spcBef>
                        <a:spcAft>
                          <a:spcPts val="0"/>
                        </a:spcAft>
                      </a:pPr>
                      <a:endParaRPr lang="en-US" sz="2000" dirty="0">
                        <a:solidFill>
                          <a:sysClr val="windowText" lastClr="000000"/>
                        </a:solidFill>
                        <a:effectLst/>
                        <a:latin typeface="Arial"/>
                        <a:ea typeface="Times New Roman"/>
                        <a:cs typeface="Times New Roman"/>
                      </a:endParaRPr>
                    </a:p>
                  </a:txBody>
                  <a:tcPr marL="68580" marR="68580" marT="0" marB="0" anchor="ctr">
                    <a:solidFill>
                      <a:srgbClr val="E5E5FF"/>
                    </a:solidFill>
                  </a:tcPr>
                </a:tc>
                <a:tc>
                  <a:txBody>
                    <a:bodyPr/>
                    <a:lstStyle/>
                    <a:p>
                      <a:pPr marL="0" marR="0" algn="ctr">
                        <a:spcBef>
                          <a:spcPts val="0"/>
                        </a:spcBef>
                        <a:spcAft>
                          <a:spcPts val="0"/>
                        </a:spcAft>
                      </a:pPr>
                      <a:r>
                        <a:rPr lang="en-US" sz="2000" dirty="0">
                          <a:effectLst/>
                        </a:rPr>
                        <a:t>2007 </a:t>
                      </a:r>
                      <a:br>
                        <a:rPr lang="en-US" sz="2000" dirty="0">
                          <a:effectLst/>
                        </a:rPr>
                      </a:br>
                      <a:r>
                        <a:rPr lang="en-US" sz="2000" dirty="0">
                          <a:effectLst/>
                        </a:rPr>
                        <a:t>Goal</a:t>
                      </a:r>
                      <a:endParaRPr lang="en-US" sz="2000" b="1" dirty="0">
                        <a:solidFill>
                          <a:sysClr val="windowText" lastClr="000000"/>
                        </a:solidFill>
                        <a:effectLst/>
                        <a:latin typeface="Arial"/>
                        <a:ea typeface="Times New Roman"/>
                        <a:cs typeface="Times New Roman"/>
                      </a:endParaRPr>
                    </a:p>
                  </a:txBody>
                  <a:tcPr marL="68580" marR="68580" marT="0" marB="0" anchor="ctr">
                    <a:solidFill>
                      <a:srgbClr val="E5E5FF"/>
                    </a:solidFill>
                  </a:tcPr>
                </a:tc>
                <a:tc>
                  <a:txBody>
                    <a:bodyPr/>
                    <a:lstStyle/>
                    <a:p>
                      <a:pPr marL="0" marR="0" algn="ctr">
                        <a:spcBef>
                          <a:spcPts val="0"/>
                        </a:spcBef>
                        <a:spcAft>
                          <a:spcPts val="0"/>
                        </a:spcAft>
                      </a:pPr>
                      <a:r>
                        <a:rPr lang="en-US" sz="2000" dirty="0">
                          <a:effectLst/>
                        </a:rPr>
                        <a:t>2010</a:t>
                      </a:r>
                    </a:p>
                    <a:p>
                      <a:pPr marL="0" marR="0" algn="ctr">
                        <a:spcBef>
                          <a:spcPts val="0"/>
                        </a:spcBef>
                        <a:spcAft>
                          <a:spcPts val="0"/>
                        </a:spcAft>
                      </a:pPr>
                      <a:r>
                        <a:rPr lang="en-US" sz="2000" dirty="0">
                          <a:effectLst/>
                        </a:rPr>
                        <a:t>Goal</a:t>
                      </a:r>
                      <a:endParaRPr lang="en-US" sz="2000" b="1" dirty="0">
                        <a:solidFill>
                          <a:sysClr val="windowText" lastClr="000000"/>
                        </a:solidFill>
                        <a:effectLst/>
                        <a:latin typeface="Arial"/>
                        <a:ea typeface="Times New Roman"/>
                        <a:cs typeface="Times New Roman"/>
                      </a:endParaRPr>
                    </a:p>
                  </a:txBody>
                  <a:tcPr marL="68580" marR="68580" marT="0" marB="0" anchor="ctr">
                    <a:solidFill>
                      <a:srgbClr val="E5E5FF"/>
                    </a:solidFill>
                  </a:tcPr>
                </a:tc>
                <a:tc>
                  <a:txBody>
                    <a:bodyPr/>
                    <a:lstStyle/>
                    <a:p>
                      <a:pPr marL="0" marR="0" algn="ctr">
                        <a:spcBef>
                          <a:spcPts val="0"/>
                        </a:spcBef>
                        <a:spcAft>
                          <a:spcPts val="0"/>
                        </a:spcAft>
                      </a:pPr>
                      <a:r>
                        <a:rPr lang="en-US" sz="2000" dirty="0">
                          <a:effectLst/>
                        </a:rPr>
                        <a:t>2013 Market Potential</a:t>
                      </a:r>
                      <a:endParaRPr lang="en-US" sz="2000" b="1" dirty="0">
                        <a:solidFill>
                          <a:sysClr val="windowText" lastClr="000000"/>
                        </a:solidFill>
                        <a:effectLst/>
                        <a:latin typeface="Arial"/>
                        <a:ea typeface="Times New Roman"/>
                        <a:cs typeface="Times New Roman"/>
                      </a:endParaRPr>
                    </a:p>
                  </a:txBody>
                  <a:tcPr marL="68580" marR="68580" marT="0" marB="0" anchor="ctr">
                    <a:solidFill>
                      <a:srgbClr val="E5E5FF"/>
                    </a:solidFill>
                  </a:tcPr>
                </a:tc>
                <a:tc>
                  <a:txBody>
                    <a:bodyPr/>
                    <a:lstStyle/>
                    <a:p>
                      <a:pPr marL="0" marR="0" algn="ctr">
                        <a:spcBef>
                          <a:spcPts val="0"/>
                        </a:spcBef>
                        <a:spcAft>
                          <a:spcPts val="0"/>
                        </a:spcAft>
                      </a:pPr>
                      <a:r>
                        <a:rPr lang="en-US" sz="2000" dirty="0">
                          <a:effectLst/>
                        </a:rPr>
                        <a:t>Proposed</a:t>
                      </a:r>
                    </a:p>
                    <a:p>
                      <a:pPr marL="0" marR="0" algn="ctr">
                        <a:spcBef>
                          <a:spcPts val="0"/>
                        </a:spcBef>
                        <a:spcAft>
                          <a:spcPts val="0"/>
                        </a:spcAft>
                      </a:pPr>
                      <a:r>
                        <a:rPr lang="en-US" sz="2000" dirty="0">
                          <a:effectLst/>
                        </a:rPr>
                        <a:t>Goal</a:t>
                      </a:r>
                      <a:endParaRPr lang="en-US" sz="2000" b="1" dirty="0">
                        <a:solidFill>
                          <a:sysClr val="windowText" lastClr="000000"/>
                        </a:solidFill>
                        <a:effectLst/>
                        <a:latin typeface="Arial"/>
                        <a:ea typeface="Times New Roman"/>
                        <a:cs typeface="Times New Roman"/>
                      </a:endParaRPr>
                    </a:p>
                  </a:txBody>
                  <a:tcPr marL="68580" marR="68580" marT="0" marB="0" anchor="ctr">
                    <a:solidFill>
                      <a:srgbClr val="E5E5FF"/>
                    </a:solidFill>
                  </a:tcPr>
                </a:tc>
                <a:tc>
                  <a:txBody>
                    <a:bodyPr/>
                    <a:lstStyle/>
                    <a:p>
                      <a:pPr marL="0" marR="0" algn="ctr">
                        <a:spcBef>
                          <a:spcPts val="0"/>
                        </a:spcBef>
                        <a:spcAft>
                          <a:spcPts val="0"/>
                        </a:spcAft>
                      </a:pPr>
                      <a:r>
                        <a:rPr lang="en-US" sz="2000" dirty="0">
                          <a:effectLst/>
                        </a:rPr>
                        <a:t>Change from 2010</a:t>
                      </a:r>
                      <a:endParaRPr lang="en-US" sz="2000" b="1" dirty="0">
                        <a:solidFill>
                          <a:sysClr val="windowText" lastClr="000000"/>
                        </a:solidFill>
                        <a:effectLst/>
                        <a:latin typeface="Arial"/>
                        <a:ea typeface="Times New Roman"/>
                        <a:cs typeface="Times New Roman"/>
                      </a:endParaRPr>
                    </a:p>
                  </a:txBody>
                  <a:tcPr marL="68580" marR="68580" marT="0" marB="0" anchor="ctr">
                    <a:solidFill>
                      <a:srgbClr val="E5E5FF"/>
                    </a:solidFill>
                  </a:tcPr>
                </a:tc>
              </a:tr>
              <a:tr h="1018165">
                <a:tc>
                  <a:txBody>
                    <a:bodyPr/>
                    <a:lstStyle/>
                    <a:p>
                      <a:pPr marL="0" marR="0" algn="ctr">
                        <a:spcBef>
                          <a:spcPts val="0"/>
                        </a:spcBef>
                        <a:spcAft>
                          <a:spcPts val="0"/>
                        </a:spcAft>
                      </a:pPr>
                      <a:r>
                        <a:rPr lang="en-US" sz="2000" dirty="0">
                          <a:effectLst/>
                        </a:rPr>
                        <a:t>Energy </a:t>
                      </a:r>
                      <a:r>
                        <a:rPr lang="en-US" sz="2000" dirty="0" smtClean="0">
                          <a:effectLst/>
                        </a:rPr>
                        <a:t>Savings</a:t>
                      </a:r>
                      <a:endParaRPr lang="en-US" sz="2000" dirty="0">
                        <a:effectLst/>
                      </a:endParaRPr>
                    </a:p>
                    <a:p>
                      <a:pPr marL="0" marR="0" algn="ctr">
                        <a:spcBef>
                          <a:spcPts val="0"/>
                        </a:spcBef>
                        <a:spcAft>
                          <a:spcPts val="0"/>
                        </a:spcAft>
                      </a:pPr>
                      <a:r>
                        <a:rPr lang="en-US" sz="2000" dirty="0">
                          <a:effectLst/>
                        </a:rPr>
                        <a:t> (MWh/year)</a:t>
                      </a:r>
                      <a:endParaRPr lang="en-US" sz="2000" b="1" dirty="0">
                        <a:solidFill>
                          <a:sysClr val="windowText" lastClr="000000"/>
                        </a:solidFill>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dirty="0">
                          <a:effectLst/>
                        </a:rPr>
                        <a:t>18,126</a:t>
                      </a:r>
                      <a:endParaRPr lang="en-US" sz="2000" dirty="0">
                        <a:solidFill>
                          <a:sysClr val="windowText" lastClr="000000"/>
                        </a:solidFill>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dirty="0">
                          <a:effectLst/>
                        </a:rPr>
                        <a:t>16,600</a:t>
                      </a:r>
                      <a:endParaRPr lang="en-US" sz="2000" dirty="0">
                        <a:solidFill>
                          <a:sysClr val="windowText" lastClr="000000"/>
                        </a:solidFill>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dirty="0">
                          <a:effectLst/>
                        </a:rPr>
                        <a:t>12,654</a:t>
                      </a:r>
                      <a:endParaRPr lang="en-US" sz="2000" dirty="0">
                        <a:solidFill>
                          <a:sysClr val="windowText" lastClr="000000"/>
                        </a:solidFill>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dirty="0">
                          <a:effectLst/>
                        </a:rPr>
                        <a:t>12,750</a:t>
                      </a:r>
                      <a:endParaRPr lang="en-US" sz="2000" b="1" dirty="0">
                        <a:solidFill>
                          <a:sysClr val="windowText" lastClr="000000"/>
                        </a:solidFill>
                        <a:effectLst/>
                        <a:latin typeface="Arial"/>
                        <a:ea typeface="Times New Roman"/>
                        <a:cs typeface="Times New Roman"/>
                      </a:endParaRPr>
                    </a:p>
                  </a:txBody>
                  <a:tcPr marL="68580" marR="68580" marT="0" marB="0" anchor="ctr">
                    <a:solidFill>
                      <a:srgbClr val="E5E5FF"/>
                    </a:solidFill>
                  </a:tcPr>
                </a:tc>
                <a:tc>
                  <a:txBody>
                    <a:bodyPr/>
                    <a:lstStyle/>
                    <a:p>
                      <a:pPr marL="0" marR="0" algn="ctr">
                        <a:spcBef>
                          <a:spcPts val="0"/>
                        </a:spcBef>
                        <a:spcAft>
                          <a:spcPts val="0"/>
                        </a:spcAft>
                      </a:pPr>
                      <a:r>
                        <a:rPr lang="en-US" sz="2000" dirty="0">
                          <a:effectLst/>
                        </a:rPr>
                        <a:t>-23%</a:t>
                      </a:r>
                      <a:endParaRPr lang="en-US" sz="2000" b="1" dirty="0">
                        <a:solidFill>
                          <a:sysClr val="windowText" lastClr="000000"/>
                        </a:solidFill>
                        <a:effectLst/>
                        <a:latin typeface="Arial"/>
                        <a:ea typeface="Times New Roman"/>
                        <a:cs typeface="Times New Roman"/>
                      </a:endParaRPr>
                    </a:p>
                  </a:txBody>
                  <a:tcPr marL="68580" marR="68580" marT="0" marB="0" anchor="ctr">
                    <a:solidFill>
                      <a:srgbClr val="E5E5FF"/>
                    </a:solidFill>
                  </a:tcPr>
                </a:tc>
              </a:tr>
              <a:tr h="1006798">
                <a:tc>
                  <a:txBody>
                    <a:bodyPr/>
                    <a:lstStyle/>
                    <a:p>
                      <a:pPr marL="0" marR="0" algn="ctr">
                        <a:spcBef>
                          <a:spcPts val="0"/>
                        </a:spcBef>
                        <a:spcAft>
                          <a:spcPts val="0"/>
                        </a:spcAft>
                      </a:pPr>
                      <a:r>
                        <a:rPr lang="en-US" sz="2000" dirty="0">
                          <a:effectLst/>
                        </a:rPr>
                        <a:t>Demand </a:t>
                      </a:r>
                      <a:r>
                        <a:rPr lang="en-US" sz="2000" dirty="0" smtClean="0">
                          <a:effectLst/>
                        </a:rPr>
                        <a:t>Reduction </a:t>
                      </a:r>
                      <a:r>
                        <a:rPr lang="en-US" sz="2000" dirty="0">
                          <a:effectLst/>
                        </a:rPr>
                        <a:t>(MW/year)</a:t>
                      </a:r>
                      <a:endParaRPr lang="en-US" sz="2000" b="1" dirty="0">
                        <a:solidFill>
                          <a:sysClr val="windowText" lastClr="000000"/>
                        </a:solidFill>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dirty="0">
                          <a:effectLst/>
                        </a:rPr>
                        <a:t> 2.2</a:t>
                      </a:r>
                      <a:endParaRPr lang="en-US" sz="2000" dirty="0">
                        <a:solidFill>
                          <a:sysClr val="windowText" lastClr="000000"/>
                        </a:solidFill>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dirty="0">
                          <a:effectLst/>
                        </a:rPr>
                        <a:t> 3.8</a:t>
                      </a:r>
                      <a:endParaRPr lang="en-US" sz="2000" dirty="0">
                        <a:solidFill>
                          <a:sysClr val="windowText" lastClr="000000"/>
                        </a:solidFill>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dirty="0">
                          <a:effectLst/>
                        </a:rPr>
                        <a:t>2.2</a:t>
                      </a:r>
                      <a:endParaRPr lang="en-US" sz="2000" dirty="0">
                        <a:solidFill>
                          <a:sysClr val="windowText" lastClr="000000"/>
                        </a:solidFill>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dirty="0">
                          <a:effectLst/>
                        </a:rPr>
                        <a:t>2.3</a:t>
                      </a:r>
                      <a:endParaRPr lang="en-US" sz="2000" b="1" dirty="0">
                        <a:solidFill>
                          <a:sysClr val="windowText" lastClr="000000"/>
                        </a:solidFill>
                        <a:effectLst/>
                        <a:latin typeface="Arial"/>
                        <a:ea typeface="Times New Roman"/>
                        <a:cs typeface="Times New Roman"/>
                      </a:endParaRPr>
                    </a:p>
                  </a:txBody>
                  <a:tcPr marL="68580" marR="68580" marT="0" marB="0" anchor="ctr">
                    <a:solidFill>
                      <a:srgbClr val="E5E5FF"/>
                    </a:solidFill>
                  </a:tcPr>
                </a:tc>
                <a:tc>
                  <a:txBody>
                    <a:bodyPr/>
                    <a:lstStyle/>
                    <a:p>
                      <a:pPr marL="0" marR="0" algn="ctr">
                        <a:spcBef>
                          <a:spcPts val="0"/>
                        </a:spcBef>
                        <a:spcAft>
                          <a:spcPts val="0"/>
                        </a:spcAft>
                      </a:pPr>
                      <a:r>
                        <a:rPr lang="en-US" sz="2000" dirty="0">
                          <a:effectLst/>
                        </a:rPr>
                        <a:t>-40%</a:t>
                      </a:r>
                      <a:endParaRPr lang="en-US" sz="2000" b="1" dirty="0">
                        <a:solidFill>
                          <a:sysClr val="windowText" lastClr="000000"/>
                        </a:solidFill>
                        <a:effectLst/>
                        <a:latin typeface="Arial"/>
                        <a:ea typeface="Times New Roman"/>
                        <a:cs typeface="Times New Roman"/>
                      </a:endParaRPr>
                    </a:p>
                  </a:txBody>
                  <a:tcPr marL="68580" marR="68580" marT="0" marB="0" anchor="ctr">
                    <a:solidFill>
                      <a:srgbClr val="E5E5FF"/>
                    </a:solidFill>
                  </a:tcPr>
                </a:tc>
              </a:tr>
            </a:tbl>
          </a:graphicData>
        </a:graphic>
      </p:graphicFrame>
    </p:spTree>
    <p:extLst>
      <p:ext uri="{BB962C8B-B14F-4D97-AF65-F5344CB8AC3E}">
        <p14:creationId xmlns:p14="http://schemas.microsoft.com/office/powerpoint/2010/main" val="11163964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PWP’s Energy Efficiency Goals</a:t>
            </a:r>
            <a:r>
              <a:rPr lang="en-US" sz="3600" dirty="0" smtClean="0"/>
              <a:t> (MWh/year)</a:t>
            </a:r>
            <a:endParaRPr lang="en-US" sz="3600" dirty="0"/>
          </a:p>
        </p:txBody>
      </p:sp>
      <p:sp>
        <p:nvSpPr>
          <p:cNvPr id="4" name="Slide Number Placeholder 3"/>
          <p:cNvSpPr>
            <a:spLocks noGrp="1"/>
          </p:cNvSpPr>
          <p:nvPr>
            <p:ph type="sldNum" sz="quarter" idx="10"/>
          </p:nvPr>
        </p:nvSpPr>
        <p:spPr/>
        <p:txBody>
          <a:bodyPr/>
          <a:lstStyle/>
          <a:p>
            <a:pPr>
              <a:defRPr/>
            </a:pPr>
            <a:fld id="{89173C35-3622-4F55-BEF1-7CB349A51CE3}" type="slidenum">
              <a:rPr lang="en-US" smtClean="0"/>
              <a:pPr>
                <a:defRPr/>
              </a:pPr>
              <a:t>5</a:t>
            </a:fld>
            <a:endParaRPr lang="en-US" dirty="0"/>
          </a:p>
        </p:txBody>
      </p:sp>
      <p:graphicFrame>
        <p:nvGraphicFramePr>
          <p:cNvPr id="5" name="Chart 4"/>
          <p:cNvGraphicFramePr>
            <a:graphicFrameLocks/>
          </p:cNvGraphicFramePr>
          <p:nvPr>
            <p:extLst>
              <p:ext uri="{D42A27DB-BD31-4B8C-83A1-F6EECF244321}">
                <p14:modId xmlns:p14="http://schemas.microsoft.com/office/powerpoint/2010/main" val="767088315"/>
              </p:ext>
            </p:extLst>
          </p:nvPr>
        </p:nvGraphicFramePr>
        <p:xfrm>
          <a:off x="228600" y="1447800"/>
          <a:ext cx="8610600" cy="47244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1092853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Demand Reduction Goals</a:t>
            </a:r>
            <a:endParaRPr lang="en-US" dirty="0"/>
          </a:p>
        </p:txBody>
      </p:sp>
      <p:sp>
        <p:nvSpPr>
          <p:cNvPr id="3" name="Content Placeholder 2"/>
          <p:cNvSpPr>
            <a:spLocks noGrp="1"/>
          </p:cNvSpPr>
          <p:nvPr>
            <p:ph idx="1"/>
          </p:nvPr>
        </p:nvSpPr>
        <p:spPr/>
        <p:txBody>
          <a:bodyPr/>
          <a:lstStyle/>
          <a:p>
            <a:r>
              <a:rPr lang="en-US" dirty="0" smtClean="0"/>
              <a:t>Market Potential Declined More than Energy</a:t>
            </a:r>
          </a:p>
          <a:p>
            <a:pPr lvl="1"/>
            <a:r>
              <a:rPr lang="en-US" dirty="0" smtClean="0"/>
              <a:t>Each program “measure” has its own calculated demand reduction value</a:t>
            </a:r>
          </a:p>
          <a:p>
            <a:pPr lvl="1"/>
            <a:r>
              <a:rPr lang="en-US" dirty="0" smtClean="0"/>
              <a:t>Mix of cost-effective measures selected have lower peak demand impacts</a:t>
            </a:r>
          </a:p>
          <a:p>
            <a:pPr lvl="1"/>
            <a:r>
              <a:rPr lang="en-US" dirty="0" smtClean="0"/>
              <a:t>Peak heavy measures: Tougher codes and standards targeted – less potential remains</a:t>
            </a:r>
          </a:p>
          <a:p>
            <a:pPr lvl="1"/>
            <a:r>
              <a:rPr lang="en-US" dirty="0" smtClean="0"/>
              <a:t>Behavioral programs: No peak reduction value</a:t>
            </a:r>
          </a:p>
          <a:p>
            <a:pPr lvl="1"/>
            <a:r>
              <a:rPr lang="en-US" dirty="0" smtClean="0"/>
              <a:t>Less commercial space in model</a:t>
            </a:r>
            <a:endParaRPr lang="en-US" dirty="0"/>
          </a:p>
        </p:txBody>
      </p:sp>
      <p:sp>
        <p:nvSpPr>
          <p:cNvPr id="4" name="Slide Number Placeholder 3"/>
          <p:cNvSpPr>
            <a:spLocks noGrp="1"/>
          </p:cNvSpPr>
          <p:nvPr>
            <p:ph type="sldNum" sz="quarter" idx="10"/>
          </p:nvPr>
        </p:nvSpPr>
        <p:spPr/>
        <p:txBody>
          <a:bodyPr/>
          <a:lstStyle/>
          <a:p>
            <a:pPr>
              <a:defRPr/>
            </a:pPr>
            <a:fld id="{89173C35-3622-4F55-BEF1-7CB349A51CE3}" type="slidenum">
              <a:rPr lang="en-US" smtClean="0"/>
              <a:pPr>
                <a:defRPr/>
              </a:pPr>
              <a:t>6</a:t>
            </a:fld>
            <a:endParaRPr lang="en-US" dirty="0"/>
          </a:p>
        </p:txBody>
      </p:sp>
    </p:spTree>
    <p:extLst>
      <p:ext uri="{BB962C8B-B14F-4D97-AF65-F5344CB8AC3E}">
        <p14:creationId xmlns:p14="http://schemas.microsoft.com/office/powerpoint/2010/main" val="35446250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6" name="Rectangle 6"/>
          <p:cNvSpPr>
            <a:spLocks noGrp="1" noChangeArrowheads="1"/>
          </p:cNvSpPr>
          <p:nvPr>
            <p:ph type="title"/>
          </p:nvPr>
        </p:nvSpPr>
        <p:spPr/>
        <p:txBody>
          <a:bodyPr/>
          <a:lstStyle/>
          <a:p>
            <a:r>
              <a:rPr lang="en-US" dirty="0" smtClean="0"/>
              <a:t>Cost to Achieve Goals</a:t>
            </a:r>
            <a:endParaRPr lang="en-US" dirty="0"/>
          </a:p>
        </p:txBody>
      </p:sp>
      <p:sp>
        <p:nvSpPr>
          <p:cNvPr id="51207" name="Rectangle 7"/>
          <p:cNvSpPr>
            <a:spLocks noGrp="1" noChangeArrowheads="1"/>
          </p:cNvSpPr>
          <p:nvPr>
            <p:ph type="body" idx="1"/>
          </p:nvPr>
        </p:nvSpPr>
        <p:spPr/>
        <p:txBody>
          <a:bodyPr>
            <a:normAutofit/>
          </a:bodyPr>
          <a:lstStyle/>
          <a:p>
            <a:r>
              <a:rPr lang="en-US" dirty="0" smtClean="0"/>
              <a:t>EERAM Model Predicts ~ $4.5 M/year on Avg.</a:t>
            </a:r>
          </a:p>
          <a:p>
            <a:r>
              <a:rPr lang="en-US" dirty="0" smtClean="0"/>
              <a:t>PWP Anticipates:</a:t>
            </a:r>
          </a:p>
          <a:p>
            <a:pPr lvl="1"/>
            <a:r>
              <a:rPr lang="en-US" dirty="0" smtClean="0"/>
              <a:t>$3.5 – 4.5 M per year over ten-year period</a:t>
            </a:r>
          </a:p>
          <a:p>
            <a:pPr lvl="1"/>
            <a:r>
              <a:rPr lang="en-US" dirty="0" smtClean="0"/>
              <a:t>Approximately $3.5 M for FY2014</a:t>
            </a:r>
          </a:p>
          <a:p>
            <a:pPr lvl="1"/>
            <a:r>
              <a:rPr lang="en-US" dirty="0" smtClean="0"/>
              <a:t>Greater than 2% of retail revenues</a:t>
            </a:r>
          </a:p>
          <a:p>
            <a:r>
              <a:rPr lang="en-US" dirty="0" smtClean="0"/>
              <a:t>Funding from PBC Fund (410):</a:t>
            </a:r>
          </a:p>
          <a:p>
            <a:pPr marL="857250" lvl="1" indent="-400050">
              <a:buFontTx/>
              <a:buAutoNum type="arabicPeriod"/>
            </a:pPr>
            <a:r>
              <a:rPr lang="en-US" sz="2000" b="1" dirty="0"/>
              <a:t>Cost-effective energy efficiency and demand </a:t>
            </a:r>
            <a:r>
              <a:rPr lang="en-US" sz="2000" b="1" dirty="0" smtClean="0"/>
              <a:t>reduction</a:t>
            </a:r>
            <a:endParaRPr lang="en-US" sz="2000" b="1" dirty="0"/>
          </a:p>
          <a:p>
            <a:pPr marL="857250" lvl="1" indent="-400050">
              <a:buFontTx/>
              <a:buAutoNum type="arabicPeriod"/>
            </a:pPr>
            <a:r>
              <a:rPr lang="en-US" sz="2000" dirty="0" smtClean="0"/>
              <a:t>Pasadena </a:t>
            </a:r>
            <a:r>
              <a:rPr lang="en-US" sz="2000" dirty="0"/>
              <a:t>Solar Initiative (“PSI”) </a:t>
            </a:r>
          </a:p>
          <a:p>
            <a:pPr marL="857250" lvl="1" indent="-400050">
              <a:buFontTx/>
              <a:buAutoNum type="arabicPeriod"/>
            </a:pPr>
            <a:r>
              <a:rPr lang="en-US" sz="2000" dirty="0"/>
              <a:t>Research, development and demonstration </a:t>
            </a:r>
            <a:r>
              <a:rPr lang="en-US" sz="2000" dirty="0" smtClean="0"/>
              <a:t>projects</a:t>
            </a:r>
            <a:endParaRPr lang="en-US" sz="2000" dirty="0"/>
          </a:p>
          <a:p>
            <a:pPr marL="857250" lvl="1" indent="-400050">
              <a:buFontTx/>
              <a:buAutoNum type="arabicPeriod"/>
            </a:pPr>
            <a:r>
              <a:rPr lang="en-US" sz="2000" dirty="0"/>
              <a:t>Low income rate assistance and energy efficiency programs</a:t>
            </a:r>
          </a:p>
          <a:p>
            <a:endParaRPr lang="en-US" dirty="0"/>
          </a:p>
        </p:txBody>
      </p:sp>
      <p:sp>
        <p:nvSpPr>
          <p:cNvPr id="2" name="Slide Number Placeholder 1"/>
          <p:cNvSpPr>
            <a:spLocks noGrp="1"/>
          </p:cNvSpPr>
          <p:nvPr>
            <p:ph type="sldNum" sz="quarter" idx="10"/>
          </p:nvPr>
        </p:nvSpPr>
        <p:spPr/>
        <p:txBody>
          <a:bodyPr/>
          <a:lstStyle/>
          <a:p>
            <a:fld id="{89173C35-3622-4F55-BEF1-7CB349A51CE3}" type="slidenum">
              <a:rPr lang="en-US" smtClean="0"/>
              <a:pPr/>
              <a:t>7</a:t>
            </a:fld>
            <a:endParaRPr lang="en-US" dirty="0"/>
          </a:p>
        </p:txBody>
      </p:sp>
    </p:spTree>
    <p:extLst>
      <p:ext uri="{BB962C8B-B14F-4D97-AF65-F5344CB8AC3E}">
        <p14:creationId xmlns:p14="http://schemas.microsoft.com/office/powerpoint/2010/main" val="16199641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6" name="Rectangle 6"/>
          <p:cNvSpPr>
            <a:spLocks noGrp="1" noChangeArrowheads="1"/>
          </p:cNvSpPr>
          <p:nvPr>
            <p:ph type="title"/>
          </p:nvPr>
        </p:nvSpPr>
        <p:spPr/>
        <p:txBody>
          <a:bodyPr>
            <a:normAutofit/>
          </a:bodyPr>
          <a:lstStyle/>
          <a:p>
            <a:r>
              <a:rPr lang="en-US" sz="4800" dirty="0" smtClean="0"/>
              <a:t>Comparative Goals</a:t>
            </a:r>
            <a:endParaRPr lang="en-US" sz="4800" dirty="0"/>
          </a:p>
        </p:txBody>
      </p:sp>
      <p:sp>
        <p:nvSpPr>
          <p:cNvPr id="51207" name="Rectangle 7"/>
          <p:cNvSpPr>
            <a:spLocks noGrp="1" noChangeArrowheads="1"/>
          </p:cNvSpPr>
          <p:nvPr>
            <p:ph type="body" idx="1"/>
          </p:nvPr>
        </p:nvSpPr>
        <p:spPr/>
        <p:txBody>
          <a:bodyPr>
            <a:normAutofit fontScale="92500" lnSpcReduction="10000"/>
          </a:bodyPr>
          <a:lstStyle/>
          <a:p>
            <a:r>
              <a:rPr lang="en-US" dirty="0"/>
              <a:t>Targets for IOU’s</a:t>
            </a:r>
          </a:p>
          <a:p>
            <a:pPr lvl="1"/>
            <a:r>
              <a:rPr lang="en-US" dirty="0"/>
              <a:t>2014-2023 cycle under consideration by CPUC</a:t>
            </a:r>
          </a:p>
          <a:p>
            <a:pPr lvl="1"/>
            <a:r>
              <a:rPr lang="en-US" dirty="0"/>
              <a:t>Market potential approximately 0.9% of energy sales</a:t>
            </a:r>
          </a:p>
          <a:p>
            <a:pPr lvl="1"/>
            <a:r>
              <a:rPr lang="en-US" dirty="0"/>
              <a:t>IOU’s also credited with “Codes and Standards” impact – raises potential to ~1.5% of energy sales</a:t>
            </a:r>
          </a:p>
          <a:p>
            <a:r>
              <a:rPr lang="en-US" sz="2900" dirty="0" smtClean="0"/>
              <a:t>PWP On </a:t>
            </a:r>
            <a:r>
              <a:rPr lang="en-US" sz="2900" dirty="0"/>
              <a:t>the </a:t>
            </a:r>
            <a:r>
              <a:rPr lang="en-US" sz="2900" dirty="0" smtClean="0"/>
              <a:t>“Higher Side” </a:t>
            </a:r>
            <a:r>
              <a:rPr lang="en-US" sz="2900" dirty="0"/>
              <a:t>of </a:t>
            </a:r>
            <a:r>
              <a:rPr lang="en-US" sz="2900" dirty="0" smtClean="0"/>
              <a:t>POU Goals</a:t>
            </a:r>
          </a:p>
          <a:p>
            <a:pPr lvl="2"/>
            <a:r>
              <a:rPr lang="en-US" sz="2400" dirty="0" smtClean="0"/>
              <a:t>SMUD </a:t>
            </a:r>
            <a:r>
              <a:rPr lang="en-US" sz="2400" dirty="0"/>
              <a:t>and Palo Alto are </a:t>
            </a:r>
            <a:r>
              <a:rPr lang="en-US" sz="2400" dirty="0" smtClean="0"/>
              <a:t>higher/similar</a:t>
            </a:r>
          </a:p>
          <a:p>
            <a:pPr lvl="2"/>
            <a:r>
              <a:rPr lang="en-US" sz="2400" dirty="0" smtClean="0"/>
              <a:t>Average results/proposed goals for POU’s using EERAM</a:t>
            </a:r>
          </a:p>
          <a:p>
            <a:pPr lvl="3"/>
            <a:r>
              <a:rPr lang="en-US" sz="2400" dirty="0" smtClean="0"/>
              <a:t>Median </a:t>
            </a:r>
            <a:r>
              <a:rPr lang="en-US" sz="2400" u="sng" dirty="0" smtClean="0"/>
              <a:t>		</a:t>
            </a:r>
            <a:r>
              <a:rPr lang="en-US" sz="2400" dirty="0" smtClean="0"/>
              <a:t> 0.50% </a:t>
            </a:r>
            <a:r>
              <a:rPr lang="en-US" sz="2400" dirty="0"/>
              <a:t>of sales</a:t>
            </a:r>
          </a:p>
          <a:p>
            <a:pPr lvl="3"/>
            <a:r>
              <a:rPr lang="en-US" sz="2400" dirty="0" smtClean="0"/>
              <a:t>Average </a:t>
            </a:r>
            <a:r>
              <a:rPr lang="en-US" sz="2400" u="sng" dirty="0" smtClean="0"/>
              <a:t>		</a:t>
            </a:r>
            <a:r>
              <a:rPr lang="en-US" sz="2400" dirty="0" smtClean="0"/>
              <a:t> 0.53% of sales</a:t>
            </a:r>
          </a:p>
          <a:p>
            <a:pPr lvl="3"/>
            <a:r>
              <a:rPr lang="en-US" sz="2400" dirty="0" smtClean="0"/>
              <a:t>Load-Weighted Average </a:t>
            </a:r>
            <a:r>
              <a:rPr lang="en-US" sz="2400" u="sng" dirty="0" smtClean="0"/>
              <a:t>	</a:t>
            </a:r>
            <a:r>
              <a:rPr lang="en-US" sz="2400" dirty="0" smtClean="0"/>
              <a:t> 1.0% of sales</a:t>
            </a:r>
          </a:p>
          <a:p>
            <a:pPr marL="457200" lvl="1" indent="0">
              <a:buNone/>
            </a:pPr>
            <a:endParaRPr lang="en-US" sz="2100" dirty="0"/>
          </a:p>
          <a:p>
            <a:endParaRPr lang="en-US" sz="2900" dirty="0" smtClean="0">
              <a:solidFill>
                <a:srgbClr val="FF0000"/>
              </a:solidFill>
            </a:endParaRPr>
          </a:p>
          <a:p>
            <a:pPr lvl="1"/>
            <a:endParaRPr lang="en-US" sz="2100" dirty="0"/>
          </a:p>
        </p:txBody>
      </p:sp>
      <p:sp>
        <p:nvSpPr>
          <p:cNvPr id="2" name="Slide Number Placeholder 1"/>
          <p:cNvSpPr>
            <a:spLocks noGrp="1"/>
          </p:cNvSpPr>
          <p:nvPr>
            <p:ph type="sldNum" sz="quarter" idx="10"/>
          </p:nvPr>
        </p:nvSpPr>
        <p:spPr/>
        <p:txBody>
          <a:bodyPr/>
          <a:lstStyle/>
          <a:p>
            <a:pPr>
              <a:defRPr/>
            </a:pPr>
            <a:fld id="{89173C35-3622-4F55-BEF1-7CB349A51CE3}" type="slidenum">
              <a:rPr lang="en-US" smtClean="0"/>
              <a:pPr>
                <a:defRPr/>
              </a:pPr>
              <a:t>8</a:t>
            </a:fld>
            <a:endParaRPr lang="en-US" dirty="0"/>
          </a:p>
        </p:txBody>
      </p:sp>
    </p:spTree>
    <p:extLst>
      <p:ext uri="{BB962C8B-B14F-4D97-AF65-F5344CB8AC3E}">
        <p14:creationId xmlns:p14="http://schemas.microsoft.com/office/powerpoint/2010/main" val="42925837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p:cNvPicPr>
            <a:picLocks noChangeAspect="1" noChangeArrowheads="1"/>
          </p:cNvPicPr>
          <p:nvPr/>
        </p:nvPicPr>
        <p:blipFill>
          <a:blip r:embed="rId2">
            <a:extLst>
              <a:ext uri="{28A0092B-C50C-407E-A947-70E740481C1C}">
                <a14:useLocalDpi xmlns:a14="http://schemas.microsoft.com/office/drawing/2010/main" val="0"/>
              </a:ext>
            </a:extLst>
          </a:blip>
          <a:srcRect r="81250"/>
          <a:stretch>
            <a:fillRect/>
          </a:stretch>
        </p:blipFill>
        <p:spPr bwMode="auto">
          <a:xfrm>
            <a:off x="7315200" y="1752600"/>
            <a:ext cx="1447800" cy="1055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541" name="Rectangle 5"/>
          <p:cNvSpPr>
            <a:spLocks noGrp="1" noChangeArrowheads="1"/>
          </p:cNvSpPr>
          <p:nvPr>
            <p:ph type="title"/>
          </p:nvPr>
        </p:nvSpPr>
        <p:spPr/>
        <p:txBody>
          <a:bodyPr>
            <a:normAutofit fontScale="90000"/>
          </a:bodyPr>
          <a:lstStyle/>
          <a:p>
            <a:r>
              <a:rPr lang="en-US" dirty="0"/>
              <a:t>Environmental Community View</a:t>
            </a:r>
          </a:p>
        </p:txBody>
      </p:sp>
      <p:sp>
        <p:nvSpPr>
          <p:cNvPr id="65542" name="Rectangle 6"/>
          <p:cNvSpPr>
            <a:spLocks noGrp="1" noChangeArrowheads="1"/>
          </p:cNvSpPr>
          <p:nvPr>
            <p:ph type="body" idx="1"/>
          </p:nvPr>
        </p:nvSpPr>
        <p:spPr/>
        <p:txBody>
          <a:bodyPr/>
          <a:lstStyle/>
          <a:p>
            <a:r>
              <a:rPr lang="en-US" dirty="0" smtClean="0"/>
              <a:t>NRDC “Aggressive” Goals</a:t>
            </a:r>
          </a:p>
          <a:p>
            <a:pPr lvl="1"/>
            <a:r>
              <a:rPr lang="en-US" dirty="0" smtClean="0"/>
              <a:t>Annual electric savings &gt; 1% of sales </a:t>
            </a:r>
          </a:p>
          <a:p>
            <a:pPr lvl="1"/>
            <a:r>
              <a:rPr lang="en-US" dirty="0" smtClean="0"/>
              <a:t>Efficiency investments &gt; 2% of revenues</a:t>
            </a:r>
          </a:p>
          <a:p>
            <a:pPr lvl="1"/>
            <a:endParaRPr lang="en-US" dirty="0"/>
          </a:p>
          <a:p>
            <a:r>
              <a:rPr lang="en-US" dirty="0" smtClean="0"/>
              <a:t>Proposed Goals</a:t>
            </a:r>
          </a:p>
          <a:p>
            <a:pPr lvl="1"/>
            <a:r>
              <a:rPr lang="en-US" dirty="0"/>
              <a:t>Annual electric savings </a:t>
            </a:r>
            <a:r>
              <a:rPr lang="en-US" dirty="0" smtClean="0"/>
              <a:t>exceed </a:t>
            </a:r>
            <a:r>
              <a:rPr lang="en-US" dirty="0"/>
              <a:t>1% of </a:t>
            </a:r>
            <a:r>
              <a:rPr lang="en-US" dirty="0" smtClean="0"/>
              <a:t>forecast sales </a:t>
            </a:r>
            <a:endParaRPr lang="en-US" dirty="0"/>
          </a:p>
          <a:p>
            <a:pPr lvl="1"/>
            <a:r>
              <a:rPr lang="en-US" dirty="0" smtClean="0"/>
              <a:t>Estimated efficiency program cost equivalent to approximately 2 to 2.5% </a:t>
            </a:r>
            <a:r>
              <a:rPr lang="en-US" dirty="0"/>
              <a:t>of </a:t>
            </a:r>
            <a:r>
              <a:rPr lang="en-US" dirty="0" smtClean="0"/>
              <a:t>retail electric revenues</a:t>
            </a:r>
            <a:endParaRPr lang="en-US" dirty="0"/>
          </a:p>
          <a:p>
            <a:endParaRPr lang="en-US" dirty="0" smtClean="0"/>
          </a:p>
          <a:p>
            <a:endParaRPr lang="en-US" dirty="0"/>
          </a:p>
        </p:txBody>
      </p:sp>
      <p:sp>
        <p:nvSpPr>
          <p:cNvPr id="2" name="Slide Number Placeholder 1"/>
          <p:cNvSpPr>
            <a:spLocks noGrp="1"/>
          </p:cNvSpPr>
          <p:nvPr>
            <p:ph type="sldNum" sz="quarter" idx="10"/>
          </p:nvPr>
        </p:nvSpPr>
        <p:spPr/>
        <p:txBody>
          <a:bodyPr/>
          <a:lstStyle/>
          <a:p>
            <a:fld id="{89173C35-3622-4F55-BEF1-7CB349A51CE3}" type="slidenum">
              <a:rPr lang="en-US" smtClean="0"/>
              <a:pPr/>
              <a:t>9</a:t>
            </a:fld>
            <a:endParaRPr lang="en-US" dirty="0"/>
          </a:p>
        </p:txBody>
      </p:sp>
    </p:spTree>
    <p:extLst>
      <p:ext uri="{BB962C8B-B14F-4D97-AF65-F5344CB8AC3E}">
        <p14:creationId xmlns:p14="http://schemas.microsoft.com/office/powerpoint/2010/main" val="10190457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Potential </a:t>
            </a:r>
            <a:r>
              <a:rPr lang="en-US" dirty="0"/>
              <a:t>PBC Rate </a:t>
            </a:r>
            <a:r>
              <a:rPr lang="en-US" dirty="0" smtClean="0"/>
              <a:t>Impact</a:t>
            </a:r>
            <a:endParaRPr lang="en-US" dirty="0"/>
          </a:p>
        </p:txBody>
      </p:sp>
      <p:sp>
        <p:nvSpPr>
          <p:cNvPr id="4" name="Content Placeholder 3"/>
          <p:cNvSpPr>
            <a:spLocks noGrp="1"/>
          </p:cNvSpPr>
          <p:nvPr>
            <p:ph idx="1"/>
          </p:nvPr>
        </p:nvSpPr>
        <p:spPr/>
        <p:txBody>
          <a:bodyPr>
            <a:normAutofit fontScale="85000" lnSpcReduction="20000"/>
          </a:bodyPr>
          <a:lstStyle/>
          <a:p>
            <a:r>
              <a:rPr lang="en-US" dirty="0" smtClean="0"/>
              <a:t>PBC Rate Impact: </a:t>
            </a:r>
          </a:p>
          <a:p>
            <a:pPr lvl="1"/>
            <a:r>
              <a:rPr lang="en-US" dirty="0" smtClean="0"/>
              <a:t>Potential funding gap up </a:t>
            </a:r>
            <a:r>
              <a:rPr lang="en-US" dirty="0"/>
              <a:t>to $1.1 million in </a:t>
            </a:r>
            <a:r>
              <a:rPr lang="en-US" dirty="0" smtClean="0"/>
              <a:t>FY2014; or</a:t>
            </a:r>
            <a:endParaRPr lang="en-US" dirty="0"/>
          </a:p>
          <a:p>
            <a:pPr lvl="1"/>
            <a:r>
              <a:rPr lang="en-US" dirty="0" smtClean="0"/>
              <a:t>Up to 0.1¢/kWh ($0.50/month for 500 kWh/month customer)</a:t>
            </a:r>
          </a:p>
          <a:p>
            <a:r>
              <a:rPr lang="en-US" dirty="0" smtClean="0"/>
              <a:t>Will Depend Upon Future Council Actions</a:t>
            </a:r>
          </a:p>
          <a:p>
            <a:pPr lvl="1"/>
            <a:r>
              <a:rPr lang="en-US" dirty="0" smtClean="0"/>
              <a:t>Adopted budget for PBC Fund</a:t>
            </a:r>
          </a:p>
          <a:p>
            <a:pPr lvl="1"/>
            <a:r>
              <a:rPr lang="en-US" dirty="0" smtClean="0"/>
              <a:t>Variables Include Whether to Fully Fund:</a:t>
            </a:r>
          </a:p>
          <a:p>
            <a:pPr lvl="2"/>
            <a:r>
              <a:rPr lang="en-US" dirty="0" smtClean="0"/>
              <a:t>Energy efficiency programs to meet goals</a:t>
            </a:r>
          </a:p>
          <a:p>
            <a:pPr lvl="2"/>
            <a:r>
              <a:rPr lang="en-US" dirty="0" smtClean="0"/>
              <a:t>Continued solar program incentives to meet goals</a:t>
            </a:r>
          </a:p>
          <a:p>
            <a:pPr lvl="2"/>
            <a:r>
              <a:rPr lang="en-US" dirty="0" smtClean="0"/>
              <a:t>RD&amp;D programs</a:t>
            </a:r>
          </a:p>
          <a:p>
            <a:pPr lvl="2"/>
            <a:r>
              <a:rPr lang="en-US" dirty="0" smtClean="0"/>
              <a:t>Rate assistance program to meet demand</a:t>
            </a:r>
          </a:p>
          <a:p>
            <a:r>
              <a:rPr lang="en-US" dirty="0" smtClean="0"/>
              <a:t>Other Potential Mitigating Factors:</a:t>
            </a:r>
          </a:p>
          <a:p>
            <a:pPr lvl="1"/>
            <a:r>
              <a:rPr lang="en-US" dirty="0" smtClean="0"/>
              <a:t>Carryover </a:t>
            </a:r>
            <a:r>
              <a:rPr lang="en-US" dirty="0"/>
              <a:t>PBC Fund balance available from </a:t>
            </a:r>
            <a:r>
              <a:rPr lang="en-US" dirty="0" smtClean="0"/>
              <a:t>FY2013</a:t>
            </a:r>
          </a:p>
          <a:p>
            <a:pPr lvl="1"/>
            <a:r>
              <a:rPr lang="en-US" dirty="0" smtClean="0"/>
              <a:t>Retail sales volume increase (economic recovery)</a:t>
            </a:r>
            <a:endParaRPr lang="en-US" dirty="0"/>
          </a:p>
          <a:p>
            <a:pPr lvl="2"/>
            <a:endParaRPr lang="en-US" dirty="0"/>
          </a:p>
        </p:txBody>
      </p:sp>
      <p:sp>
        <p:nvSpPr>
          <p:cNvPr id="3" name="Slide Number Placeholder 2"/>
          <p:cNvSpPr>
            <a:spLocks noGrp="1"/>
          </p:cNvSpPr>
          <p:nvPr>
            <p:ph type="sldNum" sz="quarter" idx="10"/>
          </p:nvPr>
        </p:nvSpPr>
        <p:spPr/>
        <p:txBody>
          <a:bodyPr/>
          <a:lstStyle/>
          <a:p>
            <a:pPr>
              <a:defRPr/>
            </a:pPr>
            <a:fld id="{001DA30C-7CF1-4C03-8E97-DFCDCF5B759F}" type="slidenum">
              <a:rPr lang="en-US" smtClean="0"/>
              <a:pPr>
                <a:defRPr/>
              </a:pPr>
              <a:t>10</a:t>
            </a:fld>
            <a:endParaRPr lang="en-US" dirty="0"/>
          </a:p>
        </p:txBody>
      </p:sp>
    </p:spTree>
    <p:extLst>
      <p:ext uri="{BB962C8B-B14F-4D97-AF65-F5344CB8AC3E}">
        <p14:creationId xmlns:p14="http://schemas.microsoft.com/office/powerpoint/2010/main" val="32781390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Recommended Action</a:t>
            </a:r>
            <a:endParaRPr lang="en-US" dirty="0"/>
          </a:p>
        </p:txBody>
      </p:sp>
      <p:sp>
        <p:nvSpPr>
          <p:cNvPr id="3" name="Content Placeholder 2"/>
          <p:cNvSpPr>
            <a:spLocks noGrp="1"/>
          </p:cNvSpPr>
          <p:nvPr>
            <p:ph idx="1"/>
          </p:nvPr>
        </p:nvSpPr>
        <p:spPr/>
        <p:txBody>
          <a:bodyPr/>
          <a:lstStyle/>
          <a:p>
            <a:r>
              <a:rPr lang="en-US" dirty="0" smtClean="0"/>
              <a:t>Adopt the Proposed Ten-Year Energy Efficiency Program Goals for FY2014-FY2023:</a:t>
            </a:r>
          </a:p>
          <a:p>
            <a:pPr lvl="1"/>
            <a:r>
              <a:rPr lang="en-US" b="1" dirty="0" smtClean="0"/>
              <a:t>12,750 MWh</a:t>
            </a:r>
            <a:r>
              <a:rPr lang="en-US" dirty="0" smtClean="0"/>
              <a:t> per year energy savings</a:t>
            </a:r>
          </a:p>
          <a:p>
            <a:pPr lvl="1"/>
            <a:r>
              <a:rPr lang="en-US" b="1" dirty="0" smtClean="0"/>
              <a:t>2.3 MW</a:t>
            </a:r>
            <a:r>
              <a:rPr lang="en-US" dirty="0" smtClean="0"/>
              <a:t> per year peak demand reduction</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89173C35-3622-4F55-BEF1-7CB349A51CE3}" type="slidenum">
              <a:rPr lang="en-US" smtClean="0"/>
              <a:pPr/>
              <a:t>11</a:t>
            </a:fld>
            <a:endParaRPr lang="en-US" dirty="0"/>
          </a:p>
        </p:txBody>
      </p:sp>
    </p:spTree>
    <p:extLst>
      <p:ext uri="{BB962C8B-B14F-4D97-AF65-F5344CB8AC3E}">
        <p14:creationId xmlns:p14="http://schemas.microsoft.com/office/powerpoint/2010/main" val="22423739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Backup Slides</a:t>
            </a:r>
            <a:endParaRPr lang="en-US" dirty="0"/>
          </a:p>
        </p:txBody>
      </p:sp>
      <p:sp>
        <p:nvSpPr>
          <p:cNvPr id="3" name="Content Placeholder 2"/>
          <p:cNvSpPr>
            <a:spLocks noGrp="1"/>
          </p:cNvSpPr>
          <p:nvPr>
            <p:ph idx="1"/>
          </p:nvPr>
        </p:nvSpPr>
        <p:spPr/>
        <p:txBody>
          <a:bodyPr/>
          <a:lstStyle/>
          <a:p>
            <a:r>
              <a:rPr lang="en-US" dirty="0" smtClean="0">
                <a:solidFill>
                  <a:srgbClr val="FF0000"/>
                </a:solidFill>
              </a:rPr>
              <a:t>PBC and Costs</a:t>
            </a:r>
          </a:p>
          <a:p>
            <a:r>
              <a:rPr lang="en-US" dirty="0" smtClean="0">
                <a:solidFill>
                  <a:srgbClr val="FF0000"/>
                </a:solidFill>
              </a:rPr>
              <a:t>Actual EE</a:t>
            </a:r>
          </a:p>
          <a:p>
            <a:r>
              <a:rPr lang="en-US" dirty="0" smtClean="0">
                <a:solidFill>
                  <a:srgbClr val="FF0000"/>
                </a:solidFill>
              </a:rPr>
              <a:t>Load Impacts</a:t>
            </a:r>
          </a:p>
        </p:txBody>
      </p:sp>
      <p:sp>
        <p:nvSpPr>
          <p:cNvPr id="4" name="Slide Number Placeholder 3"/>
          <p:cNvSpPr>
            <a:spLocks noGrp="1"/>
          </p:cNvSpPr>
          <p:nvPr>
            <p:ph type="sldNum" sz="quarter" idx="10"/>
          </p:nvPr>
        </p:nvSpPr>
        <p:spPr/>
        <p:txBody>
          <a:bodyPr/>
          <a:lstStyle/>
          <a:p>
            <a:pPr>
              <a:defRPr/>
            </a:pPr>
            <a:fld id="{89173C35-3622-4F55-BEF1-7CB349A51CE3}" type="slidenum">
              <a:rPr lang="en-US" smtClean="0"/>
              <a:pPr>
                <a:defRPr/>
              </a:pPr>
              <a:t>12</a:t>
            </a:fld>
            <a:endParaRPr lang="en-US" dirty="0"/>
          </a:p>
        </p:txBody>
      </p:sp>
    </p:spTree>
    <p:extLst>
      <p:ext uri="{BB962C8B-B14F-4D97-AF65-F5344CB8AC3E}">
        <p14:creationId xmlns:p14="http://schemas.microsoft.com/office/powerpoint/2010/main" val="21038136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US" dirty="0"/>
              <a:t>Annual PBC Expenditures ($000</a:t>
            </a:r>
            <a:r>
              <a:rPr lang="en-US" dirty="0" smtClean="0"/>
              <a:t>)</a:t>
            </a:r>
            <a:endParaRPr lang="en-US" dirty="0"/>
          </a:p>
        </p:txBody>
      </p:sp>
      <p:sp>
        <p:nvSpPr>
          <p:cNvPr id="4" name="Slide Number Placeholder 3"/>
          <p:cNvSpPr>
            <a:spLocks noGrp="1"/>
          </p:cNvSpPr>
          <p:nvPr>
            <p:ph type="sldNum" sz="quarter" idx="10"/>
          </p:nvPr>
        </p:nvSpPr>
        <p:spPr/>
        <p:txBody>
          <a:bodyPr/>
          <a:lstStyle/>
          <a:p>
            <a:pPr>
              <a:defRPr/>
            </a:pPr>
            <a:fld id="{89173C35-3622-4F55-BEF1-7CB349A51CE3}" type="slidenum">
              <a:rPr lang="en-US" smtClean="0"/>
              <a:pPr>
                <a:defRPr/>
              </a:pPr>
              <a:t>13</a:t>
            </a:fld>
            <a:endParaRPr lang="en-US" dirty="0"/>
          </a:p>
        </p:txBody>
      </p:sp>
      <p:graphicFrame>
        <p:nvGraphicFramePr>
          <p:cNvPr id="6" name="Chart 5"/>
          <p:cNvGraphicFramePr>
            <a:graphicFrameLocks/>
          </p:cNvGraphicFramePr>
          <p:nvPr>
            <p:extLst>
              <p:ext uri="{D42A27DB-BD31-4B8C-83A1-F6EECF244321}">
                <p14:modId xmlns:p14="http://schemas.microsoft.com/office/powerpoint/2010/main" val="1453657137"/>
              </p:ext>
            </p:extLst>
          </p:nvPr>
        </p:nvGraphicFramePr>
        <p:xfrm>
          <a:off x="76200" y="1447800"/>
          <a:ext cx="8915400" cy="4876800"/>
        </p:xfrm>
        <a:graphic>
          <a:graphicData uri="http://schemas.openxmlformats.org/drawingml/2006/chart">
            <c:chart xmlns:c="http://schemas.openxmlformats.org/drawingml/2006/chart" xmlns:r="http://schemas.openxmlformats.org/officeDocument/2006/relationships" r:id="rId2"/>
          </a:graphicData>
        </a:graphic>
      </p:graphicFrame>
      <p:cxnSp>
        <p:nvCxnSpPr>
          <p:cNvPr id="3" name="Straight Arrow Connector 2"/>
          <p:cNvCxnSpPr/>
          <p:nvPr/>
        </p:nvCxnSpPr>
        <p:spPr>
          <a:xfrm flipV="1">
            <a:off x="2743200" y="3733800"/>
            <a:ext cx="5500686" cy="914400"/>
          </a:xfrm>
          <a:prstGeom prst="straightConnector1">
            <a:avLst/>
          </a:prstGeom>
          <a:ln w="38100" cmpd="sng">
            <a:solidFill>
              <a:srgbClr val="4D6E99"/>
            </a:solidFill>
            <a:tailEnd type="arrow"/>
          </a:ln>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8067674" y="2462212"/>
            <a:ext cx="1152526" cy="464166"/>
            <a:chOff x="8067674" y="2462212"/>
            <a:chExt cx="1152526" cy="464166"/>
          </a:xfrm>
        </p:grpSpPr>
        <p:sp>
          <p:nvSpPr>
            <p:cNvPr id="7" name="Up-Down Arrow 6"/>
            <p:cNvSpPr/>
            <p:nvPr/>
          </p:nvSpPr>
          <p:spPr>
            <a:xfrm>
              <a:off x="8067674" y="2462212"/>
              <a:ext cx="352425" cy="419101"/>
            </a:xfrm>
            <a:prstGeom prst="upDownArrow">
              <a:avLst>
                <a:gd name="adj1" fmla="val 29546"/>
                <a:gd name="adj2" fmla="val 36364"/>
              </a:avLst>
            </a:prstGeom>
            <a:solidFill>
              <a:srgbClr val="0066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8496300" y="2526268"/>
              <a:ext cx="723900" cy="400110"/>
            </a:xfrm>
            <a:prstGeom prst="rect">
              <a:avLst/>
            </a:prstGeom>
            <a:noFill/>
          </p:spPr>
          <p:txBody>
            <a:bodyPr wrap="square" rtlCol="0">
              <a:spAutoFit/>
            </a:bodyPr>
            <a:lstStyle/>
            <a:p>
              <a:r>
                <a:rPr lang="en-US" sz="2000" b="1" dirty="0" smtClean="0">
                  <a:solidFill>
                    <a:srgbClr val="006600"/>
                  </a:solidFill>
                </a:rPr>
                <a:t>Gap</a:t>
              </a:r>
              <a:endParaRPr lang="en-US" sz="2000" b="1" dirty="0">
                <a:solidFill>
                  <a:srgbClr val="006600"/>
                </a:solidFill>
              </a:endParaRPr>
            </a:p>
          </p:txBody>
        </p:sp>
      </p:grpSp>
    </p:spTree>
    <p:extLst>
      <p:ext uri="{BB962C8B-B14F-4D97-AF65-F5344CB8AC3E}">
        <p14:creationId xmlns:p14="http://schemas.microsoft.com/office/powerpoint/2010/main" val="1298158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1000" fill="hold"/>
                                        <p:tgtEl>
                                          <p:spTgt spid="9"/>
                                        </p:tgtEl>
                                        <p:attrNameLst>
                                          <p:attrName>ppt_w</p:attrName>
                                        </p:attrNameLst>
                                      </p:cBhvr>
                                      <p:tavLst>
                                        <p:tav tm="0">
                                          <p:val>
                                            <p:fltVal val="0"/>
                                          </p:val>
                                        </p:tav>
                                        <p:tav tm="100000">
                                          <p:val>
                                            <p:strVal val="#ppt_w"/>
                                          </p:val>
                                        </p:tav>
                                      </p:tavLst>
                                    </p:anim>
                                    <p:anim calcmode="lin" valueType="num">
                                      <p:cBhvr>
                                        <p:cTn id="15" dur="1000" fill="hold"/>
                                        <p:tgtEl>
                                          <p:spTgt spid="9"/>
                                        </p:tgtEl>
                                        <p:attrNameLst>
                                          <p:attrName>ppt_h</p:attrName>
                                        </p:attrNameLst>
                                      </p:cBhvr>
                                      <p:tavLst>
                                        <p:tav tm="0">
                                          <p:val>
                                            <p:fltVal val="0"/>
                                          </p:val>
                                        </p:tav>
                                        <p:tav tm="100000">
                                          <p:val>
                                            <p:strVal val="#ppt_h"/>
                                          </p:val>
                                        </p:tav>
                                      </p:tavLst>
                                    </p:anim>
                                    <p:anim calcmode="lin" valueType="num">
                                      <p:cBhvr>
                                        <p:cTn id="16" dur="1000" fill="hold"/>
                                        <p:tgtEl>
                                          <p:spTgt spid="9"/>
                                        </p:tgtEl>
                                        <p:attrNameLst>
                                          <p:attrName>style.rotation</p:attrName>
                                        </p:attrNameLst>
                                      </p:cBhvr>
                                      <p:tavLst>
                                        <p:tav tm="0">
                                          <p:val>
                                            <p:fltVal val="90"/>
                                          </p:val>
                                        </p:tav>
                                        <p:tav tm="100000">
                                          <p:val>
                                            <p:fltVal val="0"/>
                                          </p:val>
                                        </p:tav>
                                      </p:tavLst>
                                    </p:anim>
                                    <p:animEffect transition="in" filter="fade">
                                      <p:cBhvr>
                                        <p:cTn id="1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EE Program “First Year” Cost</a:t>
            </a:r>
            <a:endParaRPr lang="en-US" dirty="0"/>
          </a:p>
        </p:txBody>
      </p:sp>
      <p:sp>
        <p:nvSpPr>
          <p:cNvPr id="4" name="Slide Number Placeholder 3"/>
          <p:cNvSpPr>
            <a:spLocks noGrp="1"/>
          </p:cNvSpPr>
          <p:nvPr>
            <p:ph type="sldNum" sz="quarter" idx="10"/>
          </p:nvPr>
        </p:nvSpPr>
        <p:spPr/>
        <p:txBody>
          <a:bodyPr/>
          <a:lstStyle/>
          <a:p>
            <a:pPr>
              <a:defRPr/>
            </a:pPr>
            <a:fld id="{89173C35-3622-4F55-BEF1-7CB349A51CE3}" type="slidenum">
              <a:rPr lang="en-US" smtClean="0"/>
              <a:pPr>
                <a:defRPr/>
              </a:pPr>
              <a:t>14</a:t>
            </a:fld>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603171360"/>
              </p:ext>
            </p:extLst>
          </p:nvPr>
        </p:nvGraphicFramePr>
        <p:xfrm>
          <a:off x="152400" y="1708666"/>
          <a:ext cx="8839200" cy="4572000"/>
        </p:xfrm>
        <a:graphic>
          <a:graphicData uri="http://schemas.openxmlformats.org/drawingml/2006/chart">
            <c:chart xmlns:c="http://schemas.openxmlformats.org/drawingml/2006/chart" xmlns:r="http://schemas.openxmlformats.org/officeDocument/2006/relationships" r:id="rId2"/>
          </a:graphicData>
        </a:graphic>
      </p:graphicFrame>
      <p:sp>
        <p:nvSpPr>
          <p:cNvPr id="6" name="TextBox 5"/>
          <p:cNvSpPr txBox="1"/>
          <p:nvPr/>
        </p:nvSpPr>
        <p:spPr>
          <a:xfrm>
            <a:off x="1295400" y="1524000"/>
            <a:ext cx="6629400" cy="369332"/>
          </a:xfrm>
          <a:prstGeom prst="rect">
            <a:avLst/>
          </a:prstGeom>
          <a:noFill/>
        </p:spPr>
        <p:txBody>
          <a:bodyPr wrap="square" rtlCol="0">
            <a:spAutoFit/>
          </a:bodyPr>
          <a:lstStyle/>
          <a:p>
            <a:r>
              <a:rPr lang="en-US" b="1" i="1" dirty="0" smtClean="0">
                <a:solidFill>
                  <a:srgbClr val="002060"/>
                </a:solidFill>
              </a:rPr>
              <a:t>Average energy efficiency program costs are fairly stable</a:t>
            </a:r>
            <a:endParaRPr lang="en-US" b="1" i="1" dirty="0">
              <a:solidFill>
                <a:srgbClr val="002060"/>
              </a:solidFill>
            </a:endParaRPr>
          </a:p>
        </p:txBody>
      </p:sp>
    </p:spTree>
    <p:extLst>
      <p:ext uri="{BB962C8B-B14F-4D97-AF65-F5344CB8AC3E}">
        <p14:creationId xmlns:p14="http://schemas.microsoft.com/office/powerpoint/2010/main" val="8573492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r>
              <a:rPr lang="en-US" dirty="0"/>
              <a:t>PBC Rate</a:t>
            </a:r>
          </a:p>
        </p:txBody>
      </p:sp>
      <p:sp>
        <p:nvSpPr>
          <p:cNvPr id="73731" name="Rectangle 3"/>
          <p:cNvSpPr>
            <a:spLocks noGrp="1" noChangeArrowheads="1"/>
          </p:cNvSpPr>
          <p:nvPr>
            <p:ph type="body" idx="1"/>
          </p:nvPr>
        </p:nvSpPr>
        <p:spPr/>
        <p:txBody>
          <a:bodyPr/>
          <a:lstStyle/>
          <a:p>
            <a:pPr marL="495300" indent="-495300"/>
            <a:r>
              <a:rPr lang="en-US" dirty="0"/>
              <a:t>PBC Rate Adopted in 1996</a:t>
            </a:r>
          </a:p>
          <a:p>
            <a:pPr marL="857250" lvl="1" indent="-400050"/>
            <a:r>
              <a:rPr lang="en-US" dirty="0"/>
              <a:t>Initially fixed at 0.271¢/kWh</a:t>
            </a:r>
          </a:p>
          <a:p>
            <a:pPr marL="495300" indent="-495300"/>
            <a:r>
              <a:rPr lang="en-US" dirty="0"/>
              <a:t>Rate Modified in 2007</a:t>
            </a:r>
          </a:p>
          <a:p>
            <a:pPr marL="857250" lvl="1" indent="-400050"/>
            <a:r>
              <a:rPr lang="en-US" dirty="0"/>
              <a:t>Formula based</a:t>
            </a:r>
          </a:p>
          <a:p>
            <a:pPr marL="857250" lvl="1" indent="-400050"/>
            <a:r>
              <a:rPr lang="en-US" dirty="0"/>
              <a:t>Adjusts </a:t>
            </a:r>
            <a:r>
              <a:rPr lang="en-US" dirty="0" smtClean="0"/>
              <a:t>for approved </a:t>
            </a:r>
            <a:r>
              <a:rPr lang="en-US" dirty="0"/>
              <a:t>budget, fund balance, sales</a:t>
            </a:r>
          </a:p>
          <a:p>
            <a:pPr marL="857250" lvl="1" indent="-400050"/>
            <a:r>
              <a:rPr lang="en-US" dirty="0"/>
              <a:t>0.573¢/kWh (since FY2009)</a:t>
            </a:r>
          </a:p>
          <a:p>
            <a:pPr marL="857250" lvl="1" indent="-400050"/>
            <a:r>
              <a:rPr lang="en-US" dirty="0"/>
              <a:t>Generates </a:t>
            </a:r>
            <a:r>
              <a:rPr lang="en-US" dirty="0" smtClean="0"/>
              <a:t>~$6.7 </a:t>
            </a:r>
            <a:r>
              <a:rPr lang="en-US" dirty="0"/>
              <a:t>million annual revenue</a:t>
            </a:r>
          </a:p>
        </p:txBody>
      </p:sp>
    </p:spTree>
    <p:extLst>
      <p:ext uri="{BB962C8B-B14F-4D97-AF65-F5344CB8AC3E}">
        <p14:creationId xmlns:p14="http://schemas.microsoft.com/office/powerpoint/2010/main" val="1048389393"/>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Cumulative Energy Efficiency</a:t>
            </a:r>
            <a:br>
              <a:rPr lang="en-US" dirty="0" smtClean="0"/>
            </a:br>
            <a:r>
              <a:rPr lang="en-US" sz="3600" dirty="0" smtClean="0"/>
              <a:t>(MWh and % of Retail Sales)</a:t>
            </a:r>
            <a:endParaRPr lang="en-US" sz="3600" dirty="0"/>
          </a:p>
        </p:txBody>
      </p:sp>
      <p:sp>
        <p:nvSpPr>
          <p:cNvPr id="4" name="Slide Number Placeholder 3"/>
          <p:cNvSpPr>
            <a:spLocks noGrp="1"/>
          </p:cNvSpPr>
          <p:nvPr>
            <p:ph type="sldNum" sz="quarter" idx="10"/>
          </p:nvPr>
        </p:nvSpPr>
        <p:spPr/>
        <p:txBody>
          <a:bodyPr/>
          <a:lstStyle/>
          <a:p>
            <a:pPr>
              <a:defRPr/>
            </a:pPr>
            <a:fld id="{89173C35-3622-4F55-BEF1-7CB349A51CE3}" type="slidenum">
              <a:rPr lang="en-US" smtClean="0"/>
              <a:pPr>
                <a:defRPr/>
              </a:pPr>
              <a:t>16</a:t>
            </a:fld>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729070329"/>
              </p:ext>
            </p:extLst>
          </p:nvPr>
        </p:nvGraphicFramePr>
        <p:xfrm>
          <a:off x="304800" y="1600200"/>
          <a:ext cx="8458200" cy="4572000"/>
        </p:xfrm>
        <a:graphic>
          <a:graphicData uri="http://schemas.openxmlformats.org/drawingml/2006/chart">
            <c:chart xmlns:c="http://schemas.openxmlformats.org/drawingml/2006/chart" xmlns:r="http://schemas.openxmlformats.org/officeDocument/2006/relationships" r:id="rId2"/>
          </a:graphicData>
        </a:graphic>
      </p:graphicFrame>
      <p:sp>
        <p:nvSpPr>
          <p:cNvPr id="6" name="TextBox 5"/>
          <p:cNvSpPr txBox="1"/>
          <p:nvPr/>
        </p:nvSpPr>
        <p:spPr>
          <a:xfrm>
            <a:off x="1752600" y="1524000"/>
            <a:ext cx="4038600" cy="369332"/>
          </a:xfrm>
          <a:prstGeom prst="rect">
            <a:avLst/>
          </a:prstGeom>
          <a:noFill/>
        </p:spPr>
        <p:txBody>
          <a:bodyPr wrap="square" rtlCol="0">
            <a:spAutoFit/>
          </a:bodyPr>
          <a:lstStyle/>
          <a:p>
            <a:r>
              <a:rPr lang="en-US" b="1" i="1" dirty="0" smtClean="0">
                <a:solidFill>
                  <a:srgbClr val="002060"/>
                </a:solidFill>
              </a:rPr>
              <a:t>Cumulative Goals Exceeded</a:t>
            </a:r>
          </a:p>
        </p:txBody>
      </p:sp>
    </p:spTree>
    <p:extLst>
      <p:ext uri="{BB962C8B-B14F-4D97-AF65-F5344CB8AC3E}">
        <p14:creationId xmlns:p14="http://schemas.microsoft.com/office/powerpoint/2010/main" val="14979922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dirty="0" smtClean="0"/>
              <a:t>Retail Sales and Cumulative Efficiency Fiscal Year Basis (GWh/Year)</a:t>
            </a:r>
            <a:endParaRPr lang="en-US" sz="3600" dirty="0"/>
          </a:p>
        </p:txBody>
      </p:sp>
      <p:sp>
        <p:nvSpPr>
          <p:cNvPr id="4" name="Slide Number Placeholder 3"/>
          <p:cNvSpPr>
            <a:spLocks noGrp="1"/>
          </p:cNvSpPr>
          <p:nvPr>
            <p:ph type="sldNum" sz="quarter" idx="10"/>
          </p:nvPr>
        </p:nvSpPr>
        <p:spPr/>
        <p:txBody>
          <a:bodyPr/>
          <a:lstStyle/>
          <a:p>
            <a:pPr>
              <a:defRPr/>
            </a:pPr>
            <a:fld id="{89173C35-3622-4F55-BEF1-7CB349A51CE3}" type="slidenum">
              <a:rPr lang="en-US" smtClean="0"/>
              <a:pPr>
                <a:defRPr/>
              </a:pPr>
              <a:t>17</a:t>
            </a:fld>
            <a:endParaRPr lang="en-US"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538630216"/>
              </p:ext>
            </p:extLst>
          </p:nvPr>
        </p:nvGraphicFramePr>
        <p:xfrm>
          <a:off x="152400" y="1524000"/>
          <a:ext cx="8915400" cy="4876800"/>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1752600" y="1524000"/>
            <a:ext cx="4038600" cy="369332"/>
          </a:xfrm>
          <a:prstGeom prst="rect">
            <a:avLst/>
          </a:prstGeom>
          <a:noFill/>
        </p:spPr>
        <p:txBody>
          <a:bodyPr wrap="square" rtlCol="0">
            <a:spAutoFit/>
          </a:bodyPr>
          <a:lstStyle/>
          <a:p>
            <a:r>
              <a:rPr lang="en-US" b="1" i="1" dirty="0" smtClean="0">
                <a:solidFill>
                  <a:srgbClr val="002060"/>
                </a:solidFill>
              </a:rPr>
              <a:t>Actual net retail sales are declining</a:t>
            </a:r>
            <a:endParaRPr lang="en-US" b="1" i="1" dirty="0">
              <a:solidFill>
                <a:srgbClr val="002060"/>
              </a:solidFill>
            </a:endParaRPr>
          </a:p>
        </p:txBody>
      </p:sp>
    </p:spTree>
    <p:extLst>
      <p:ext uri="{BB962C8B-B14F-4D97-AF65-F5344CB8AC3E}">
        <p14:creationId xmlns:p14="http://schemas.microsoft.com/office/powerpoint/2010/main" val="24007322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Backup Slides</a:t>
            </a:r>
            <a:endParaRPr lang="en-US" dirty="0"/>
          </a:p>
        </p:txBody>
      </p:sp>
      <p:sp>
        <p:nvSpPr>
          <p:cNvPr id="3" name="Content Placeholder 2"/>
          <p:cNvSpPr>
            <a:spLocks noGrp="1"/>
          </p:cNvSpPr>
          <p:nvPr>
            <p:ph idx="1"/>
          </p:nvPr>
        </p:nvSpPr>
        <p:spPr/>
        <p:txBody>
          <a:bodyPr/>
          <a:lstStyle/>
          <a:p>
            <a:r>
              <a:rPr lang="en-US" dirty="0" smtClean="0">
                <a:solidFill>
                  <a:srgbClr val="FF0000"/>
                </a:solidFill>
              </a:rPr>
              <a:t>Details</a:t>
            </a:r>
          </a:p>
          <a:p>
            <a:pPr lvl="1"/>
            <a:r>
              <a:rPr lang="en-US" dirty="0" smtClean="0"/>
              <a:t>Backup</a:t>
            </a:r>
          </a:p>
          <a:p>
            <a:pPr lvl="1"/>
            <a:r>
              <a:rPr lang="en-US" dirty="0" smtClean="0"/>
              <a:t>Reference</a:t>
            </a:r>
            <a:endParaRPr lang="en-US" dirty="0"/>
          </a:p>
        </p:txBody>
      </p:sp>
      <p:sp>
        <p:nvSpPr>
          <p:cNvPr id="4" name="Slide Number Placeholder 3"/>
          <p:cNvSpPr>
            <a:spLocks noGrp="1"/>
          </p:cNvSpPr>
          <p:nvPr>
            <p:ph type="sldNum" sz="quarter" idx="10"/>
          </p:nvPr>
        </p:nvSpPr>
        <p:spPr/>
        <p:txBody>
          <a:bodyPr/>
          <a:lstStyle/>
          <a:p>
            <a:pPr>
              <a:defRPr/>
            </a:pPr>
            <a:fld id="{89173C35-3622-4F55-BEF1-7CB349A51CE3}" type="slidenum">
              <a:rPr lang="en-US" smtClean="0"/>
              <a:pPr>
                <a:defRPr/>
              </a:pPr>
              <a:t>18</a:t>
            </a:fld>
            <a:endParaRPr lang="en-US" dirty="0"/>
          </a:p>
        </p:txBody>
      </p:sp>
    </p:spTree>
    <p:extLst>
      <p:ext uri="{BB962C8B-B14F-4D97-AF65-F5344CB8AC3E}">
        <p14:creationId xmlns:p14="http://schemas.microsoft.com/office/powerpoint/2010/main" val="35297318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r>
              <a:rPr lang="en-US" dirty="0" smtClean="0"/>
              <a:t>Key Policy Considerations</a:t>
            </a:r>
            <a:endParaRPr lang="en-US" dirty="0"/>
          </a:p>
        </p:txBody>
      </p:sp>
      <p:sp>
        <p:nvSpPr>
          <p:cNvPr id="70659" name="Rectangle 3"/>
          <p:cNvSpPr>
            <a:spLocks noGrp="1" noChangeArrowheads="1"/>
          </p:cNvSpPr>
          <p:nvPr>
            <p:ph type="body" idx="1"/>
          </p:nvPr>
        </p:nvSpPr>
        <p:spPr/>
        <p:txBody>
          <a:bodyPr>
            <a:normAutofit lnSpcReduction="10000"/>
          </a:bodyPr>
          <a:lstStyle/>
          <a:p>
            <a:r>
              <a:rPr lang="en-US" dirty="0" smtClean="0"/>
              <a:t>Straightforward?</a:t>
            </a:r>
          </a:p>
          <a:p>
            <a:pPr lvl="1"/>
            <a:r>
              <a:rPr lang="en-US" dirty="0" smtClean="0"/>
              <a:t>Fixed MWh target simple to understand – no debate</a:t>
            </a:r>
          </a:p>
          <a:p>
            <a:r>
              <a:rPr lang="en-US" dirty="0" smtClean="0"/>
              <a:t>How Aggressive?</a:t>
            </a:r>
          </a:p>
          <a:p>
            <a:pPr lvl="1"/>
            <a:r>
              <a:rPr lang="en-US" dirty="0" smtClean="0"/>
              <a:t>Utility goal comparisons</a:t>
            </a:r>
          </a:p>
          <a:p>
            <a:pPr lvl="1"/>
            <a:r>
              <a:rPr lang="en-US" dirty="0" smtClean="0"/>
              <a:t>Environmental advocacy group “target”</a:t>
            </a:r>
          </a:p>
          <a:p>
            <a:r>
              <a:rPr lang="en-US" dirty="0" smtClean="0"/>
              <a:t>How Feasible?</a:t>
            </a:r>
          </a:p>
          <a:p>
            <a:pPr lvl="1"/>
            <a:r>
              <a:rPr lang="en-US" dirty="0" smtClean="0"/>
              <a:t>Navigant EERAM model “Market Potential”</a:t>
            </a:r>
          </a:p>
          <a:p>
            <a:pPr lvl="1"/>
            <a:r>
              <a:rPr lang="en-US" dirty="0" smtClean="0"/>
              <a:t>PWP program experience</a:t>
            </a:r>
          </a:p>
          <a:p>
            <a:r>
              <a:rPr lang="en-US" dirty="0" smtClean="0"/>
              <a:t>Tolerable Rate Impacts?</a:t>
            </a:r>
          </a:p>
          <a:p>
            <a:pPr lvl="1"/>
            <a:r>
              <a:rPr lang="en-US" dirty="0" smtClean="0"/>
              <a:t>Up to 0.1¢/kWh (50¢/month for 500 kWh customer)</a:t>
            </a:r>
          </a:p>
          <a:p>
            <a:endParaRPr lang="en-US" dirty="0"/>
          </a:p>
        </p:txBody>
      </p:sp>
      <p:sp>
        <p:nvSpPr>
          <p:cNvPr id="4" name="Slide Number Placeholder 3"/>
          <p:cNvSpPr>
            <a:spLocks noGrp="1"/>
          </p:cNvSpPr>
          <p:nvPr>
            <p:ph type="sldNum" sz="quarter" idx="10"/>
          </p:nvPr>
        </p:nvSpPr>
        <p:spPr/>
        <p:txBody>
          <a:bodyPr/>
          <a:lstStyle/>
          <a:p>
            <a:pPr>
              <a:defRPr/>
            </a:pPr>
            <a:fld id="{89173C35-3622-4F55-BEF1-7CB349A51CE3}" type="slidenum">
              <a:rPr lang="en-US" smtClean="0"/>
              <a:pPr>
                <a:defRPr/>
              </a:pPr>
              <a:t>19</a:t>
            </a:fld>
            <a:endParaRPr lang="en-US" dirty="0"/>
          </a:p>
        </p:txBody>
      </p:sp>
    </p:spTree>
    <p:extLst>
      <p:ext uri="{BB962C8B-B14F-4D97-AF65-F5344CB8AC3E}">
        <p14:creationId xmlns:p14="http://schemas.microsoft.com/office/powerpoint/2010/main" val="113693514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Policy Background</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PWP’s Energy Efficiency Programs are Consistent With and Support:</a:t>
            </a:r>
          </a:p>
          <a:p>
            <a:pPr lvl="1"/>
            <a:r>
              <a:rPr lang="en-US" dirty="0"/>
              <a:t>Power Supply 2012 Integrated Resource Plan</a:t>
            </a:r>
          </a:p>
          <a:p>
            <a:pPr lvl="1"/>
            <a:r>
              <a:rPr lang="en-US" dirty="0" smtClean="0"/>
              <a:t>Urban Environmental Accords Goals</a:t>
            </a:r>
          </a:p>
          <a:p>
            <a:pPr lvl="2"/>
            <a:r>
              <a:rPr lang="en-US" dirty="0" smtClean="0"/>
              <a:t>Peak load reduction, GHG reduction</a:t>
            </a:r>
          </a:p>
          <a:p>
            <a:pPr lvl="1"/>
            <a:r>
              <a:rPr lang="en-US" dirty="0" smtClean="0"/>
              <a:t>Green City Action Plan</a:t>
            </a:r>
          </a:p>
          <a:p>
            <a:pPr lvl="1"/>
            <a:r>
              <a:rPr lang="en-US" dirty="0" smtClean="0"/>
              <a:t>Mayor’s Climate Initiative</a:t>
            </a:r>
          </a:p>
          <a:p>
            <a:pPr lvl="1"/>
            <a:r>
              <a:rPr lang="en-US" dirty="0" smtClean="0"/>
              <a:t>National Action Plan for Energy Efficiency</a:t>
            </a:r>
          </a:p>
          <a:p>
            <a:pPr lvl="1"/>
            <a:r>
              <a:rPr lang="en-US" dirty="0" smtClean="0"/>
              <a:t>California’s “Loading Order” Policy</a:t>
            </a:r>
          </a:p>
          <a:p>
            <a:pPr lvl="2"/>
            <a:r>
              <a:rPr lang="en-US" dirty="0" smtClean="0"/>
              <a:t>Acquire all cost effective energy-efficiency prior to any supply-side (generation) resources</a:t>
            </a:r>
            <a:endParaRPr lang="en-US" dirty="0"/>
          </a:p>
        </p:txBody>
      </p:sp>
      <p:sp>
        <p:nvSpPr>
          <p:cNvPr id="4" name="Slide Number Placeholder 3"/>
          <p:cNvSpPr>
            <a:spLocks noGrp="1"/>
          </p:cNvSpPr>
          <p:nvPr>
            <p:ph type="sldNum" sz="quarter" idx="10"/>
          </p:nvPr>
        </p:nvSpPr>
        <p:spPr/>
        <p:txBody>
          <a:bodyPr/>
          <a:lstStyle/>
          <a:p>
            <a:fld id="{89173C35-3622-4F55-BEF1-7CB349A51CE3}" type="slidenum">
              <a:rPr lang="en-US" smtClean="0"/>
              <a:pPr/>
              <a:t>20</a:t>
            </a:fld>
            <a:endParaRPr lang="en-US" dirty="0"/>
          </a:p>
        </p:txBody>
      </p:sp>
    </p:spTree>
    <p:extLst>
      <p:ext uri="{BB962C8B-B14F-4D97-AF65-F5344CB8AC3E}">
        <p14:creationId xmlns:p14="http://schemas.microsoft.com/office/powerpoint/2010/main" val="160454560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10" name="Rectangle 6"/>
          <p:cNvSpPr>
            <a:spLocks noGrp="1" noChangeArrowheads="1"/>
          </p:cNvSpPr>
          <p:nvPr>
            <p:ph type="title"/>
          </p:nvPr>
        </p:nvSpPr>
        <p:spPr/>
        <p:txBody>
          <a:bodyPr/>
          <a:lstStyle/>
          <a:p>
            <a:r>
              <a:rPr lang="en-US" dirty="0" smtClean="0"/>
              <a:t>Legislative Background</a:t>
            </a:r>
            <a:endParaRPr lang="en-US" dirty="0"/>
          </a:p>
        </p:txBody>
      </p:sp>
      <p:sp>
        <p:nvSpPr>
          <p:cNvPr id="47111" name="Rectangle 7"/>
          <p:cNvSpPr>
            <a:spLocks noGrp="1" noChangeArrowheads="1"/>
          </p:cNvSpPr>
          <p:nvPr>
            <p:ph idx="1"/>
          </p:nvPr>
        </p:nvSpPr>
        <p:spPr/>
        <p:txBody>
          <a:bodyPr>
            <a:normAutofit fontScale="77500" lnSpcReduction="20000"/>
          </a:bodyPr>
          <a:lstStyle/>
          <a:p>
            <a:r>
              <a:rPr lang="en-US" dirty="0" smtClean="0"/>
              <a:t>Assembly Bill 2021 (2006)</a:t>
            </a:r>
          </a:p>
          <a:p>
            <a:pPr lvl="1"/>
            <a:r>
              <a:rPr lang="en-US" dirty="0" smtClean="0"/>
              <a:t>10-year efficiency and demand reduction goals</a:t>
            </a:r>
          </a:p>
          <a:p>
            <a:pPr lvl="1"/>
            <a:r>
              <a:rPr lang="en-US" dirty="0" smtClean="0"/>
              <a:t>Report goals, spending, and progress to the California Energy Commission (CEC)</a:t>
            </a:r>
          </a:p>
          <a:p>
            <a:pPr lvl="1"/>
            <a:r>
              <a:rPr lang="en-US" dirty="0" smtClean="0"/>
              <a:t>Council must adopt energy efficiency goals every three years:</a:t>
            </a:r>
          </a:p>
          <a:p>
            <a:pPr lvl="2"/>
            <a:r>
              <a:rPr lang="en-US" dirty="0" smtClean="0"/>
              <a:t>Next up: Goals for 2014-2023 </a:t>
            </a:r>
            <a:r>
              <a:rPr lang="en-US" b="1" i="1" dirty="0" smtClean="0">
                <a:solidFill>
                  <a:srgbClr val="003768"/>
                </a:solidFill>
              </a:rPr>
              <a:t>due to CEC March 15, 2013</a:t>
            </a:r>
          </a:p>
          <a:p>
            <a:r>
              <a:rPr lang="en-US" dirty="0" smtClean="0"/>
              <a:t>Assembly Bill 2227 (2012)</a:t>
            </a:r>
          </a:p>
          <a:p>
            <a:pPr lvl="1"/>
            <a:r>
              <a:rPr lang="en-US" dirty="0" smtClean="0"/>
              <a:t>New energy efficiency goals every </a:t>
            </a:r>
            <a:r>
              <a:rPr lang="en-US" u="sng" dirty="0" smtClean="0"/>
              <a:t>four</a:t>
            </a:r>
            <a:r>
              <a:rPr lang="en-US" dirty="0" smtClean="0"/>
              <a:t> years starting 2017</a:t>
            </a:r>
          </a:p>
          <a:p>
            <a:pPr lvl="1"/>
            <a:r>
              <a:rPr lang="en-US" dirty="0" smtClean="0"/>
              <a:t>Consolidates certain reporting requirements</a:t>
            </a:r>
          </a:p>
          <a:p>
            <a:r>
              <a:rPr lang="en-US" dirty="0" smtClean="0"/>
              <a:t>Senate Bill 1037 (2005)</a:t>
            </a:r>
          </a:p>
          <a:p>
            <a:pPr lvl="1"/>
            <a:r>
              <a:rPr lang="en-US" dirty="0" smtClean="0"/>
              <a:t>Utilities must acquire all cost effective energy efficiency prior to any other resources</a:t>
            </a:r>
          </a:p>
          <a:p>
            <a:r>
              <a:rPr lang="en-US" dirty="0" smtClean="0"/>
              <a:t>Assembly Bill 32 (2006)</a:t>
            </a:r>
          </a:p>
          <a:p>
            <a:pPr lvl="1"/>
            <a:r>
              <a:rPr lang="en-US" dirty="0" smtClean="0"/>
              <a:t>Reduce GHG emissions to 1990 levels by 2020</a:t>
            </a:r>
          </a:p>
          <a:p>
            <a:pPr lvl="1"/>
            <a:r>
              <a:rPr lang="en-US" dirty="0" smtClean="0"/>
              <a:t>Energy efficiency a major compliance tool</a:t>
            </a:r>
            <a:endParaRPr lang="en-US" dirty="0"/>
          </a:p>
        </p:txBody>
      </p:sp>
      <p:sp>
        <p:nvSpPr>
          <p:cNvPr id="10" name="Slide Number Placeholder 9"/>
          <p:cNvSpPr>
            <a:spLocks noGrp="1"/>
          </p:cNvSpPr>
          <p:nvPr>
            <p:ph type="sldNum" sz="quarter" idx="10"/>
          </p:nvPr>
        </p:nvSpPr>
        <p:spPr/>
        <p:txBody>
          <a:bodyPr/>
          <a:lstStyle/>
          <a:p>
            <a:fld id="{89173C35-3622-4F55-BEF1-7CB349A51CE3}" type="slidenum">
              <a:rPr lang="en-US" smtClean="0"/>
              <a:pPr/>
              <a:t>21</a:t>
            </a:fld>
            <a:endParaRPr lang="en-US" dirty="0"/>
          </a:p>
        </p:txBody>
      </p:sp>
    </p:spTree>
    <p:extLst>
      <p:ext uri="{BB962C8B-B14F-4D97-AF65-F5344CB8AC3E}">
        <p14:creationId xmlns:p14="http://schemas.microsoft.com/office/powerpoint/2010/main" val="9016343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normAutofit fontScale="90000"/>
          </a:bodyPr>
          <a:lstStyle/>
          <a:p>
            <a:r>
              <a:rPr lang="en-US" dirty="0" smtClean="0"/>
              <a:t>Collaborative Goal Development</a:t>
            </a:r>
            <a:endParaRPr lang="en-US" dirty="0"/>
          </a:p>
        </p:txBody>
      </p:sp>
      <p:sp>
        <p:nvSpPr>
          <p:cNvPr id="48131" name="Rectangle 3"/>
          <p:cNvSpPr>
            <a:spLocks noGrp="1" noChangeArrowheads="1"/>
          </p:cNvSpPr>
          <p:nvPr>
            <p:ph type="body" idx="1"/>
          </p:nvPr>
        </p:nvSpPr>
        <p:spPr/>
        <p:txBody>
          <a:bodyPr>
            <a:normAutofit lnSpcReduction="10000"/>
          </a:bodyPr>
          <a:lstStyle/>
          <a:p>
            <a:r>
              <a:rPr lang="en-US" dirty="0" smtClean="0"/>
              <a:t>Joint Effort by 36 California Utilities</a:t>
            </a:r>
          </a:p>
          <a:p>
            <a:pPr lvl="1"/>
            <a:r>
              <a:rPr lang="en-US" dirty="0" smtClean="0"/>
              <a:t>California Municipal Utilities Association (CMUA)</a:t>
            </a:r>
          </a:p>
          <a:p>
            <a:pPr lvl="1"/>
            <a:r>
              <a:rPr lang="en-US" dirty="0" smtClean="0"/>
              <a:t>Northern California Power Agency (NCPA)</a:t>
            </a:r>
          </a:p>
          <a:p>
            <a:pPr lvl="1"/>
            <a:r>
              <a:rPr lang="en-US" dirty="0" smtClean="0"/>
              <a:t>Southern California Public Power Authority (SCPPA)</a:t>
            </a:r>
          </a:p>
          <a:p>
            <a:endParaRPr lang="en-US" dirty="0" smtClean="0"/>
          </a:p>
          <a:p>
            <a:r>
              <a:rPr lang="en-US" dirty="0" smtClean="0"/>
              <a:t>Retained Consultant to Develop Model</a:t>
            </a:r>
          </a:p>
          <a:p>
            <a:pPr lvl="1"/>
            <a:r>
              <a:rPr lang="en-US" dirty="0" smtClean="0"/>
              <a:t>Determine energy efficiency and demand reduction targets for each individual utility</a:t>
            </a:r>
          </a:p>
          <a:p>
            <a:pPr lvl="1"/>
            <a:r>
              <a:rPr lang="en-US" dirty="0" smtClean="0"/>
              <a:t>Rocky Mountain Institute retained for 2007 effort</a:t>
            </a:r>
          </a:p>
          <a:p>
            <a:pPr lvl="1"/>
            <a:r>
              <a:rPr lang="en-US" dirty="0"/>
              <a:t>Navigant </a:t>
            </a:r>
            <a:r>
              <a:rPr lang="en-US" dirty="0" smtClean="0"/>
              <a:t>(Summit Blue) retained for 2010 and 2013</a:t>
            </a:r>
            <a:endParaRPr lang="en-US" dirty="0"/>
          </a:p>
        </p:txBody>
      </p:sp>
      <p:sp>
        <p:nvSpPr>
          <p:cNvPr id="2" name="Slide Number Placeholder 1"/>
          <p:cNvSpPr>
            <a:spLocks noGrp="1"/>
          </p:cNvSpPr>
          <p:nvPr>
            <p:ph type="sldNum" sz="quarter" idx="10"/>
          </p:nvPr>
        </p:nvSpPr>
        <p:spPr/>
        <p:txBody>
          <a:bodyPr/>
          <a:lstStyle/>
          <a:p>
            <a:pPr>
              <a:defRPr/>
            </a:pPr>
            <a:fld id="{89173C35-3622-4F55-BEF1-7CB349A51CE3}" type="slidenum">
              <a:rPr lang="en-US" smtClean="0"/>
              <a:pPr>
                <a:defRPr/>
              </a:pPr>
              <a:t>22</a:t>
            </a:fld>
            <a:endParaRPr lang="en-US" dirty="0"/>
          </a:p>
        </p:txBody>
      </p:sp>
    </p:spTree>
    <p:extLst>
      <p:ext uri="{BB962C8B-B14F-4D97-AF65-F5344CB8AC3E}">
        <p14:creationId xmlns:p14="http://schemas.microsoft.com/office/powerpoint/2010/main" val="201848763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 Potential (MWh)</a:t>
            </a:r>
            <a:endParaRPr lang="en-US" dirty="0"/>
          </a:p>
        </p:txBody>
      </p:sp>
      <p:sp>
        <p:nvSpPr>
          <p:cNvPr id="3" name="Content Placeholder 2"/>
          <p:cNvSpPr>
            <a:spLocks noGrp="1"/>
          </p:cNvSpPr>
          <p:nvPr>
            <p:ph idx="1"/>
          </p:nvPr>
        </p:nvSpPr>
        <p:spPr>
          <a:xfrm>
            <a:off x="304800" y="1600200"/>
            <a:ext cx="8458200" cy="4800600"/>
          </a:xfrm>
        </p:spPr>
        <p:txBody>
          <a:bodyPr/>
          <a:lstStyle/>
          <a:p>
            <a:r>
              <a:rPr lang="en-US" sz="2800" dirty="0" smtClean="0">
                <a:solidFill>
                  <a:schemeClr val="tx1"/>
                </a:solidFill>
              </a:rPr>
              <a:t>Current Forecast w/Actual 2006-2011 Results</a:t>
            </a:r>
          </a:p>
          <a:p>
            <a:pPr lvl="1"/>
            <a:r>
              <a:rPr lang="en-US" sz="1800" dirty="0" smtClean="0"/>
              <a:t>2010 Goal (2011-2013) 14,500 MWh; (2014-2020) 17,500 MWh</a:t>
            </a:r>
          </a:p>
          <a:p>
            <a:pPr lvl="1"/>
            <a:r>
              <a:rPr lang="en-US" sz="1800" dirty="0" smtClean="0"/>
              <a:t>2013 Goal (2014-2023) 12,750 MWh</a:t>
            </a:r>
          </a:p>
          <a:p>
            <a:endParaRPr lang="en-US" dirty="0">
              <a:solidFill>
                <a:srgbClr val="FF0000"/>
              </a:solidFill>
            </a:endParaRPr>
          </a:p>
        </p:txBody>
      </p:sp>
      <p:sp>
        <p:nvSpPr>
          <p:cNvPr id="4" name="Slide Number Placeholder 3"/>
          <p:cNvSpPr>
            <a:spLocks noGrp="1"/>
          </p:cNvSpPr>
          <p:nvPr>
            <p:ph type="sldNum" sz="quarter" idx="10"/>
          </p:nvPr>
        </p:nvSpPr>
        <p:spPr/>
        <p:txBody>
          <a:bodyPr/>
          <a:lstStyle/>
          <a:p>
            <a:pPr>
              <a:defRPr/>
            </a:pPr>
            <a:fld id="{89173C35-3622-4F55-BEF1-7CB349A51CE3}" type="slidenum">
              <a:rPr lang="en-US" smtClean="0"/>
              <a:pPr>
                <a:defRPr/>
              </a:pPr>
              <a:t>23</a:t>
            </a:fld>
            <a:endParaRPr lang="en-US" dirty="0"/>
          </a:p>
        </p:txBody>
      </p:sp>
      <p:graphicFrame>
        <p:nvGraphicFramePr>
          <p:cNvPr id="7" name="Chart 6"/>
          <p:cNvGraphicFramePr>
            <a:graphicFrameLocks/>
          </p:cNvGraphicFramePr>
          <p:nvPr>
            <p:extLst>
              <p:ext uri="{D42A27DB-BD31-4B8C-83A1-F6EECF244321}">
                <p14:modId xmlns:p14="http://schemas.microsoft.com/office/powerpoint/2010/main" val="1561310761"/>
              </p:ext>
            </p:extLst>
          </p:nvPr>
        </p:nvGraphicFramePr>
        <p:xfrm>
          <a:off x="838200" y="2743200"/>
          <a:ext cx="7696200" cy="342515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6639083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 Potential</a:t>
            </a:r>
            <a:endParaRPr lang="en-US" dirty="0"/>
          </a:p>
        </p:txBody>
      </p:sp>
      <p:sp>
        <p:nvSpPr>
          <p:cNvPr id="3" name="Content Placeholder 2"/>
          <p:cNvSpPr>
            <a:spLocks noGrp="1"/>
          </p:cNvSpPr>
          <p:nvPr>
            <p:ph idx="1"/>
          </p:nvPr>
        </p:nvSpPr>
        <p:spPr/>
        <p:txBody>
          <a:bodyPr>
            <a:normAutofit/>
          </a:bodyPr>
          <a:lstStyle/>
          <a:p>
            <a:r>
              <a:rPr lang="en-US" dirty="0" smtClean="0"/>
              <a:t>~30% Lower than 2010 Study</a:t>
            </a:r>
          </a:p>
          <a:p>
            <a:r>
              <a:rPr lang="en-US" dirty="0" smtClean="0"/>
              <a:t>Primary Drivers:</a:t>
            </a:r>
          </a:p>
          <a:p>
            <a:pPr lvl="1"/>
            <a:r>
              <a:rPr lang="en-US" dirty="0" smtClean="0"/>
              <a:t>Changes in Codes and Standards have decreased technical potential by about 10%</a:t>
            </a:r>
          </a:p>
          <a:p>
            <a:pPr lvl="1"/>
            <a:r>
              <a:rPr lang="en-US" dirty="0"/>
              <a:t>Reduced savings </a:t>
            </a:r>
            <a:r>
              <a:rPr lang="en-US" dirty="0" smtClean="0"/>
              <a:t>for many energy retrofit “measures” (lighting, refrigerator recycling) </a:t>
            </a:r>
            <a:r>
              <a:rPr lang="en-US" dirty="0"/>
              <a:t>in </a:t>
            </a:r>
            <a:r>
              <a:rPr lang="en-US" dirty="0" smtClean="0"/>
              <a:t>DEER database</a:t>
            </a:r>
          </a:p>
          <a:p>
            <a:pPr lvl="1"/>
            <a:r>
              <a:rPr lang="en-US" dirty="0" smtClean="0"/>
              <a:t>Improved method for estimating commercial sector floor space: </a:t>
            </a:r>
          </a:p>
          <a:p>
            <a:pPr lvl="2"/>
            <a:r>
              <a:rPr lang="en-US" dirty="0" smtClean="0"/>
              <a:t>Corrected overstatement of PWP’s commercial floor space estimates in 2010 EERAM</a:t>
            </a:r>
            <a:endParaRPr lang="en-US" dirty="0"/>
          </a:p>
        </p:txBody>
      </p:sp>
      <p:sp>
        <p:nvSpPr>
          <p:cNvPr id="4" name="Slide Number Placeholder 3"/>
          <p:cNvSpPr>
            <a:spLocks noGrp="1"/>
          </p:cNvSpPr>
          <p:nvPr>
            <p:ph type="sldNum" sz="quarter" idx="10"/>
          </p:nvPr>
        </p:nvSpPr>
        <p:spPr/>
        <p:txBody>
          <a:bodyPr/>
          <a:lstStyle/>
          <a:p>
            <a:fld id="{89173C35-3622-4F55-BEF1-7CB349A51CE3}" type="slidenum">
              <a:rPr lang="en-US" smtClean="0"/>
              <a:pPr/>
              <a:t>24</a:t>
            </a:fld>
            <a:endParaRPr lang="en-US" dirty="0"/>
          </a:p>
        </p:txBody>
      </p:sp>
    </p:spTree>
    <p:extLst>
      <p:ext uri="{BB962C8B-B14F-4D97-AF65-F5344CB8AC3E}">
        <p14:creationId xmlns:p14="http://schemas.microsoft.com/office/powerpoint/2010/main" val="315623088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 Potential</a:t>
            </a:r>
            <a:endParaRPr lang="en-US" dirty="0"/>
          </a:p>
        </p:txBody>
      </p:sp>
      <p:sp>
        <p:nvSpPr>
          <p:cNvPr id="3" name="Content Placeholder 2"/>
          <p:cNvSpPr>
            <a:spLocks noGrp="1"/>
          </p:cNvSpPr>
          <p:nvPr>
            <p:ph idx="1"/>
          </p:nvPr>
        </p:nvSpPr>
        <p:spPr/>
        <p:txBody>
          <a:bodyPr/>
          <a:lstStyle/>
          <a:p>
            <a:r>
              <a:rPr lang="en-US" dirty="0" smtClean="0"/>
              <a:t>Other Model Changes Tending to Increase the Forecast Market Potential:</a:t>
            </a:r>
          </a:p>
          <a:p>
            <a:pPr lvl="1"/>
            <a:r>
              <a:rPr lang="en-US" dirty="0" smtClean="0"/>
              <a:t>Inclusion of behavioral program effects (like OPower)</a:t>
            </a:r>
          </a:p>
          <a:p>
            <a:pPr lvl="1"/>
            <a:r>
              <a:rPr lang="en-US" dirty="0" smtClean="0"/>
              <a:t>Inclusion of more new and emerging technologies</a:t>
            </a:r>
          </a:p>
          <a:p>
            <a:r>
              <a:rPr lang="en-US" dirty="0" smtClean="0"/>
              <a:t>Behavioral Programs Significant Contributors</a:t>
            </a:r>
            <a:endParaRPr lang="en-US" dirty="0"/>
          </a:p>
        </p:txBody>
      </p:sp>
      <p:sp>
        <p:nvSpPr>
          <p:cNvPr id="4" name="Slide Number Placeholder 3"/>
          <p:cNvSpPr>
            <a:spLocks noGrp="1"/>
          </p:cNvSpPr>
          <p:nvPr>
            <p:ph type="sldNum" sz="quarter" idx="10"/>
          </p:nvPr>
        </p:nvSpPr>
        <p:spPr/>
        <p:txBody>
          <a:bodyPr/>
          <a:lstStyle/>
          <a:p>
            <a:fld id="{89173C35-3622-4F55-BEF1-7CB349A51CE3}" type="slidenum">
              <a:rPr lang="en-US" smtClean="0"/>
              <a:pPr/>
              <a:t>25</a:t>
            </a:fld>
            <a:endParaRPr lang="en-US" dirty="0"/>
          </a:p>
        </p:txBody>
      </p:sp>
    </p:spTree>
    <p:extLst>
      <p:ext uri="{BB962C8B-B14F-4D97-AF65-F5344CB8AC3E}">
        <p14:creationId xmlns:p14="http://schemas.microsoft.com/office/powerpoint/2010/main" val="39491255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Energy Efficiency Resource Assessment Model (EERAM) </a:t>
            </a:r>
          </a:p>
        </p:txBody>
      </p:sp>
      <p:sp>
        <p:nvSpPr>
          <p:cNvPr id="3" name="Content Placeholder 2"/>
          <p:cNvSpPr>
            <a:spLocks noGrp="1"/>
          </p:cNvSpPr>
          <p:nvPr>
            <p:ph type="subTitle" idx="1"/>
          </p:nvPr>
        </p:nvSpPr>
        <p:spPr/>
        <p:txBody>
          <a:bodyPr/>
          <a:lstStyle/>
          <a:p>
            <a:r>
              <a:rPr lang="en-US" dirty="0" smtClean="0"/>
              <a:t>Navigant Consulting</a:t>
            </a:r>
            <a:endParaRPr lang="en-US" dirty="0"/>
          </a:p>
        </p:txBody>
      </p:sp>
      <p:sp>
        <p:nvSpPr>
          <p:cNvPr id="4" name="Slide Number Placeholder 3"/>
          <p:cNvSpPr>
            <a:spLocks noGrp="1"/>
          </p:cNvSpPr>
          <p:nvPr>
            <p:ph type="sldNum" sz="quarter" idx="4294967295"/>
          </p:nvPr>
        </p:nvSpPr>
        <p:spPr>
          <a:xfrm>
            <a:off x="0" y="6400800"/>
            <a:ext cx="9144000" cy="320675"/>
          </a:xfrm>
        </p:spPr>
        <p:txBody>
          <a:bodyPr/>
          <a:lstStyle/>
          <a:p>
            <a:pPr>
              <a:defRPr/>
            </a:pPr>
            <a:fld id="{89173C35-3622-4F55-BEF1-7CB349A51CE3}" type="slidenum">
              <a:rPr lang="en-US" smtClean="0"/>
              <a:pPr>
                <a:defRPr/>
              </a:pPr>
              <a:t>26</a:t>
            </a:fld>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5748767"/>
            <a:ext cx="5562600" cy="956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16034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noAutofit/>
          </a:bodyPr>
          <a:lstStyle/>
          <a:p>
            <a:r>
              <a:rPr lang="en-US" sz="3600" dirty="0"/>
              <a:t>Energy Efficiency </a:t>
            </a:r>
            <a:r>
              <a:rPr lang="en-US" sz="3600" dirty="0" smtClean="0"/>
              <a:t>Resource Assessment Model (EERAM)</a:t>
            </a:r>
            <a:endParaRPr lang="en-US" sz="3600" dirty="0"/>
          </a:p>
        </p:txBody>
      </p:sp>
      <p:sp>
        <p:nvSpPr>
          <p:cNvPr id="52227" name="Rectangle 3"/>
          <p:cNvSpPr>
            <a:spLocks noGrp="1" noChangeArrowheads="1"/>
          </p:cNvSpPr>
          <p:nvPr>
            <p:ph type="body" idx="1"/>
          </p:nvPr>
        </p:nvSpPr>
        <p:spPr/>
        <p:txBody>
          <a:bodyPr>
            <a:normAutofit/>
          </a:bodyPr>
          <a:lstStyle/>
          <a:p>
            <a:r>
              <a:rPr lang="en-US" dirty="0" smtClean="0"/>
              <a:t>Spreadsheet  model customized for each utility</a:t>
            </a:r>
          </a:p>
          <a:p>
            <a:r>
              <a:rPr lang="en-US" dirty="0" smtClean="0"/>
              <a:t>Estimates technical, economic, and market potential</a:t>
            </a:r>
          </a:p>
          <a:p>
            <a:pPr lvl="1"/>
            <a:r>
              <a:rPr lang="en-US" dirty="0" smtClean="0"/>
              <a:t>“Market potential” is used as benchmark for goals</a:t>
            </a:r>
          </a:p>
          <a:p>
            <a:r>
              <a:rPr lang="en-US" dirty="0" smtClean="0"/>
              <a:t>Provides results for</a:t>
            </a:r>
          </a:p>
          <a:p>
            <a:pPr lvl="1"/>
            <a:r>
              <a:rPr lang="en-US" dirty="0" smtClean="0"/>
              <a:t>Residential,</a:t>
            </a:r>
          </a:p>
          <a:p>
            <a:pPr lvl="1"/>
            <a:r>
              <a:rPr lang="en-US" dirty="0" smtClean="0"/>
              <a:t>Commercial, and </a:t>
            </a:r>
          </a:p>
          <a:p>
            <a:pPr lvl="1"/>
            <a:r>
              <a:rPr lang="en-US" dirty="0" smtClean="0"/>
              <a:t>Industrial sectors</a:t>
            </a:r>
          </a:p>
          <a:p>
            <a:pPr lvl="1"/>
            <a:endParaRPr lang="en-US" dirty="0" smtClean="0"/>
          </a:p>
          <a:p>
            <a:pPr marL="0" indent="0">
              <a:buNone/>
            </a:pPr>
            <a:endParaRPr lang="en-US" dirty="0"/>
          </a:p>
        </p:txBody>
      </p:sp>
      <p:sp>
        <p:nvSpPr>
          <p:cNvPr id="2" name="Slide Number Placeholder 1"/>
          <p:cNvSpPr>
            <a:spLocks noGrp="1"/>
          </p:cNvSpPr>
          <p:nvPr>
            <p:ph type="sldNum" sz="quarter" idx="10"/>
          </p:nvPr>
        </p:nvSpPr>
        <p:spPr/>
        <p:txBody>
          <a:bodyPr/>
          <a:lstStyle/>
          <a:p>
            <a:pPr>
              <a:defRPr/>
            </a:pPr>
            <a:fld id="{89173C35-3622-4F55-BEF1-7CB349A51CE3}" type="slidenum">
              <a:rPr lang="en-US" smtClean="0"/>
              <a:pPr>
                <a:defRPr/>
              </a:pPr>
              <a:t>27</a:t>
            </a:fld>
            <a:endParaRPr lang="en-US"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6168354"/>
            <a:ext cx="2362200" cy="4062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01628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normAutofit/>
          </a:bodyPr>
          <a:lstStyle/>
          <a:p>
            <a:r>
              <a:rPr lang="en-US" dirty="0" smtClean="0"/>
              <a:t>EERAM: Utility-Specific Inputs</a:t>
            </a:r>
            <a:endParaRPr lang="en-US" dirty="0"/>
          </a:p>
        </p:txBody>
      </p:sp>
      <p:sp>
        <p:nvSpPr>
          <p:cNvPr id="52227" name="Rectangle 3"/>
          <p:cNvSpPr>
            <a:spLocks noGrp="1" noChangeArrowheads="1"/>
          </p:cNvSpPr>
          <p:nvPr>
            <p:ph type="body" idx="1"/>
          </p:nvPr>
        </p:nvSpPr>
        <p:spPr/>
        <p:txBody>
          <a:bodyPr>
            <a:normAutofit/>
          </a:bodyPr>
          <a:lstStyle/>
          <a:p>
            <a:r>
              <a:rPr lang="en-US" dirty="0" smtClean="0"/>
              <a:t>Financial Parameters and Rates</a:t>
            </a:r>
          </a:p>
          <a:p>
            <a:r>
              <a:rPr lang="en-US" dirty="0" smtClean="0"/>
              <a:t>Building Stock, Past Efficiency Program Efforts</a:t>
            </a:r>
          </a:p>
          <a:p>
            <a:r>
              <a:rPr lang="en-US" dirty="0" smtClean="0"/>
              <a:t>Efficiency Measure Impacts/Costs from the Most Recent DEER Database (CEC/CPUC)</a:t>
            </a:r>
          </a:p>
          <a:p>
            <a:r>
              <a:rPr lang="en-US" dirty="0" smtClean="0"/>
              <a:t>New and Emerging Technology</a:t>
            </a:r>
          </a:p>
          <a:p>
            <a:r>
              <a:rPr lang="en-US" dirty="0" smtClean="0"/>
              <a:t>SCE’s Avoided Costs Adopted </a:t>
            </a:r>
            <a:r>
              <a:rPr lang="en-US" dirty="0"/>
              <a:t>by </a:t>
            </a:r>
            <a:r>
              <a:rPr lang="en-US" dirty="0" smtClean="0"/>
              <a:t>CPUC</a:t>
            </a:r>
          </a:p>
          <a:p>
            <a:pPr lvl="1"/>
            <a:r>
              <a:rPr lang="en-US" dirty="0" smtClean="0"/>
              <a:t>Generally </a:t>
            </a:r>
            <a:r>
              <a:rPr lang="en-US" dirty="0"/>
              <a:t>higher than PWP’s avoided costs</a:t>
            </a:r>
          </a:p>
          <a:p>
            <a:pPr lvl="1"/>
            <a:r>
              <a:rPr lang="en-US" dirty="0"/>
              <a:t>Results in slightly higher energy efficiency “market potential” </a:t>
            </a:r>
            <a:r>
              <a:rPr lang="en-US" dirty="0" smtClean="0"/>
              <a:t>(a few more measures pass TRC test)</a:t>
            </a:r>
            <a:endParaRPr lang="en-US" dirty="0"/>
          </a:p>
          <a:p>
            <a:pPr lvl="1"/>
            <a:endParaRPr lang="en-US" dirty="0" smtClean="0">
              <a:solidFill>
                <a:srgbClr val="FF0000"/>
              </a:solidFill>
            </a:endParaRPr>
          </a:p>
          <a:p>
            <a:pPr lvl="1"/>
            <a:endParaRPr lang="en-US" dirty="0" smtClean="0"/>
          </a:p>
          <a:p>
            <a:endParaRPr lang="en-US" dirty="0"/>
          </a:p>
        </p:txBody>
      </p:sp>
      <p:sp>
        <p:nvSpPr>
          <p:cNvPr id="2" name="Slide Number Placeholder 1"/>
          <p:cNvSpPr>
            <a:spLocks noGrp="1"/>
          </p:cNvSpPr>
          <p:nvPr>
            <p:ph type="sldNum" sz="quarter" idx="10"/>
          </p:nvPr>
        </p:nvSpPr>
        <p:spPr/>
        <p:txBody>
          <a:bodyPr/>
          <a:lstStyle/>
          <a:p>
            <a:pPr>
              <a:defRPr/>
            </a:pPr>
            <a:fld id="{89173C35-3622-4F55-BEF1-7CB349A51CE3}" type="slidenum">
              <a:rPr lang="en-US" smtClean="0"/>
              <a:pPr>
                <a:defRPr/>
              </a:pPr>
              <a:t>28</a:t>
            </a:fld>
            <a:endParaRPr lang="en-US" dirty="0"/>
          </a:p>
        </p:txBody>
      </p:sp>
    </p:spTree>
    <p:extLst>
      <p:ext uri="{BB962C8B-B14F-4D97-AF65-F5344CB8AC3E}">
        <p14:creationId xmlns:p14="http://schemas.microsoft.com/office/powerpoint/2010/main" val="101298208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r>
              <a:rPr lang="en-US" dirty="0" smtClean="0"/>
              <a:t>Key Modeling Variables</a:t>
            </a:r>
            <a:endParaRPr lang="en-US" dirty="0"/>
          </a:p>
        </p:txBody>
      </p:sp>
      <p:sp>
        <p:nvSpPr>
          <p:cNvPr id="52227" name="Rectangle 3"/>
          <p:cNvSpPr>
            <a:spLocks noGrp="1" noChangeArrowheads="1"/>
          </p:cNvSpPr>
          <p:nvPr>
            <p:ph type="body" idx="1"/>
          </p:nvPr>
        </p:nvSpPr>
        <p:spPr/>
        <p:txBody>
          <a:bodyPr>
            <a:normAutofit fontScale="92500"/>
          </a:bodyPr>
          <a:lstStyle/>
          <a:p>
            <a:r>
              <a:rPr lang="en-US" dirty="0" smtClean="0"/>
              <a:t>Modify the Market Potential Based on Utility History Desire to be Aggressive</a:t>
            </a:r>
          </a:p>
          <a:p>
            <a:pPr lvl="1"/>
            <a:r>
              <a:rPr lang="en-US" dirty="0" smtClean="0"/>
              <a:t>PWP’s variables amongst the most aggressive of POUs </a:t>
            </a:r>
          </a:p>
          <a:p>
            <a:r>
              <a:rPr lang="en-US" dirty="0" smtClean="0"/>
              <a:t>These include:</a:t>
            </a:r>
          </a:p>
          <a:p>
            <a:pPr lvl="1"/>
            <a:r>
              <a:rPr lang="en-US" dirty="0"/>
              <a:t>Calibration method </a:t>
            </a:r>
            <a:r>
              <a:rPr lang="en-US" dirty="0" smtClean="0"/>
              <a:t>(</a:t>
            </a:r>
            <a:r>
              <a:rPr lang="en-US" i="1" dirty="0" smtClean="0"/>
              <a:t>aligns model output for utility</a:t>
            </a:r>
            <a:r>
              <a:rPr lang="en-US" dirty="0" smtClean="0"/>
              <a:t>) </a:t>
            </a:r>
          </a:p>
          <a:p>
            <a:pPr lvl="1"/>
            <a:r>
              <a:rPr lang="en-US" dirty="0" smtClean="0"/>
              <a:t>TRC screen value (</a:t>
            </a:r>
            <a:r>
              <a:rPr lang="en-US" i="1" dirty="0" smtClean="0"/>
              <a:t>what is “economic”</a:t>
            </a:r>
            <a:r>
              <a:rPr lang="en-US" dirty="0" smtClean="0"/>
              <a:t>)</a:t>
            </a:r>
          </a:p>
          <a:p>
            <a:pPr lvl="1"/>
            <a:r>
              <a:rPr lang="en-US" dirty="0" smtClean="0"/>
              <a:t>Re-participation </a:t>
            </a:r>
            <a:r>
              <a:rPr lang="en-US" dirty="0"/>
              <a:t>estimates </a:t>
            </a:r>
            <a:r>
              <a:rPr lang="en-US" dirty="0" smtClean="0"/>
              <a:t>(“</a:t>
            </a:r>
            <a:r>
              <a:rPr lang="en-US" i="1" dirty="0" smtClean="0"/>
              <a:t>repeat” incentives</a:t>
            </a:r>
            <a:r>
              <a:rPr lang="en-US" dirty="0" smtClean="0"/>
              <a:t>)</a:t>
            </a:r>
          </a:p>
          <a:p>
            <a:pPr lvl="1"/>
            <a:r>
              <a:rPr lang="en-US" dirty="0" smtClean="0"/>
              <a:t>Maximum market penetration (</a:t>
            </a:r>
            <a:r>
              <a:rPr lang="en-US" i="1" dirty="0" smtClean="0"/>
              <a:t>willingness * awareness</a:t>
            </a:r>
            <a:r>
              <a:rPr lang="en-US" dirty="0" smtClean="0"/>
              <a:t>)</a:t>
            </a:r>
          </a:p>
          <a:p>
            <a:pPr lvl="1"/>
            <a:r>
              <a:rPr lang="en-US" dirty="0" smtClean="0"/>
              <a:t>Diffusion curve coefficients (</a:t>
            </a:r>
            <a:r>
              <a:rPr lang="en-US" i="1" dirty="0" smtClean="0"/>
              <a:t>adoption rates for new technology</a:t>
            </a:r>
            <a:r>
              <a:rPr lang="en-US" dirty="0" smtClean="0"/>
              <a:t>)</a:t>
            </a:r>
          </a:p>
          <a:p>
            <a:endParaRPr lang="en-US" dirty="0"/>
          </a:p>
        </p:txBody>
      </p:sp>
      <p:sp>
        <p:nvSpPr>
          <p:cNvPr id="2" name="Slide Number Placeholder 1"/>
          <p:cNvSpPr>
            <a:spLocks noGrp="1"/>
          </p:cNvSpPr>
          <p:nvPr>
            <p:ph type="sldNum" sz="quarter" idx="10"/>
          </p:nvPr>
        </p:nvSpPr>
        <p:spPr/>
        <p:txBody>
          <a:bodyPr/>
          <a:lstStyle/>
          <a:p>
            <a:fld id="{89173C35-3622-4F55-BEF1-7CB349A51CE3}" type="slidenum">
              <a:rPr lang="en-US" smtClean="0"/>
              <a:pPr/>
              <a:t>29</a:t>
            </a:fld>
            <a:endParaRPr lang="en-US" dirty="0"/>
          </a:p>
        </p:txBody>
      </p:sp>
    </p:spTree>
    <p:extLst>
      <p:ext uri="{BB962C8B-B14F-4D97-AF65-F5344CB8AC3E}">
        <p14:creationId xmlns:p14="http://schemas.microsoft.com/office/powerpoint/2010/main" val="61968311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normAutofit/>
          </a:bodyPr>
          <a:lstStyle/>
          <a:p>
            <a:r>
              <a:rPr lang="en-US" dirty="0" smtClean="0"/>
              <a:t>EERAM - Approach</a:t>
            </a:r>
            <a:endParaRPr lang="en-US" dirty="0"/>
          </a:p>
        </p:txBody>
      </p:sp>
      <p:sp>
        <p:nvSpPr>
          <p:cNvPr id="52227" name="Rectangle 3"/>
          <p:cNvSpPr>
            <a:spLocks noGrp="1" noChangeArrowheads="1"/>
          </p:cNvSpPr>
          <p:nvPr>
            <p:ph type="body" idx="1"/>
          </p:nvPr>
        </p:nvSpPr>
        <p:spPr/>
        <p:txBody>
          <a:bodyPr>
            <a:normAutofit/>
          </a:bodyPr>
          <a:lstStyle/>
          <a:p>
            <a:r>
              <a:rPr lang="en-US" dirty="0" smtClean="0"/>
              <a:t>Two methods for estimating market potential</a:t>
            </a:r>
          </a:p>
          <a:p>
            <a:pPr lvl="1"/>
            <a:r>
              <a:rPr lang="en-US" dirty="0" smtClean="0"/>
              <a:t>For existing measures, a consumer choice algorithm based on measure payback with the elasticity coefficient calibrated to past achievements by PWP</a:t>
            </a:r>
          </a:p>
          <a:p>
            <a:pPr lvl="1"/>
            <a:r>
              <a:rPr lang="en-US" dirty="0" smtClean="0"/>
              <a:t>New and emerging technologies do not have past program accomplishments for coefficient calibration</a:t>
            </a:r>
          </a:p>
          <a:p>
            <a:pPr lvl="2"/>
            <a:r>
              <a:rPr lang="en-US" sz="2300" dirty="0" smtClean="0">
                <a:solidFill>
                  <a:srgbClr val="00B050"/>
                </a:solidFill>
              </a:rPr>
              <a:t>Bass diffusion curve utilized with the curve based on coefficients identified by Dr. Bass as representing the diffusion of new technologies into the market place</a:t>
            </a:r>
          </a:p>
          <a:p>
            <a:pPr lvl="1"/>
            <a:endParaRPr lang="en-US" dirty="0" smtClean="0"/>
          </a:p>
          <a:p>
            <a:endParaRPr lang="en-US" dirty="0"/>
          </a:p>
        </p:txBody>
      </p:sp>
      <p:sp>
        <p:nvSpPr>
          <p:cNvPr id="2" name="Slide Number Placeholder 1"/>
          <p:cNvSpPr>
            <a:spLocks noGrp="1"/>
          </p:cNvSpPr>
          <p:nvPr>
            <p:ph type="sldNum" sz="quarter" idx="10"/>
          </p:nvPr>
        </p:nvSpPr>
        <p:spPr/>
        <p:txBody>
          <a:bodyPr/>
          <a:lstStyle/>
          <a:p>
            <a:pPr>
              <a:defRPr/>
            </a:pPr>
            <a:fld id="{89173C35-3622-4F55-BEF1-7CB349A51CE3}" type="slidenum">
              <a:rPr lang="en-US" smtClean="0"/>
              <a:pPr>
                <a:defRPr/>
              </a:pPr>
              <a:t>30</a:t>
            </a:fld>
            <a:endParaRPr lang="en-US" dirty="0"/>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6168354"/>
            <a:ext cx="2362200" cy="4062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6015815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normAutofit fontScale="90000"/>
          </a:bodyPr>
          <a:lstStyle/>
          <a:p>
            <a:r>
              <a:rPr lang="en-US" dirty="0" smtClean="0"/>
              <a:t>EERAM </a:t>
            </a:r>
            <a:r>
              <a:rPr lang="en-US" dirty="0"/>
              <a:t>- Utility-Specific </a:t>
            </a:r>
            <a:r>
              <a:rPr lang="en-US" dirty="0" smtClean="0"/>
              <a:t>Inputs</a:t>
            </a:r>
            <a:endParaRPr lang="en-US" dirty="0"/>
          </a:p>
        </p:txBody>
      </p:sp>
      <p:sp>
        <p:nvSpPr>
          <p:cNvPr id="52227" name="Rectangle 3"/>
          <p:cNvSpPr>
            <a:spLocks noGrp="1" noChangeArrowheads="1"/>
          </p:cNvSpPr>
          <p:nvPr>
            <p:ph type="body" idx="1"/>
          </p:nvPr>
        </p:nvSpPr>
        <p:spPr/>
        <p:txBody>
          <a:bodyPr>
            <a:normAutofit fontScale="92500" lnSpcReduction="10000"/>
          </a:bodyPr>
          <a:lstStyle/>
          <a:p>
            <a:r>
              <a:rPr lang="en-US" dirty="0" smtClean="0"/>
              <a:t>Financial parameters and rates</a:t>
            </a:r>
          </a:p>
          <a:p>
            <a:r>
              <a:rPr lang="en-US" dirty="0" smtClean="0"/>
              <a:t>Building stock, past efficiency program efforts</a:t>
            </a:r>
          </a:p>
          <a:p>
            <a:r>
              <a:rPr lang="en-US" dirty="0" smtClean="0"/>
              <a:t>Efficiency measure impacts and costs are primarily from the most recent DEER database</a:t>
            </a:r>
          </a:p>
          <a:p>
            <a:r>
              <a:rPr lang="en-US" dirty="0" smtClean="0"/>
              <a:t>New and emerging technology impacts and costs generally from various utility work-papers</a:t>
            </a:r>
          </a:p>
          <a:p>
            <a:r>
              <a:rPr lang="en-US" dirty="0"/>
              <a:t>SCE avoided costs adopted by </a:t>
            </a:r>
            <a:r>
              <a:rPr lang="en-US" dirty="0" smtClean="0"/>
              <a:t>CPUC were used for the TRC screen</a:t>
            </a:r>
          </a:p>
          <a:p>
            <a:pPr lvl="1"/>
            <a:r>
              <a:rPr lang="en-US" dirty="0" smtClean="0"/>
              <a:t>These are generally </a:t>
            </a:r>
            <a:r>
              <a:rPr lang="en-US" dirty="0"/>
              <a:t>higher than PWP’s avoided costs</a:t>
            </a:r>
          </a:p>
          <a:p>
            <a:pPr lvl="1"/>
            <a:r>
              <a:rPr lang="en-US" dirty="0"/>
              <a:t>Results in slightly higher energy efficiency “market potential” </a:t>
            </a:r>
            <a:r>
              <a:rPr lang="en-US" dirty="0" smtClean="0"/>
              <a:t>(a few more measures pass TRC)</a:t>
            </a:r>
            <a:endParaRPr lang="en-US" dirty="0"/>
          </a:p>
          <a:p>
            <a:pPr lvl="1"/>
            <a:endParaRPr lang="en-US" dirty="0" smtClean="0">
              <a:solidFill>
                <a:srgbClr val="FF0000"/>
              </a:solidFill>
            </a:endParaRPr>
          </a:p>
          <a:p>
            <a:pPr lvl="1"/>
            <a:endParaRPr lang="en-US" dirty="0" smtClean="0"/>
          </a:p>
          <a:p>
            <a:endParaRPr lang="en-US" dirty="0"/>
          </a:p>
        </p:txBody>
      </p:sp>
      <p:sp>
        <p:nvSpPr>
          <p:cNvPr id="2" name="Slide Number Placeholder 1"/>
          <p:cNvSpPr>
            <a:spLocks noGrp="1"/>
          </p:cNvSpPr>
          <p:nvPr>
            <p:ph type="sldNum" sz="quarter" idx="10"/>
          </p:nvPr>
        </p:nvSpPr>
        <p:spPr/>
        <p:txBody>
          <a:bodyPr/>
          <a:lstStyle/>
          <a:p>
            <a:pPr>
              <a:defRPr/>
            </a:pPr>
            <a:fld id="{89173C35-3622-4F55-BEF1-7CB349A51CE3}" type="slidenum">
              <a:rPr lang="en-US" smtClean="0"/>
              <a:pPr>
                <a:defRPr/>
              </a:pPr>
              <a:t>31</a:t>
            </a:fld>
            <a:endParaRPr lang="en-US" dirty="0"/>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6168354"/>
            <a:ext cx="2362200" cy="4062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574116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normAutofit fontScale="90000"/>
          </a:bodyPr>
          <a:lstStyle/>
          <a:p>
            <a:r>
              <a:rPr lang="en-US" dirty="0"/>
              <a:t>Utility Level Modeling Variables</a:t>
            </a:r>
          </a:p>
        </p:txBody>
      </p:sp>
      <p:sp>
        <p:nvSpPr>
          <p:cNvPr id="52227" name="Rectangle 3"/>
          <p:cNvSpPr>
            <a:spLocks noGrp="1" noChangeArrowheads="1"/>
          </p:cNvSpPr>
          <p:nvPr>
            <p:ph type="body" idx="1"/>
          </p:nvPr>
        </p:nvSpPr>
        <p:spPr/>
        <p:txBody>
          <a:bodyPr>
            <a:normAutofit/>
          </a:bodyPr>
          <a:lstStyle/>
          <a:p>
            <a:r>
              <a:rPr lang="en-US" dirty="0" smtClean="0"/>
              <a:t>Some key input variables are used to modify the market potential based on utility history and a utility’s desire to be aggressive. </a:t>
            </a:r>
          </a:p>
          <a:p>
            <a:r>
              <a:rPr lang="en-US" dirty="0" smtClean="0"/>
              <a:t>These include:</a:t>
            </a:r>
          </a:p>
          <a:p>
            <a:pPr lvl="1"/>
            <a:r>
              <a:rPr lang="en-US" sz="2200" dirty="0" smtClean="0">
                <a:solidFill>
                  <a:srgbClr val="00B050"/>
                </a:solidFill>
              </a:rPr>
              <a:t>Calibration method</a:t>
            </a:r>
          </a:p>
          <a:p>
            <a:pPr lvl="1"/>
            <a:r>
              <a:rPr lang="en-US" sz="2200" dirty="0" smtClean="0">
                <a:solidFill>
                  <a:srgbClr val="00B050"/>
                </a:solidFill>
              </a:rPr>
              <a:t>TRC screen value; both for existing technologies and new/emerging technologies</a:t>
            </a:r>
          </a:p>
          <a:p>
            <a:pPr lvl="1"/>
            <a:r>
              <a:rPr lang="en-US" sz="2200" dirty="0" smtClean="0">
                <a:solidFill>
                  <a:srgbClr val="00B050"/>
                </a:solidFill>
              </a:rPr>
              <a:t>Re-participation estimates </a:t>
            </a:r>
          </a:p>
          <a:p>
            <a:pPr lvl="1"/>
            <a:r>
              <a:rPr lang="en-US" sz="2200" dirty="0" smtClean="0">
                <a:solidFill>
                  <a:srgbClr val="00B050"/>
                </a:solidFill>
              </a:rPr>
              <a:t>Maximum market penetration (willingness * awareness)</a:t>
            </a:r>
          </a:p>
          <a:p>
            <a:pPr lvl="1"/>
            <a:r>
              <a:rPr lang="en-US" sz="2200" dirty="0" smtClean="0">
                <a:solidFill>
                  <a:srgbClr val="00B050"/>
                </a:solidFill>
              </a:rPr>
              <a:t>Diffusion curve coefficients</a:t>
            </a:r>
          </a:p>
          <a:p>
            <a:endParaRPr lang="en-US" dirty="0"/>
          </a:p>
        </p:txBody>
      </p:sp>
      <p:sp>
        <p:nvSpPr>
          <p:cNvPr id="2" name="Slide Number Placeholder 1"/>
          <p:cNvSpPr>
            <a:spLocks noGrp="1"/>
          </p:cNvSpPr>
          <p:nvPr>
            <p:ph type="sldNum" sz="quarter" idx="10"/>
          </p:nvPr>
        </p:nvSpPr>
        <p:spPr/>
        <p:txBody>
          <a:bodyPr/>
          <a:lstStyle/>
          <a:p>
            <a:pPr>
              <a:defRPr/>
            </a:pPr>
            <a:fld id="{89173C35-3622-4F55-BEF1-7CB349A51CE3}" type="slidenum">
              <a:rPr lang="en-US" smtClean="0"/>
              <a:pPr>
                <a:defRPr/>
              </a:pPr>
              <a:t>32</a:t>
            </a:fld>
            <a:endParaRPr lang="en-US" dirty="0"/>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6168354"/>
            <a:ext cx="2362200" cy="4062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816788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normAutofit/>
          </a:bodyPr>
          <a:lstStyle/>
          <a:p>
            <a:r>
              <a:rPr lang="en-US" dirty="0" smtClean="0"/>
              <a:t>EERAM Calibration Method</a:t>
            </a:r>
            <a:endParaRPr lang="en-US" dirty="0"/>
          </a:p>
        </p:txBody>
      </p:sp>
      <p:sp>
        <p:nvSpPr>
          <p:cNvPr id="52227" name="Rectangle 3"/>
          <p:cNvSpPr>
            <a:spLocks noGrp="1" noChangeArrowheads="1"/>
          </p:cNvSpPr>
          <p:nvPr>
            <p:ph type="body" idx="1"/>
          </p:nvPr>
        </p:nvSpPr>
        <p:spPr/>
        <p:txBody>
          <a:bodyPr>
            <a:normAutofit/>
          </a:bodyPr>
          <a:lstStyle/>
          <a:p>
            <a:r>
              <a:rPr lang="en-US" dirty="0" smtClean="0"/>
              <a:t>Choices are among:</a:t>
            </a:r>
          </a:p>
          <a:p>
            <a:pPr lvl="1"/>
            <a:r>
              <a:rPr lang="en-US" sz="2200" dirty="0" smtClean="0">
                <a:solidFill>
                  <a:srgbClr val="00B050"/>
                </a:solidFill>
              </a:rPr>
              <a:t>The </a:t>
            </a:r>
            <a:r>
              <a:rPr lang="en-US" sz="2200" dirty="0">
                <a:solidFill>
                  <a:srgbClr val="00B050"/>
                </a:solidFill>
              </a:rPr>
              <a:t>last </a:t>
            </a:r>
            <a:r>
              <a:rPr lang="en-US" sz="2200" dirty="0" smtClean="0">
                <a:solidFill>
                  <a:srgbClr val="00B050"/>
                </a:solidFill>
              </a:rPr>
              <a:t>year(s) </a:t>
            </a:r>
            <a:r>
              <a:rPr lang="en-US" sz="2200" dirty="0">
                <a:solidFill>
                  <a:srgbClr val="00B050"/>
                </a:solidFill>
              </a:rPr>
              <a:t>of available data </a:t>
            </a:r>
            <a:r>
              <a:rPr lang="en-US" sz="2200" dirty="0" smtClean="0">
                <a:solidFill>
                  <a:srgbClr val="00B050"/>
                </a:solidFill>
              </a:rPr>
              <a:t>(2010, 2011, average)</a:t>
            </a:r>
          </a:p>
          <a:p>
            <a:pPr lvl="1"/>
            <a:r>
              <a:rPr lang="en-US" sz="2200" dirty="0" smtClean="0">
                <a:solidFill>
                  <a:srgbClr val="00B050"/>
                </a:solidFill>
              </a:rPr>
              <a:t>Percent of sector sales</a:t>
            </a:r>
          </a:p>
          <a:p>
            <a:r>
              <a:rPr lang="en-US" dirty="0" smtClean="0"/>
              <a:t>PWP is utilizing percent of sales</a:t>
            </a:r>
          </a:p>
          <a:p>
            <a:pPr lvl="1"/>
            <a:r>
              <a:rPr lang="en-US" sz="2200" dirty="0" smtClean="0">
                <a:solidFill>
                  <a:srgbClr val="00B050"/>
                </a:solidFill>
              </a:rPr>
              <a:t>Calibration is used to set the payback coefficient by measure. Moving forward, the percent of sales in the market potential is dependent on the decision algorithms and how codes and standards and other outside influences affect adoption</a:t>
            </a:r>
          </a:p>
          <a:p>
            <a:pPr lvl="1"/>
            <a:r>
              <a:rPr lang="en-US" sz="2200" dirty="0" smtClean="0">
                <a:solidFill>
                  <a:srgbClr val="00B050"/>
                </a:solidFill>
              </a:rPr>
              <a:t>The calibration percent values used for PWP are in the top five percent of what other POUs utilized</a:t>
            </a:r>
          </a:p>
          <a:p>
            <a:endParaRPr lang="en-US" dirty="0"/>
          </a:p>
        </p:txBody>
      </p:sp>
      <p:sp>
        <p:nvSpPr>
          <p:cNvPr id="2" name="Slide Number Placeholder 1"/>
          <p:cNvSpPr>
            <a:spLocks noGrp="1"/>
          </p:cNvSpPr>
          <p:nvPr>
            <p:ph type="sldNum" sz="quarter" idx="10"/>
          </p:nvPr>
        </p:nvSpPr>
        <p:spPr/>
        <p:txBody>
          <a:bodyPr/>
          <a:lstStyle/>
          <a:p>
            <a:pPr>
              <a:defRPr/>
            </a:pPr>
            <a:fld id="{89173C35-3622-4F55-BEF1-7CB349A51CE3}" type="slidenum">
              <a:rPr lang="en-US" smtClean="0"/>
              <a:pPr>
                <a:defRPr/>
              </a:pPr>
              <a:t>33</a:t>
            </a:fld>
            <a:endParaRPr lang="en-US" dirty="0"/>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6168354"/>
            <a:ext cx="2362200" cy="4062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118568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normAutofit/>
          </a:bodyPr>
          <a:lstStyle/>
          <a:p>
            <a:r>
              <a:rPr lang="en-US" dirty="0" smtClean="0"/>
              <a:t>EERAM</a:t>
            </a:r>
            <a:endParaRPr lang="en-US" dirty="0"/>
          </a:p>
        </p:txBody>
      </p:sp>
      <p:sp>
        <p:nvSpPr>
          <p:cNvPr id="52227" name="Rectangle 3"/>
          <p:cNvSpPr>
            <a:spLocks noGrp="1" noChangeArrowheads="1"/>
          </p:cNvSpPr>
          <p:nvPr>
            <p:ph type="body" idx="1"/>
          </p:nvPr>
        </p:nvSpPr>
        <p:spPr/>
        <p:txBody>
          <a:bodyPr>
            <a:normAutofit fontScale="77500" lnSpcReduction="20000"/>
          </a:bodyPr>
          <a:lstStyle/>
          <a:p>
            <a:r>
              <a:rPr lang="en-US" sz="3200" dirty="0" smtClean="0"/>
              <a:t>TRC Screen</a:t>
            </a:r>
          </a:p>
          <a:p>
            <a:pPr lvl="1"/>
            <a:r>
              <a:rPr lang="en-US" dirty="0" smtClean="0"/>
              <a:t>For existing technologies, PWP used 0.75</a:t>
            </a:r>
          </a:p>
          <a:p>
            <a:pPr lvl="1"/>
            <a:r>
              <a:rPr lang="en-US" dirty="0" smtClean="0"/>
              <a:t>For emerging technologies, PWP used 0.5</a:t>
            </a:r>
          </a:p>
          <a:p>
            <a:pPr lvl="2"/>
            <a:r>
              <a:rPr lang="en-US" sz="2200" dirty="0" smtClean="0">
                <a:solidFill>
                  <a:srgbClr val="00B050"/>
                </a:solidFill>
              </a:rPr>
              <a:t>About 90 percent of the other POUs used these values</a:t>
            </a:r>
          </a:p>
          <a:p>
            <a:pPr lvl="2"/>
            <a:r>
              <a:rPr lang="en-US" sz="2200" dirty="0" smtClean="0">
                <a:solidFill>
                  <a:srgbClr val="00B050"/>
                </a:solidFill>
              </a:rPr>
              <a:t>These values were used by the IOUs</a:t>
            </a:r>
          </a:p>
          <a:p>
            <a:r>
              <a:rPr lang="en-US" sz="3200" dirty="0" smtClean="0"/>
              <a:t>Reparticipation</a:t>
            </a:r>
          </a:p>
          <a:p>
            <a:pPr lvl="1"/>
            <a:r>
              <a:rPr lang="en-US" dirty="0" smtClean="0"/>
              <a:t>PWP assumes no re-participation (0%) by our customers</a:t>
            </a:r>
          </a:p>
          <a:p>
            <a:pPr lvl="2"/>
            <a:r>
              <a:rPr lang="en-US" sz="2200" dirty="0" smtClean="0">
                <a:solidFill>
                  <a:srgbClr val="00B050"/>
                </a:solidFill>
              </a:rPr>
              <a:t>PWP closely monitors prior participation when processing rebate requests</a:t>
            </a:r>
          </a:p>
          <a:p>
            <a:pPr lvl="2"/>
            <a:r>
              <a:rPr lang="en-US" sz="2200" dirty="0" smtClean="0">
                <a:solidFill>
                  <a:srgbClr val="00B050"/>
                </a:solidFill>
              </a:rPr>
              <a:t>Values used by other POUs varied widely, from 0.0% to 60%</a:t>
            </a:r>
            <a:endParaRPr lang="en-US" sz="2200" dirty="0">
              <a:solidFill>
                <a:srgbClr val="00B050"/>
              </a:solidFill>
            </a:endParaRPr>
          </a:p>
          <a:p>
            <a:r>
              <a:rPr lang="en-US" sz="3200" dirty="0"/>
              <a:t>Maximum market penetration (willingness * awareness)</a:t>
            </a:r>
          </a:p>
          <a:p>
            <a:pPr lvl="1"/>
            <a:r>
              <a:rPr lang="en-US" dirty="0" smtClean="0"/>
              <a:t>85% is most often used as the maximum a market can be penetrated.</a:t>
            </a:r>
            <a:endParaRPr lang="en-US" dirty="0"/>
          </a:p>
          <a:p>
            <a:pPr lvl="2"/>
            <a:r>
              <a:rPr lang="en-US" sz="2200" dirty="0" smtClean="0">
                <a:solidFill>
                  <a:srgbClr val="00B050"/>
                </a:solidFill>
              </a:rPr>
              <a:t>Nearly all POUs utilized 85%. </a:t>
            </a:r>
          </a:p>
          <a:p>
            <a:pPr lvl="2"/>
            <a:r>
              <a:rPr lang="en-US" sz="2200" dirty="0" smtClean="0">
                <a:solidFill>
                  <a:srgbClr val="00B050"/>
                </a:solidFill>
              </a:rPr>
              <a:t>PWP uses 90% as it believes its population is more environmentally conscious</a:t>
            </a:r>
            <a:endParaRPr lang="en-US" dirty="0"/>
          </a:p>
        </p:txBody>
      </p:sp>
      <p:sp>
        <p:nvSpPr>
          <p:cNvPr id="2" name="Slide Number Placeholder 1"/>
          <p:cNvSpPr>
            <a:spLocks noGrp="1"/>
          </p:cNvSpPr>
          <p:nvPr>
            <p:ph type="sldNum" sz="quarter" idx="10"/>
          </p:nvPr>
        </p:nvSpPr>
        <p:spPr/>
        <p:txBody>
          <a:bodyPr/>
          <a:lstStyle/>
          <a:p>
            <a:pPr>
              <a:defRPr/>
            </a:pPr>
            <a:fld id="{89173C35-3622-4F55-BEF1-7CB349A51CE3}" type="slidenum">
              <a:rPr lang="en-US" smtClean="0"/>
              <a:pPr>
                <a:defRPr/>
              </a:pPr>
              <a:t>34</a:t>
            </a:fld>
            <a:endParaRPr lang="en-US" dirty="0"/>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6168354"/>
            <a:ext cx="2362200" cy="4062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259227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normAutofit/>
          </a:bodyPr>
          <a:lstStyle/>
          <a:p>
            <a:r>
              <a:rPr lang="en-US" dirty="0" smtClean="0"/>
              <a:t>Diffusion Curve Variables</a:t>
            </a:r>
            <a:endParaRPr lang="en-US" dirty="0"/>
          </a:p>
        </p:txBody>
      </p:sp>
      <p:sp>
        <p:nvSpPr>
          <p:cNvPr id="52227" name="Rectangle 3"/>
          <p:cNvSpPr>
            <a:spLocks noGrp="1" noChangeArrowheads="1"/>
          </p:cNvSpPr>
          <p:nvPr>
            <p:ph type="body" idx="1"/>
          </p:nvPr>
        </p:nvSpPr>
        <p:spPr>
          <a:xfrm>
            <a:off x="304800" y="1600200"/>
            <a:ext cx="8458200" cy="5029200"/>
          </a:xfrm>
        </p:spPr>
        <p:txBody>
          <a:bodyPr>
            <a:normAutofit fontScale="70000" lnSpcReduction="20000"/>
          </a:bodyPr>
          <a:lstStyle/>
          <a:p>
            <a:r>
              <a:rPr lang="en-US" dirty="0" smtClean="0"/>
              <a:t>The curve function has four primary variables:</a:t>
            </a:r>
          </a:p>
          <a:p>
            <a:pPr lvl="1"/>
            <a:r>
              <a:rPr lang="en-US" dirty="0" smtClean="0">
                <a:solidFill>
                  <a:srgbClr val="00B050"/>
                </a:solidFill>
              </a:rPr>
              <a:t>The starting level for the program</a:t>
            </a:r>
          </a:p>
          <a:p>
            <a:pPr lvl="1"/>
            <a:r>
              <a:rPr lang="en-US" dirty="0" smtClean="0">
                <a:solidFill>
                  <a:srgbClr val="00B050"/>
                </a:solidFill>
              </a:rPr>
              <a:t>The coefficient of innovation: external influences and/or advertising effect</a:t>
            </a:r>
          </a:p>
          <a:p>
            <a:pPr lvl="1"/>
            <a:r>
              <a:rPr lang="en-US" dirty="0" smtClean="0">
                <a:solidFill>
                  <a:srgbClr val="00B050"/>
                </a:solidFill>
              </a:rPr>
              <a:t>The coefficient of imitation: internal influence or word-of-mouth effect</a:t>
            </a:r>
          </a:p>
          <a:p>
            <a:pPr lvl="1"/>
            <a:r>
              <a:rPr lang="en-US" dirty="0" smtClean="0">
                <a:solidFill>
                  <a:srgbClr val="00B050"/>
                </a:solidFill>
              </a:rPr>
              <a:t>The maximum savings that can be achieved</a:t>
            </a:r>
          </a:p>
          <a:p>
            <a:r>
              <a:rPr lang="en-US" dirty="0" smtClean="0"/>
              <a:t>PWP values</a:t>
            </a:r>
          </a:p>
          <a:p>
            <a:pPr lvl="1"/>
            <a:r>
              <a:rPr lang="en-US" dirty="0" smtClean="0">
                <a:solidFill>
                  <a:srgbClr val="00B050"/>
                </a:solidFill>
              </a:rPr>
              <a:t>Starting level 3.5% of maximum savings. Most other POUs used 3%. Rational being the population is more environmentally conscious</a:t>
            </a:r>
          </a:p>
          <a:p>
            <a:pPr lvl="1"/>
            <a:r>
              <a:rPr lang="en-US" dirty="0" smtClean="0">
                <a:solidFill>
                  <a:srgbClr val="00B050"/>
                </a:solidFill>
              </a:rPr>
              <a:t>According to the literature, the coefficient of innovation can vary from 0.1 to 0.3. PWP used 0.15, which is on the faster adoption side of the range</a:t>
            </a:r>
          </a:p>
          <a:p>
            <a:pPr lvl="1"/>
            <a:r>
              <a:rPr lang="en-US" dirty="0" smtClean="0">
                <a:solidFill>
                  <a:srgbClr val="00B050"/>
                </a:solidFill>
              </a:rPr>
              <a:t>According to the literature, the coefficient of innovation can vary from 0.2 to 0.5. PWP used 0.4 which is on the faster adoption side of the range</a:t>
            </a:r>
          </a:p>
          <a:p>
            <a:pPr lvl="1"/>
            <a:r>
              <a:rPr lang="en-US" dirty="0" smtClean="0">
                <a:solidFill>
                  <a:srgbClr val="00B050"/>
                </a:solidFill>
              </a:rPr>
              <a:t>Maximum savings is set as technical potential multiplied by willingness * awareness</a:t>
            </a:r>
          </a:p>
          <a:p>
            <a:r>
              <a:rPr lang="en-US" dirty="0" smtClean="0"/>
              <a:t>Values used by other POUs varied significantly. </a:t>
            </a:r>
          </a:p>
          <a:p>
            <a:pPr lvl="1"/>
            <a:r>
              <a:rPr lang="en-US" dirty="0" smtClean="0">
                <a:solidFill>
                  <a:srgbClr val="00B050"/>
                </a:solidFill>
              </a:rPr>
              <a:t>Small, rural utilities: “slower</a:t>
            </a:r>
            <a:r>
              <a:rPr lang="en-US" dirty="0">
                <a:solidFill>
                  <a:srgbClr val="00B050"/>
                </a:solidFill>
              </a:rPr>
              <a:t>” adoption side </a:t>
            </a:r>
            <a:r>
              <a:rPr lang="en-US" dirty="0" smtClean="0">
                <a:solidFill>
                  <a:srgbClr val="00B050"/>
                </a:solidFill>
              </a:rPr>
              <a:t>of the acceptable range</a:t>
            </a:r>
          </a:p>
          <a:p>
            <a:pPr lvl="1"/>
            <a:r>
              <a:rPr lang="en-US" dirty="0" smtClean="0">
                <a:solidFill>
                  <a:srgbClr val="00B050"/>
                </a:solidFill>
              </a:rPr>
              <a:t>Larger, urban utilities: “faster” adoption side of the acceptable range</a:t>
            </a:r>
            <a:endParaRPr lang="en-US" dirty="0" smtClean="0"/>
          </a:p>
          <a:p>
            <a:endParaRPr lang="en-US" dirty="0"/>
          </a:p>
        </p:txBody>
      </p:sp>
      <p:sp>
        <p:nvSpPr>
          <p:cNvPr id="2" name="Slide Number Placeholder 1"/>
          <p:cNvSpPr>
            <a:spLocks noGrp="1"/>
          </p:cNvSpPr>
          <p:nvPr>
            <p:ph type="sldNum" sz="quarter" idx="10"/>
          </p:nvPr>
        </p:nvSpPr>
        <p:spPr/>
        <p:txBody>
          <a:bodyPr/>
          <a:lstStyle/>
          <a:p>
            <a:fld id="{89173C35-3622-4F55-BEF1-7CB349A51CE3}" type="slidenum">
              <a:rPr lang="en-US" smtClean="0"/>
              <a:pPr/>
              <a:t>35</a:t>
            </a:fld>
            <a:endParaRPr lang="en-US" dirty="0"/>
          </a:p>
        </p:txBody>
      </p:sp>
      <p:pic>
        <p:nvPicPr>
          <p:cNvPr id="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6168354"/>
            <a:ext cx="2362200" cy="4062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48451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 Potential</a:t>
            </a:r>
            <a:endParaRPr lang="en-US" dirty="0"/>
          </a:p>
        </p:txBody>
      </p:sp>
      <p:sp>
        <p:nvSpPr>
          <p:cNvPr id="3" name="Content Placeholder 2"/>
          <p:cNvSpPr>
            <a:spLocks noGrp="1"/>
          </p:cNvSpPr>
          <p:nvPr>
            <p:ph idx="1"/>
          </p:nvPr>
        </p:nvSpPr>
        <p:spPr>
          <a:xfrm>
            <a:off x="304800" y="1447800"/>
            <a:ext cx="8458200" cy="4876800"/>
          </a:xfrm>
        </p:spPr>
        <p:txBody>
          <a:bodyPr>
            <a:normAutofit/>
          </a:bodyPr>
          <a:lstStyle/>
          <a:p>
            <a:r>
              <a:rPr lang="en-US" sz="2600" dirty="0" smtClean="0">
                <a:solidFill>
                  <a:schemeClr val="tx1"/>
                </a:solidFill>
              </a:rPr>
              <a:t>Changing Shares Over Time for Existing and New /Emerging Technologies and the Behavioral Program</a:t>
            </a:r>
            <a:endParaRPr lang="en-US" sz="2600" dirty="0">
              <a:solidFill>
                <a:schemeClr val="tx1"/>
              </a:solidFill>
            </a:endParaRPr>
          </a:p>
        </p:txBody>
      </p:sp>
      <p:sp>
        <p:nvSpPr>
          <p:cNvPr id="4" name="Slide Number Placeholder 3"/>
          <p:cNvSpPr>
            <a:spLocks noGrp="1"/>
          </p:cNvSpPr>
          <p:nvPr>
            <p:ph type="sldNum" sz="quarter" idx="10"/>
          </p:nvPr>
        </p:nvSpPr>
        <p:spPr/>
        <p:txBody>
          <a:bodyPr/>
          <a:lstStyle/>
          <a:p>
            <a:pPr>
              <a:defRPr/>
            </a:pPr>
            <a:fld id="{89173C35-3622-4F55-BEF1-7CB349A51CE3}" type="slidenum">
              <a:rPr lang="en-US" smtClean="0"/>
              <a:pPr>
                <a:defRPr/>
              </a:pPr>
              <a:t>36</a:t>
            </a:fld>
            <a:endParaRPr lang="en-US" dirty="0"/>
          </a:p>
        </p:txBody>
      </p:sp>
      <p:graphicFrame>
        <p:nvGraphicFramePr>
          <p:cNvPr id="5" name="Chart 4"/>
          <p:cNvGraphicFramePr>
            <a:graphicFrameLocks/>
          </p:cNvGraphicFramePr>
          <p:nvPr>
            <p:extLst>
              <p:ext uri="{D42A27DB-BD31-4B8C-83A1-F6EECF244321}">
                <p14:modId xmlns:p14="http://schemas.microsoft.com/office/powerpoint/2010/main" val="2497236075"/>
              </p:ext>
            </p:extLst>
          </p:nvPr>
        </p:nvGraphicFramePr>
        <p:xfrm>
          <a:off x="990600" y="2438400"/>
          <a:ext cx="7198519" cy="3656872"/>
        </p:xfrm>
        <a:graphic>
          <a:graphicData uri="http://schemas.openxmlformats.org/drawingml/2006/chart">
            <c:chart xmlns:c="http://schemas.openxmlformats.org/drawingml/2006/chart" xmlns:r="http://schemas.openxmlformats.org/officeDocument/2006/relationships" r:id="rId2"/>
          </a:graphicData>
        </a:graphic>
      </p:graphicFrame>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6168354"/>
            <a:ext cx="2362200" cy="4062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561579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 Potential</a:t>
            </a:r>
            <a:endParaRPr lang="en-US" dirty="0"/>
          </a:p>
        </p:txBody>
      </p:sp>
      <p:sp>
        <p:nvSpPr>
          <p:cNvPr id="3" name="Content Placeholder 2"/>
          <p:cNvSpPr>
            <a:spLocks noGrp="1"/>
          </p:cNvSpPr>
          <p:nvPr>
            <p:ph idx="1"/>
          </p:nvPr>
        </p:nvSpPr>
        <p:spPr>
          <a:xfrm>
            <a:off x="304800" y="1600200"/>
            <a:ext cx="8458200" cy="4724400"/>
          </a:xfrm>
        </p:spPr>
        <p:txBody>
          <a:bodyPr>
            <a:normAutofit/>
          </a:bodyPr>
          <a:lstStyle/>
          <a:p>
            <a:r>
              <a:rPr lang="en-US" sz="2800" dirty="0" smtClean="0">
                <a:solidFill>
                  <a:schemeClr val="tx1"/>
                </a:solidFill>
              </a:rPr>
              <a:t>Changing Mix of Source for Market Potential </a:t>
            </a:r>
          </a:p>
          <a:p>
            <a:pPr lvl="1"/>
            <a:r>
              <a:rPr lang="en-US" sz="1800" dirty="0" smtClean="0">
                <a:solidFill>
                  <a:srgbClr val="0070C0"/>
                </a:solidFill>
              </a:rPr>
              <a:t>Most of the new and emerging technologies are for the residential sector</a:t>
            </a:r>
          </a:p>
          <a:p>
            <a:pPr lvl="1"/>
            <a:r>
              <a:rPr lang="en-US" sz="1800" dirty="0" smtClean="0">
                <a:solidFill>
                  <a:srgbClr val="0070C0"/>
                </a:solidFill>
              </a:rPr>
              <a:t>Behavioral program is currently modeled as residential</a:t>
            </a:r>
            <a:endParaRPr lang="en-US" sz="1800" dirty="0">
              <a:solidFill>
                <a:srgbClr val="0070C0"/>
              </a:solidFill>
            </a:endParaRPr>
          </a:p>
        </p:txBody>
      </p:sp>
      <p:sp>
        <p:nvSpPr>
          <p:cNvPr id="4" name="Slide Number Placeholder 3"/>
          <p:cNvSpPr>
            <a:spLocks noGrp="1"/>
          </p:cNvSpPr>
          <p:nvPr>
            <p:ph type="sldNum" sz="quarter" idx="10"/>
          </p:nvPr>
        </p:nvSpPr>
        <p:spPr/>
        <p:txBody>
          <a:bodyPr/>
          <a:lstStyle/>
          <a:p>
            <a:pPr>
              <a:defRPr/>
            </a:pPr>
            <a:fld id="{89173C35-3622-4F55-BEF1-7CB349A51CE3}" type="slidenum">
              <a:rPr lang="en-US" smtClean="0"/>
              <a:pPr>
                <a:defRPr/>
              </a:pPr>
              <a:t>37</a:t>
            </a:fld>
            <a:endParaRPr lang="en-US" dirty="0"/>
          </a:p>
        </p:txBody>
      </p:sp>
      <p:graphicFrame>
        <p:nvGraphicFramePr>
          <p:cNvPr id="5" name="Chart 4"/>
          <p:cNvGraphicFramePr>
            <a:graphicFrameLocks/>
          </p:cNvGraphicFramePr>
          <p:nvPr>
            <p:extLst>
              <p:ext uri="{D42A27DB-BD31-4B8C-83A1-F6EECF244321}">
                <p14:modId xmlns:p14="http://schemas.microsoft.com/office/powerpoint/2010/main" val="1989207985"/>
              </p:ext>
            </p:extLst>
          </p:nvPr>
        </p:nvGraphicFramePr>
        <p:xfrm>
          <a:off x="1219200" y="2971800"/>
          <a:ext cx="6969919" cy="3352072"/>
        </p:xfrm>
        <a:graphic>
          <a:graphicData uri="http://schemas.openxmlformats.org/drawingml/2006/chart">
            <c:chart xmlns:c="http://schemas.openxmlformats.org/drawingml/2006/chart" xmlns:r="http://schemas.openxmlformats.org/officeDocument/2006/relationships" r:id="rId2"/>
          </a:graphicData>
        </a:graphic>
      </p:graphicFrame>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6168354"/>
            <a:ext cx="2362200" cy="4062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561579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 Potential</a:t>
            </a:r>
            <a:endParaRPr lang="en-US" dirty="0"/>
          </a:p>
        </p:txBody>
      </p:sp>
      <p:sp>
        <p:nvSpPr>
          <p:cNvPr id="3" name="Content Placeholder 2"/>
          <p:cNvSpPr>
            <a:spLocks noGrp="1"/>
          </p:cNvSpPr>
          <p:nvPr>
            <p:ph idx="1"/>
          </p:nvPr>
        </p:nvSpPr>
        <p:spPr/>
        <p:txBody>
          <a:bodyPr/>
          <a:lstStyle/>
          <a:p>
            <a:r>
              <a:rPr lang="en-US" b="1" dirty="0">
                <a:solidFill>
                  <a:schemeClr val="tx1"/>
                </a:solidFill>
              </a:rPr>
              <a:t>Top 20 Measures - </a:t>
            </a:r>
            <a:r>
              <a:rPr lang="en-US" b="1" dirty="0" smtClean="0">
                <a:solidFill>
                  <a:schemeClr val="tx1"/>
                </a:solidFill>
              </a:rPr>
              <a:t>2014</a:t>
            </a:r>
            <a:endParaRPr lang="en-US" b="1" dirty="0">
              <a:solidFill>
                <a:schemeClr val="tx1"/>
              </a:solidFill>
            </a:endParaRPr>
          </a:p>
        </p:txBody>
      </p:sp>
      <p:sp>
        <p:nvSpPr>
          <p:cNvPr id="4" name="Slide Number Placeholder 3"/>
          <p:cNvSpPr>
            <a:spLocks noGrp="1"/>
          </p:cNvSpPr>
          <p:nvPr>
            <p:ph type="sldNum" sz="quarter" idx="10"/>
          </p:nvPr>
        </p:nvSpPr>
        <p:spPr/>
        <p:txBody>
          <a:bodyPr/>
          <a:lstStyle/>
          <a:p>
            <a:pPr>
              <a:defRPr/>
            </a:pPr>
            <a:fld id="{89173C35-3622-4F55-BEF1-7CB349A51CE3}" type="slidenum">
              <a:rPr lang="en-US" smtClean="0"/>
              <a:pPr>
                <a:defRPr/>
              </a:pPr>
              <a:t>38</a:t>
            </a:fld>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130143868"/>
              </p:ext>
            </p:extLst>
          </p:nvPr>
        </p:nvGraphicFramePr>
        <p:xfrm>
          <a:off x="762001" y="2140065"/>
          <a:ext cx="7162799" cy="3892403"/>
        </p:xfrm>
        <a:graphic>
          <a:graphicData uri="http://schemas.openxmlformats.org/drawingml/2006/table">
            <a:tbl>
              <a:tblPr/>
              <a:tblGrid>
                <a:gridCol w="961630"/>
                <a:gridCol w="4277909"/>
                <a:gridCol w="961630"/>
                <a:gridCol w="961630"/>
              </a:tblGrid>
              <a:tr h="324338">
                <a:tc>
                  <a:txBody>
                    <a:bodyPr/>
                    <a:lstStyle/>
                    <a:p>
                      <a:pPr algn="ctr" fontAlgn="ctr"/>
                      <a:r>
                        <a:rPr lang="en-US" sz="1000" b="1" i="0" u="none" strike="noStrike" dirty="0">
                          <a:solidFill>
                            <a:schemeClr val="tx1"/>
                          </a:solidFill>
                          <a:effectLst/>
                          <a:latin typeface="Palatino Linotype"/>
                        </a:rPr>
                        <a:t>Rank</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BD97"/>
                    </a:solidFill>
                  </a:tcPr>
                </a:tc>
                <a:tc>
                  <a:txBody>
                    <a:bodyPr/>
                    <a:lstStyle/>
                    <a:p>
                      <a:pPr algn="ctr" fontAlgn="ctr"/>
                      <a:r>
                        <a:rPr lang="en-US" sz="1000" b="1" i="0" u="none" strike="noStrike" dirty="0">
                          <a:solidFill>
                            <a:schemeClr val="tx1"/>
                          </a:solidFill>
                          <a:effectLst/>
                          <a:latin typeface="Palatino Linotype"/>
                        </a:rPr>
                        <a:t>Top Twenty Measures - 2014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BD97"/>
                    </a:solidFill>
                  </a:tcPr>
                </a:tc>
                <a:tc>
                  <a:txBody>
                    <a:bodyPr/>
                    <a:lstStyle/>
                    <a:p>
                      <a:pPr algn="ctr" fontAlgn="ctr"/>
                      <a:r>
                        <a:rPr lang="en-US" sz="1000" b="1" i="0" u="none" strike="noStrike" dirty="0">
                          <a:solidFill>
                            <a:schemeClr val="tx1"/>
                          </a:solidFill>
                          <a:effectLst/>
                          <a:latin typeface="Palatino Linotype"/>
                        </a:rPr>
                        <a:t>2014 - Energy Savings (MWh)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BD97"/>
                    </a:solidFill>
                  </a:tcPr>
                </a:tc>
                <a:tc>
                  <a:txBody>
                    <a:bodyPr/>
                    <a:lstStyle/>
                    <a:p>
                      <a:pPr algn="ctr" fontAlgn="ctr"/>
                      <a:r>
                        <a:rPr lang="en-US" sz="1000" b="1" i="0" u="none" strike="noStrike" dirty="0">
                          <a:solidFill>
                            <a:schemeClr val="tx1"/>
                          </a:solidFill>
                          <a:effectLst/>
                          <a:latin typeface="Palatino Linotype"/>
                        </a:rPr>
                        <a:t>Energy % of Total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BD97"/>
                    </a:solidFill>
                  </a:tcPr>
                </a:tc>
              </a:tr>
              <a:tr h="158760">
                <a:tc>
                  <a:txBody>
                    <a:bodyPr/>
                    <a:lstStyle/>
                    <a:p>
                      <a:pPr algn="ctr" fontAlgn="ctr"/>
                      <a:r>
                        <a:rPr lang="en-US" sz="1000" b="0" i="0" u="none" strike="noStrike" dirty="0">
                          <a:solidFill>
                            <a:srgbClr val="000000"/>
                          </a:solidFill>
                          <a:effectLst/>
                          <a:latin typeface="Palatino Linotype"/>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Advanced Generation T8 - 4ft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2,846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760">
                <a:tc>
                  <a:txBody>
                    <a:bodyPr/>
                    <a:lstStyle/>
                    <a:p>
                      <a:pPr algn="ctr" fontAlgn="ctr"/>
                      <a:r>
                        <a:rPr lang="en-US" sz="1000" b="0" i="0" u="none" strike="noStrike" dirty="0">
                          <a:solidFill>
                            <a:srgbClr val="000000"/>
                          </a:solidFill>
                          <a:effectLst/>
                          <a:latin typeface="Palatino Linotype"/>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SFE - Home Energy Report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1,694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760">
                <a:tc>
                  <a:txBody>
                    <a:bodyPr/>
                    <a:lstStyle/>
                    <a:p>
                      <a:pPr algn="ctr" fontAlgn="ctr"/>
                      <a:r>
                        <a:rPr lang="en-US" sz="1000" b="0" i="0" u="none" strike="noStrike" dirty="0">
                          <a:solidFill>
                            <a:srgbClr val="000000"/>
                          </a:solidFill>
                          <a:effectLst/>
                          <a:latin typeface="Palatino Linotype"/>
                        </a:rPr>
                        <a:t>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Combination Oven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523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4.1%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760">
                <a:tc>
                  <a:txBody>
                    <a:bodyPr/>
                    <a:lstStyle/>
                    <a:p>
                      <a:pPr algn="ctr" fontAlgn="ctr"/>
                      <a:r>
                        <a:rPr lang="en-US" sz="1000" b="0" i="0" u="none" strike="noStrike" dirty="0">
                          <a:solidFill>
                            <a:srgbClr val="000000"/>
                          </a:solidFill>
                          <a:effectLst/>
                          <a:latin typeface="Palatino Linotype"/>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High Performance Rooftop Unit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375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760">
                <a:tc>
                  <a:txBody>
                    <a:bodyPr/>
                    <a:lstStyle/>
                    <a:p>
                      <a:pPr algn="ctr" fontAlgn="ctr"/>
                      <a:r>
                        <a:rPr lang="en-US" sz="1000" b="0" i="0" u="none" strike="noStrike" dirty="0">
                          <a:solidFill>
                            <a:srgbClr val="000000"/>
                          </a:solidFill>
                          <a:effectLst/>
                          <a:latin typeface="Palatino Linotype"/>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t-BR" sz="1000" b="0" i="0" u="none" strike="noStrike">
                          <a:solidFill>
                            <a:srgbClr val="000000"/>
                          </a:solidFill>
                          <a:effectLst/>
                          <a:latin typeface="Palatino Linotype"/>
                        </a:rPr>
                        <a:t>Com - Linear fluorescent delamping 4 ft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369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760">
                <a:tc>
                  <a:txBody>
                    <a:bodyPr/>
                    <a:lstStyle/>
                    <a:p>
                      <a:pPr algn="ctr" fontAlgn="ctr"/>
                      <a:r>
                        <a:rPr lang="en-US" sz="1000" b="0" i="0" u="none" strike="noStrike" dirty="0">
                          <a:solidFill>
                            <a:srgbClr val="000000"/>
                          </a:solidFill>
                          <a:effectLst/>
                          <a:latin typeface="Palatino Linotype"/>
                        </a:rPr>
                        <a:t>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LI - Low Income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291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760">
                <a:tc>
                  <a:txBody>
                    <a:bodyPr/>
                    <a:lstStyle/>
                    <a:p>
                      <a:pPr algn="ctr" fontAlgn="ctr"/>
                      <a:r>
                        <a:rPr lang="en-US" sz="1000" b="0" i="0" u="none" strike="noStrike" dirty="0">
                          <a:solidFill>
                            <a:srgbClr val="000000"/>
                          </a:solidFill>
                          <a:effectLst/>
                          <a:latin typeface="Palatino Linotype"/>
                        </a:rPr>
                        <a:t>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T12 to T8 - 4ft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254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760">
                <a:tc>
                  <a:txBody>
                    <a:bodyPr/>
                    <a:lstStyle/>
                    <a:p>
                      <a:pPr algn="ctr" fontAlgn="ctr"/>
                      <a:r>
                        <a:rPr lang="en-US" sz="1000" b="0" i="0" u="none" strike="noStrike" dirty="0">
                          <a:solidFill>
                            <a:srgbClr val="000000"/>
                          </a:solidFill>
                          <a:effectLst/>
                          <a:latin typeface="Palatino Linotype"/>
                        </a:rPr>
                        <a:t>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SFE - Recycle refrigerator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248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760">
                <a:tc>
                  <a:txBody>
                    <a:bodyPr/>
                    <a:lstStyle/>
                    <a:p>
                      <a:pPr algn="ctr" fontAlgn="ctr"/>
                      <a:r>
                        <a:rPr lang="en-US" sz="1000" b="0" i="0" u="none" strike="noStrike" dirty="0">
                          <a:solidFill>
                            <a:srgbClr val="000000"/>
                          </a:solidFill>
                          <a:effectLst/>
                          <a:latin typeface="Palatino Linotype"/>
                        </a:rPr>
                        <a:t>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t-BR" sz="1000" b="0" i="0" u="none" strike="noStrike">
                          <a:solidFill>
                            <a:srgbClr val="000000"/>
                          </a:solidFill>
                          <a:effectLst/>
                          <a:latin typeface="Palatino Linotype"/>
                        </a:rPr>
                        <a:t>Com - PS Exterior HID - Mercury Vapor Base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760">
                <a:tc>
                  <a:txBody>
                    <a:bodyPr/>
                    <a:lstStyle/>
                    <a:p>
                      <a:pPr algn="ctr" fontAlgn="ctr"/>
                      <a:r>
                        <a:rPr lang="en-US" sz="1000" b="0" i="0" u="none" strike="noStrike" dirty="0">
                          <a:solidFill>
                            <a:srgbClr val="000000"/>
                          </a:solidFill>
                          <a:effectLst/>
                          <a:latin typeface="Palatino Linotype"/>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SFE - HVAC Quality Maintenance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229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760">
                <a:tc>
                  <a:txBody>
                    <a:bodyPr/>
                    <a:lstStyle/>
                    <a:p>
                      <a:pPr algn="ctr" fontAlgn="ctr"/>
                      <a:r>
                        <a:rPr lang="en-US" sz="1000" b="0" i="0" u="none" strike="noStrike" dirty="0">
                          <a:solidFill>
                            <a:srgbClr val="000000"/>
                          </a:solidFill>
                          <a:effectLst/>
                          <a:latin typeface="Palatino Linotype"/>
                        </a:rPr>
                        <a:t>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LED Exit sign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226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760">
                <a:tc>
                  <a:txBody>
                    <a:bodyPr/>
                    <a:lstStyle/>
                    <a:p>
                      <a:pPr algn="ctr" fontAlgn="ctr"/>
                      <a:r>
                        <a:rPr lang="en-US" sz="1000" b="0" i="0" u="none" strike="noStrike" dirty="0">
                          <a:solidFill>
                            <a:srgbClr val="000000"/>
                          </a:solidFill>
                          <a:effectLst/>
                          <a:latin typeface="Palatino Linotype"/>
                        </a:rPr>
                        <a:t>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CFL Fixture Under 15W</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760">
                <a:tc>
                  <a:txBody>
                    <a:bodyPr/>
                    <a:lstStyle/>
                    <a:p>
                      <a:pPr algn="ctr" fontAlgn="ctr"/>
                      <a:r>
                        <a:rPr lang="en-US" sz="1000" b="0" i="0" u="none" strike="noStrike" dirty="0">
                          <a:solidFill>
                            <a:srgbClr val="000000"/>
                          </a:solidFill>
                          <a:effectLst/>
                          <a:latin typeface="Palatino Linotype"/>
                        </a:rPr>
                        <a:t>13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High bay fluorescent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08182">
                <a:tc>
                  <a:txBody>
                    <a:bodyPr/>
                    <a:lstStyle/>
                    <a:p>
                      <a:pPr algn="ctr" fontAlgn="ctr"/>
                      <a:r>
                        <a:rPr lang="en-US" sz="1000" b="0" i="0" u="none" strike="noStrike" dirty="0">
                          <a:solidFill>
                            <a:srgbClr val="000000"/>
                          </a:solidFill>
                          <a:effectLst/>
                          <a:latin typeface="Palatino Linotype"/>
                        </a:rPr>
                        <a:t>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Comprehensive Commercial HVAC Rooftop Unit Quality Maintenance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208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760">
                <a:tc>
                  <a:txBody>
                    <a:bodyPr/>
                    <a:lstStyle/>
                    <a:p>
                      <a:pPr algn="ctr" fontAlgn="ctr"/>
                      <a:r>
                        <a:rPr lang="en-US" sz="1000" b="0" i="0" u="none" strike="noStrike" dirty="0">
                          <a:solidFill>
                            <a:srgbClr val="000000"/>
                          </a:solidFill>
                          <a:effectLst/>
                          <a:latin typeface="Palatino Linotype"/>
                        </a:rPr>
                        <a:t>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LED Lighting T8 - 4ft Equiv</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173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760">
                <a:tc>
                  <a:txBody>
                    <a:bodyPr/>
                    <a:lstStyle/>
                    <a:p>
                      <a:pPr algn="ctr" fontAlgn="ctr"/>
                      <a:r>
                        <a:rPr lang="en-US" sz="1000" b="0" i="0" u="none" strike="noStrike" dirty="0">
                          <a:solidFill>
                            <a:srgbClr val="000000"/>
                          </a:solidFill>
                          <a:effectLst/>
                          <a:latin typeface="Palatino Linotype"/>
                        </a:rPr>
                        <a:t>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Pressureless Steamer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760">
                <a:tc>
                  <a:txBody>
                    <a:bodyPr/>
                    <a:lstStyle/>
                    <a:p>
                      <a:pPr algn="ctr" fontAlgn="ctr"/>
                      <a:r>
                        <a:rPr lang="en-US" sz="1000" b="0" i="0" u="none" strike="noStrike" dirty="0">
                          <a:solidFill>
                            <a:srgbClr val="000000"/>
                          </a:solidFill>
                          <a:effectLst/>
                          <a:latin typeface="Palatino Linotype"/>
                        </a:rPr>
                        <a:t>17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EMS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146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760">
                <a:tc>
                  <a:txBody>
                    <a:bodyPr/>
                    <a:lstStyle/>
                    <a:p>
                      <a:pPr algn="ctr" fontAlgn="ctr"/>
                      <a:r>
                        <a:rPr lang="en-US" sz="1000" b="0" i="0" u="none" strike="noStrike" dirty="0">
                          <a:solidFill>
                            <a:srgbClr val="000000"/>
                          </a:solidFill>
                          <a:effectLst/>
                          <a:latin typeface="Palatino Linotype"/>
                        </a:rPr>
                        <a:t>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CFL Fixture 16 to 24W</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760">
                <a:tc>
                  <a:txBody>
                    <a:bodyPr/>
                    <a:lstStyle/>
                    <a:p>
                      <a:pPr algn="ctr" fontAlgn="ctr"/>
                      <a:r>
                        <a:rPr lang="en-US" sz="1000" b="0" i="0" u="none" strike="noStrike" dirty="0">
                          <a:solidFill>
                            <a:srgbClr val="000000"/>
                          </a:solidFill>
                          <a:effectLst/>
                          <a:latin typeface="Palatino Linotype"/>
                        </a:rPr>
                        <a:t>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Retro commissioning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127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760">
                <a:tc>
                  <a:txBody>
                    <a:bodyPr/>
                    <a:lstStyle/>
                    <a:p>
                      <a:pPr algn="ctr" fontAlgn="ctr"/>
                      <a:r>
                        <a:rPr lang="en-US" sz="1000" b="0" i="0" u="none" strike="noStrike" dirty="0">
                          <a:solidFill>
                            <a:srgbClr val="000000"/>
                          </a:solidFill>
                          <a:effectLst/>
                          <a:latin typeface="Palatino Linotype"/>
                        </a:rPr>
                        <a:t>20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t-BR" sz="1000" b="0" i="0" u="none" strike="noStrike">
                          <a:solidFill>
                            <a:srgbClr val="000000"/>
                          </a:solidFill>
                          <a:effectLst/>
                          <a:latin typeface="Palatino Linotype"/>
                        </a:rPr>
                        <a:t>Com - Linear fluorescent delamping 8 ft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3702">
                <a:tc>
                  <a:txBody>
                    <a:bodyPr/>
                    <a:lstStyle/>
                    <a:p>
                      <a:pPr algn="l" fontAlgn="b"/>
                      <a:r>
                        <a:rPr lang="en-US" sz="1100" b="0" i="0" u="none" strike="noStrike" dirty="0">
                          <a:solidFill>
                            <a:srgbClr val="000000"/>
                          </a:solidFill>
                          <a:effectLst/>
                          <a:latin typeface="Verdana"/>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1" i="0" u="none" strike="noStrike" dirty="0">
                          <a:solidFill>
                            <a:srgbClr val="000000"/>
                          </a:solidFill>
                          <a:effectLst/>
                          <a:latin typeface="Palatino Linotype"/>
                        </a:rPr>
                        <a:t>Top 20 Total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1" i="0" u="none" strike="noStrike" dirty="0">
                          <a:solidFill>
                            <a:srgbClr val="000000"/>
                          </a:solidFill>
                          <a:effectLst/>
                          <a:latin typeface="Palatino Linotype"/>
                        </a:rPr>
                        <a:t>8,788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1" i="0" u="none" strike="noStrike" dirty="0">
                          <a:solidFill>
                            <a:srgbClr val="C00000"/>
                          </a:solidFill>
                          <a:effectLst/>
                          <a:latin typeface="Palatino Linotype"/>
                        </a:rPr>
                        <a:t>69.0%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6168354"/>
            <a:ext cx="2362200" cy="4062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561579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 Potential</a:t>
            </a:r>
            <a:endParaRPr lang="en-US" dirty="0"/>
          </a:p>
        </p:txBody>
      </p:sp>
      <p:sp>
        <p:nvSpPr>
          <p:cNvPr id="3" name="Content Placeholder 2"/>
          <p:cNvSpPr>
            <a:spLocks noGrp="1"/>
          </p:cNvSpPr>
          <p:nvPr>
            <p:ph idx="1"/>
          </p:nvPr>
        </p:nvSpPr>
        <p:spPr/>
        <p:txBody>
          <a:bodyPr/>
          <a:lstStyle/>
          <a:p>
            <a:r>
              <a:rPr lang="en-US" b="1" dirty="0" smtClean="0">
                <a:solidFill>
                  <a:schemeClr val="tx1"/>
                </a:solidFill>
              </a:rPr>
              <a:t>Top 20 Measures - 2023</a:t>
            </a:r>
            <a:endParaRPr lang="en-US" b="1" dirty="0">
              <a:solidFill>
                <a:schemeClr val="tx1"/>
              </a:solidFill>
            </a:endParaRPr>
          </a:p>
        </p:txBody>
      </p:sp>
      <p:sp>
        <p:nvSpPr>
          <p:cNvPr id="4" name="Slide Number Placeholder 3"/>
          <p:cNvSpPr>
            <a:spLocks noGrp="1"/>
          </p:cNvSpPr>
          <p:nvPr>
            <p:ph type="sldNum" sz="quarter" idx="10"/>
          </p:nvPr>
        </p:nvSpPr>
        <p:spPr/>
        <p:txBody>
          <a:bodyPr/>
          <a:lstStyle/>
          <a:p>
            <a:pPr>
              <a:defRPr/>
            </a:pPr>
            <a:fld id="{89173C35-3622-4F55-BEF1-7CB349A51CE3}" type="slidenum">
              <a:rPr lang="en-US" smtClean="0"/>
              <a:pPr>
                <a:defRPr/>
              </a:pPr>
              <a:t>39</a:t>
            </a:fld>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586143474"/>
              </p:ext>
            </p:extLst>
          </p:nvPr>
        </p:nvGraphicFramePr>
        <p:xfrm>
          <a:off x="762000" y="2209800"/>
          <a:ext cx="7029450" cy="3732914"/>
        </p:xfrm>
        <a:graphic>
          <a:graphicData uri="http://schemas.openxmlformats.org/drawingml/2006/table">
            <a:tbl>
              <a:tblPr/>
              <a:tblGrid>
                <a:gridCol w="943728"/>
                <a:gridCol w="4198266"/>
                <a:gridCol w="943728"/>
                <a:gridCol w="943728"/>
              </a:tblGrid>
              <a:tr h="317249">
                <a:tc>
                  <a:txBody>
                    <a:bodyPr/>
                    <a:lstStyle/>
                    <a:p>
                      <a:pPr algn="ctr" fontAlgn="ctr"/>
                      <a:r>
                        <a:rPr lang="en-US" sz="1000" b="1" i="0" u="none" strike="noStrike" dirty="0">
                          <a:solidFill>
                            <a:schemeClr val="tx1"/>
                          </a:solidFill>
                          <a:effectLst/>
                          <a:latin typeface="Palatino Linotype"/>
                        </a:rPr>
                        <a:t>Rank</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BD97"/>
                    </a:solidFill>
                  </a:tcPr>
                </a:tc>
                <a:tc>
                  <a:txBody>
                    <a:bodyPr/>
                    <a:lstStyle/>
                    <a:p>
                      <a:pPr algn="ctr" fontAlgn="ctr"/>
                      <a:r>
                        <a:rPr lang="en-US" sz="1000" b="1" i="0" u="none" strike="noStrike" dirty="0">
                          <a:solidFill>
                            <a:schemeClr val="tx1"/>
                          </a:solidFill>
                          <a:effectLst/>
                          <a:latin typeface="Palatino Linotype"/>
                        </a:rPr>
                        <a:t>Top Twenty Measures - 2023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BD97"/>
                    </a:solidFill>
                  </a:tcPr>
                </a:tc>
                <a:tc>
                  <a:txBody>
                    <a:bodyPr/>
                    <a:lstStyle/>
                    <a:p>
                      <a:pPr algn="ctr" fontAlgn="ctr"/>
                      <a:r>
                        <a:rPr lang="en-US" sz="1000" b="1" i="0" u="none" strike="noStrike" dirty="0">
                          <a:solidFill>
                            <a:schemeClr val="tx1"/>
                          </a:solidFill>
                          <a:effectLst/>
                          <a:latin typeface="Palatino Linotype"/>
                        </a:rPr>
                        <a:t>2023 - Energy Savings (MWh)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BD97"/>
                    </a:solidFill>
                  </a:tcPr>
                </a:tc>
                <a:tc>
                  <a:txBody>
                    <a:bodyPr/>
                    <a:lstStyle/>
                    <a:p>
                      <a:pPr algn="ctr" fontAlgn="ctr"/>
                      <a:r>
                        <a:rPr lang="en-US" sz="1000" b="1" i="0" u="none" strike="noStrike" dirty="0">
                          <a:solidFill>
                            <a:schemeClr val="tx1"/>
                          </a:solidFill>
                          <a:effectLst/>
                          <a:latin typeface="Palatino Linotype"/>
                        </a:rPr>
                        <a:t>Energy % of Total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4BD97"/>
                    </a:solidFill>
                  </a:tcPr>
                </a:tc>
              </a:tr>
              <a:tr h="154755">
                <a:tc>
                  <a:txBody>
                    <a:bodyPr/>
                    <a:lstStyle/>
                    <a:p>
                      <a:pPr algn="ctr" fontAlgn="ctr"/>
                      <a:r>
                        <a:rPr lang="en-US" sz="1000" b="0" i="0" u="none" strike="noStrike" dirty="0">
                          <a:solidFill>
                            <a:srgbClr val="000000"/>
                          </a:solidFill>
                          <a:effectLst/>
                          <a:latin typeface="Palatino Linotype"/>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SFE - Home Energy Report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2,847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26.0%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4755">
                <a:tc>
                  <a:txBody>
                    <a:bodyPr/>
                    <a:lstStyle/>
                    <a:p>
                      <a:pPr algn="ctr" fontAlgn="ctr"/>
                      <a:r>
                        <a:rPr lang="en-US" sz="1000" b="0" i="0" u="none" strike="noStrike" dirty="0">
                          <a:solidFill>
                            <a:srgbClr val="000000"/>
                          </a:solidFill>
                          <a:effectLst/>
                          <a:latin typeface="Palatino Linotype"/>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SFE - HVAC Quality Maintenance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891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8.1%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4755">
                <a:tc>
                  <a:txBody>
                    <a:bodyPr/>
                    <a:lstStyle/>
                    <a:p>
                      <a:pPr algn="ctr" fontAlgn="ctr"/>
                      <a:r>
                        <a:rPr lang="en-US" sz="1000" b="0" i="0" u="none" strike="noStrike" dirty="0">
                          <a:solidFill>
                            <a:srgbClr val="000000"/>
                          </a:solidFill>
                          <a:effectLst/>
                          <a:latin typeface="Palatino Linotype"/>
                        </a:rPr>
                        <a:t>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Combination Oven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639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5.8%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4755">
                <a:tc>
                  <a:txBody>
                    <a:bodyPr/>
                    <a:lstStyle/>
                    <a:p>
                      <a:pPr algn="ctr" fontAlgn="ctr"/>
                      <a:r>
                        <a:rPr lang="en-US" sz="1000" b="0" i="0" u="none" strike="noStrike" dirty="0">
                          <a:solidFill>
                            <a:srgbClr val="000000"/>
                          </a:solidFill>
                          <a:effectLst/>
                          <a:latin typeface="Palatino Linotype"/>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High Performance Rooftop Unit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548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4755">
                <a:tc>
                  <a:txBody>
                    <a:bodyPr/>
                    <a:lstStyle/>
                    <a:p>
                      <a:pPr algn="ctr" fontAlgn="ctr"/>
                      <a:r>
                        <a:rPr lang="en-US" sz="1000" b="0" i="0" u="none" strike="noStrike" dirty="0">
                          <a:solidFill>
                            <a:srgbClr val="000000"/>
                          </a:solidFill>
                          <a:effectLst/>
                          <a:latin typeface="Palatino Linotype"/>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SFE - Smart Strip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416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3.8%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4755">
                <a:tc>
                  <a:txBody>
                    <a:bodyPr/>
                    <a:lstStyle/>
                    <a:p>
                      <a:pPr algn="ctr" fontAlgn="ctr"/>
                      <a:r>
                        <a:rPr lang="en-US" sz="1000" b="0" i="0" u="none" strike="noStrike" dirty="0">
                          <a:solidFill>
                            <a:srgbClr val="000000"/>
                          </a:solidFill>
                          <a:effectLst/>
                          <a:latin typeface="Palatino Linotype"/>
                        </a:rPr>
                        <a:t>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Kitchen Vent Hoods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404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3.7%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4755">
                <a:tc>
                  <a:txBody>
                    <a:bodyPr/>
                    <a:lstStyle/>
                    <a:p>
                      <a:pPr algn="ctr" fontAlgn="ctr"/>
                      <a:r>
                        <a:rPr lang="en-US" sz="1000" b="0" i="0" u="none" strike="noStrike" dirty="0">
                          <a:solidFill>
                            <a:srgbClr val="000000"/>
                          </a:solidFill>
                          <a:effectLst/>
                          <a:latin typeface="Palatino Linotype"/>
                        </a:rPr>
                        <a:t>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SFE - Effcient Set Top Box</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396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4755">
                <a:tc>
                  <a:txBody>
                    <a:bodyPr/>
                    <a:lstStyle/>
                    <a:p>
                      <a:pPr algn="ctr" fontAlgn="ctr"/>
                      <a:r>
                        <a:rPr lang="en-US" sz="1000" b="0" i="0" u="none" strike="noStrike" dirty="0">
                          <a:solidFill>
                            <a:srgbClr val="000000"/>
                          </a:solidFill>
                          <a:effectLst/>
                          <a:latin typeface="Palatino Linotype"/>
                        </a:rPr>
                        <a:t>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Retro commissioning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370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4755">
                <a:tc>
                  <a:txBody>
                    <a:bodyPr/>
                    <a:lstStyle/>
                    <a:p>
                      <a:pPr algn="ctr" fontAlgn="ctr"/>
                      <a:r>
                        <a:rPr lang="en-US" sz="1000" b="0" i="0" u="none" strike="noStrike" dirty="0">
                          <a:solidFill>
                            <a:srgbClr val="000000"/>
                          </a:solidFill>
                          <a:effectLst/>
                          <a:latin typeface="Palatino Linotype"/>
                        </a:rPr>
                        <a:t>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t-BR" sz="1000" b="0" i="0" u="none" strike="noStrike">
                          <a:solidFill>
                            <a:srgbClr val="000000"/>
                          </a:solidFill>
                          <a:effectLst/>
                          <a:latin typeface="Palatino Linotype"/>
                        </a:rPr>
                        <a:t>Com - Improved Data Center Design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344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3.1%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4755">
                <a:tc>
                  <a:txBody>
                    <a:bodyPr/>
                    <a:lstStyle/>
                    <a:p>
                      <a:pPr algn="ctr" fontAlgn="ctr"/>
                      <a:r>
                        <a:rPr lang="en-US" sz="1000" b="0" i="0" u="none" strike="noStrike" dirty="0">
                          <a:solidFill>
                            <a:srgbClr val="000000"/>
                          </a:solidFill>
                          <a:effectLst/>
                          <a:latin typeface="Palatino Linotype"/>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MFE - Smart Strip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338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3.1%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4755">
                <a:tc>
                  <a:txBody>
                    <a:bodyPr/>
                    <a:lstStyle/>
                    <a:p>
                      <a:pPr algn="ctr" fontAlgn="ctr"/>
                      <a:r>
                        <a:rPr lang="en-US" sz="1000" b="0" i="0" u="none" strike="noStrike" dirty="0">
                          <a:solidFill>
                            <a:srgbClr val="000000"/>
                          </a:solidFill>
                          <a:effectLst/>
                          <a:latin typeface="Palatino Linotype"/>
                        </a:rPr>
                        <a:t>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MFE - HVAC Quality Maintenance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256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4755">
                <a:tc>
                  <a:txBody>
                    <a:bodyPr/>
                    <a:lstStyle/>
                    <a:p>
                      <a:pPr algn="ctr" fontAlgn="ctr"/>
                      <a:r>
                        <a:rPr lang="en-US" sz="1000" b="0" i="0" u="none" strike="noStrike" dirty="0">
                          <a:solidFill>
                            <a:srgbClr val="000000"/>
                          </a:solidFill>
                          <a:effectLst/>
                          <a:latin typeface="Palatino Linotype"/>
                        </a:rPr>
                        <a:t>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Variable-Speed CRAC Compressors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229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4755">
                <a:tc>
                  <a:txBody>
                    <a:bodyPr/>
                    <a:lstStyle/>
                    <a:p>
                      <a:pPr algn="ctr" fontAlgn="ctr"/>
                      <a:r>
                        <a:rPr lang="en-US" sz="1000" b="0" i="0" u="none" strike="noStrike" dirty="0">
                          <a:solidFill>
                            <a:srgbClr val="000000"/>
                          </a:solidFill>
                          <a:effectLst/>
                          <a:latin typeface="Palatino Linotype"/>
                        </a:rPr>
                        <a:t>13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LI - Low Income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226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4755">
                <a:tc>
                  <a:txBody>
                    <a:bodyPr/>
                    <a:lstStyle/>
                    <a:p>
                      <a:pPr algn="ctr" fontAlgn="ctr"/>
                      <a:r>
                        <a:rPr lang="en-US" sz="1000" b="0" i="0" u="none" strike="noStrike" dirty="0">
                          <a:solidFill>
                            <a:srgbClr val="000000"/>
                          </a:solidFill>
                          <a:effectLst/>
                          <a:latin typeface="Palatino Linotype"/>
                        </a:rPr>
                        <a:t>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LED Lighting T8 - 4ft Equiv</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207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4755">
                <a:tc>
                  <a:txBody>
                    <a:bodyPr/>
                    <a:lstStyle/>
                    <a:p>
                      <a:pPr algn="ctr" fontAlgn="ctr"/>
                      <a:r>
                        <a:rPr lang="en-US" sz="1000" b="0" i="0" u="none" strike="noStrike" dirty="0">
                          <a:solidFill>
                            <a:srgbClr val="000000"/>
                          </a:solidFill>
                          <a:effectLst/>
                          <a:latin typeface="Palatino Linotype"/>
                        </a:rPr>
                        <a:t>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Pressureless Steamer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183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4755">
                <a:tc>
                  <a:txBody>
                    <a:bodyPr/>
                    <a:lstStyle/>
                    <a:p>
                      <a:pPr algn="ctr" fontAlgn="ctr"/>
                      <a:r>
                        <a:rPr lang="en-US" sz="1000" b="0" i="0" u="none" strike="noStrike" dirty="0">
                          <a:solidFill>
                            <a:srgbClr val="000000"/>
                          </a:solidFill>
                          <a:effectLst/>
                          <a:latin typeface="Palatino Linotype"/>
                        </a:rPr>
                        <a:t>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MFE - Effcient Set Top Box</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179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4755">
                <a:tc>
                  <a:txBody>
                    <a:bodyPr/>
                    <a:lstStyle/>
                    <a:p>
                      <a:pPr algn="ctr" fontAlgn="ctr"/>
                      <a:r>
                        <a:rPr lang="en-US" sz="1000" b="0" i="0" u="none" strike="noStrike" dirty="0">
                          <a:solidFill>
                            <a:srgbClr val="000000"/>
                          </a:solidFill>
                          <a:effectLst/>
                          <a:latin typeface="Palatino Linotype"/>
                        </a:rPr>
                        <a:t>17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Dimmable w/F32T8 &amp; 5W standby CFL lamps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143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4755">
                <a:tc>
                  <a:txBody>
                    <a:bodyPr/>
                    <a:lstStyle/>
                    <a:p>
                      <a:pPr algn="ctr" fontAlgn="ctr"/>
                      <a:r>
                        <a:rPr lang="en-US" sz="1000" b="0" i="0" u="none" strike="noStrike" dirty="0">
                          <a:solidFill>
                            <a:srgbClr val="000000"/>
                          </a:solidFill>
                          <a:effectLst/>
                          <a:latin typeface="Palatino Linotype"/>
                        </a:rPr>
                        <a:t>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Key Card Control Option B (HVAC Only)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4755">
                <a:tc>
                  <a:txBody>
                    <a:bodyPr/>
                    <a:lstStyle/>
                    <a:p>
                      <a:pPr algn="ctr" fontAlgn="ctr"/>
                      <a:r>
                        <a:rPr lang="en-US" sz="1000" b="0" i="0" u="none" strike="noStrike" dirty="0">
                          <a:solidFill>
                            <a:srgbClr val="000000"/>
                          </a:solidFill>
                          <a:effectLst/>
                          <a:latin typeface="Palatino Linotype"/>
                        </a:rPr>
                        <a:t>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Food Holding Cabinet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4755">
                <a:tc>
                  <a:txBody>
                    <a:bodyPr/>
                    <a:lstStyle/>
                    <a:p>
                      <a:pPr algn="ctr" fontAlgn="ctr"/>
                      <a:r>
                        <a:rPr lang="en-US" sz="1000" b="0" i="0" u="none" strike="noStrike" dirty="0">
                          <a:solidFill>
                            <a:srgbClr val="000000"/>
                          </a:solidFill>
                          <a:effectLst/>
                          <a:latin typeface="Palatino Linotype"/>
                        </a:rPr>
                        <a:t>20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Com - Cool Roof</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131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Palatino Linotype"/>
                        </a:rPr>
                        <a:t>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4755">
                <a:tc>
                  <a:txBody>
                    <a:bodyPr/>
                    <a:lstStyle/>
                    <a:p>
                      <a:pPr algn="l" fontAlgn="b"/>
                      <a:r>
                        <a:rPr lang="en-US" sz="1100" b="0" i="0" u="none" strike="noStrike" dirty="0">
                          <a:solidFill>
                            <a:srgbClr val="000000"/>
                          </a:solidFill>
                          <a:effectLst/>
                          <a:latin typeface="Verdana"/>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1" i="0" u="none" strike="noStrike" dirty="0">
                          <a:solidFill>
                            <a:srgbClr val="000000"/>
                          </a:solidFill>
                          <a:effectLst/>
                          <a:latin typeface="Palatino Linotype"/>
                        </a:rPr>
                        <a:t>Top 20 Total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1" i="0" u="none" strike="noStrike" dirty="0">
                          <a:solidFill>
                            <a:srgbClr val="000000"/>
                          </a:solidFill>
                          <a:effectLst/>
                          <a:latin typeface="Palatino Linotype"/>
                        </a:rPr>
                        <a:t>9,013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1" i="0" u="none" strike="noStrike" dirty="0">
                          <a:solidFill>
                            <a:srgbClr val="C00000"/>
                          </a:solidFill>
                          <a:effectLst/>
                          <a:latin typeface="Palatino Linotype"/>
                        </a:rPr>
                        <a:t>82.4%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6168354"/>
            <a:ext cx="2362200" cy="4062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561579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6" name="Rectangle 6"/>
          <p:cNvSpPr>
            <a:spLocks noGrp="1" noChangeArrowheads="1"/>
          </p:cNvSpPr>
          <p:nvPr>
            <p:ph type="title"/>
          </p:nvPr>
        </p:nvSpPr>
        <p:spPr/>
        <p:txBody>
          <a:bodyPr>
            <a:normAutofit/>
          </a:bodyPr>
          <a:lstStyle/>
          <a:p>
            <a:r>
              <a:rPr lang="en-US" sz="4800" dirty="0" smtClean="0"/>
              <a:t>2010 Adopted Goals</a:t>
            </a:r>
            <a:endParaRPr lang="en-US" sz="4800" dirty="0"/>
          </a:p>
        </p:txBody>
      </p:sp>
      <p:sp>
        <p:nvSpPr>
          <p:cNvPr id="51207" name="Rectangle 7"/>
          <p:cNvSpPr>
            <a:spLocks noGrp="1" noChangeArrowheads="1"/>
          </p:cNvSpPr>
          <p:nvPr>
            <p:ph type="body" idx="1"/>
          </p:nvPr>
        </p:nvSpPr>
        <p:spPr/>
        <p:txBody>
          <a:bodyPr>
            <a:normAutofit/>
          </a:bodyPr>
          <a:lstStyle/>
          <a:p>
            <a:r>
              <a:rPr lang="en-US" sz="2600" dirty="0" smtClean="0"/>
              <a:t>Highest of All Utilities in CMUA</a:t>
            </a:r>
          </a:p>
          <a:p>
            <a:r>
              <a:rPr lang="en-US" sz="2600" dirty="0" smtClean="0"/>
              <a:t>Fiscal </a:t>
            </a:r>
            <a:r>
              <a:rPr lang="en-US" sz="2600" dirty="0"/>
              <a:t>Years 2011 Through 2013</a:t>
            </a:r>
          </a:p>
          <a:p>
            <a:pPr lvl="1"/>
            <a:r>
              <a:rPr lang="en-US" sz="2100" dirty="0"/>
              <a:t>14,500 MWh per year (approx 1.1% of load)</a:t>
            </a:r>
          </a:p>
          <a:p>
            <a:pPr lvl="1"/>
            <a:r>
              <a:rPr lang="en-US" sz="2100" dirty="0"/>
              <a:t>3.3 MW per year </a:t>
            </a:r>
            <a:r>
              <a:rPr lang="en-US" sz="2100" dirty="0" smtClean="0"/>
              <a:t>peak energy demand reduction</a:t>
            </a:r>
          </a:p>
          <a:p>
            <a:pPr lvl="1"/>
            <a:r>
              <a:rPr lang="en-US" sz="2100" dirty="0" smtClean="0"/>
              <a:t>Maintained current PBC rate</a:t>
            </a:r>
            <a:endParaRPr lang="en-US" sz="2100" dirty="0"/>
          </a:p>
          <a:p>
            <a:r>
              <a:rPr lang="en-US" sz="2600" dirty="0" smtClean="0"/>
              <a:t>Fiscal </a:t>
            </a:r>
            <a:r>
              <a:rPr lang="en-US" sz="2600" dirty="0"/>
              <a:t>Years 2014 Through 2020</a:t>
            </a:r>
          </a:p>
          <a:p>
            <a:pPr lvl="1"/>
            <a:r>
              <a:rPr lang="en-US" sz="2100" dirty="0"/>
              <a:t>17,500 MWh per year (approx 1.3% of load)</a:t>
            </a:r>
          </a:p>
          <a:p>
            <a:pPr lvl="1"/>
            <a:r>
              <a:rPr lang="en-US" sz="2100" dirty="0"/>
              <a:t>4.2 MW per year peak energy demand reduction</a:t>
            </a:r>
          </a:p>
          <a:p>
            <a:pPr lvl="1"/>
            <a:r>
              <a:rPr lang="en-US" sz="2100" dirty="0" smtClean="0"/>
              <a:t>PBC </a:t>
            </a:r>
            <a:r>
              <a:rPr lang="en-US" sz="2100" dirty="0"/>
              <a:t>rate </a:t>
            </a:r>
            <a:r>
              <a:rPr lang="en-US" sz="2100" dirty="0" smtClean="0"/>
              <a:t>increase would be needed to achieve this goal</a:t>
            </a:r>
            <a:endParaRPr lang="en-US" sz="2100" dirty="0"/>
          </a:p>
        </p:txBody>
      </p:sp>
      <p:sp>
        <p:nvSpPr>
          <p:cNvPr id="2" name="Slide Number Placeholder 1"/>
          <p:cNvSpPr>
            <a:spLocks noGrp="1"/>
          </p:cNvSpPr>
          <p:nvPr>
            <p:ph type="sldNum" sz="quarter" idx="10"/>
          </p:nvPr>
        </p:nvSpPr>
        <p:spPr/>
        <p:txBody>
          <a:bodyPr/>
          <a:lstStyle/>
          <a:p>
            <a:pPr>
              <a:defRPr/>
            </a:pPr>
            <a:fld id="{89173C35-3622-4F55-BEF1-7CB349A51CE3}" type="slidenum">
              <a:rPr lang="en-US" smtClean="0"/>
              <a:pPr>
                <a:defRPr/>
              </a:pPr>
              <a:t>40</a:t>
            </a:fld>
            <a:endParaRPr lang="en-US" dirty="0"/>
          </a:p>
        </p:txBody>
      </p:sp>
    </p:spTree>
    <p:extLst>
      <p:ext uri="{BB962C8B-B14F-4D97-AF65-F5344CB8AC3E}">
        <p14:creationId xmlns:p14="http://schemas.microsoft.com/office/powerpoint/2010/main" val="240416258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normAutofit fontScale="90000"/>
          </a:bodyPr>
          <a:lstStyle/>
          <a:p>
            <a:r>
              <a:rPr lang="en-US" dirty="0" smtClean="0"/>
              <a:t>2010 Goal Comparison with </a:t>
            </a:r>
            <a:br>
              <a:rPr lang="en-US" dirty="0" smtClean="0"/>
            </a:br>
            <a:r>
              <a:rPr lang="en-US" dirty="0" smtClean="0"/>
              <a:t>Other CMUA Utilities</a:t>
            </a:r>
            <a:endParaRPr lang="en-US" dirty="0"/>
          </a:p>
        </p:txBody>
      </p:sp>
      <p:pic>
        <p:nvPicPr>
          <p:cNvPr id="634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0245" y="1368425"/>
            <a:ext cx="7279356" cy="48791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492" name="Text Box 4"/>
          <p:cNvSpPr txBox="1">
            <a:spLocks noChangeArrowheads="1"/>
          </p:cNvSpPr>
          <p:nvPr/>
        </p:nvSpPr>
        <p:spPr bwMode="auto">
          <a:xfrm>
            <a:off x="6400800" y="3657600"/>
            <a:ext cx="1066800" cy="3667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dirty="0">
                <a:solidFill>
                  <a:schemeClr val="accent2"/>
                </a:solidFill>
              </a:rPr>
              <a:t>Average</a:t>
            </a:r>
          </a:p>
        </p:txBody>
      </p:sp>
      <p:sp>
        <p:nvSpPr>
          <p:cNvPr id="3" name="Slide Number Placeholder 2"/>
          <p:cNvSpPr>
            <a:spLocks noGrp="1"/>
          </p:cNvSpPr>
          <p:nvPr>
            <p:ph type="sldNum" sz="quarter" idx="10"/>
          </p:nvPr>
        </p:nvSpPr>
        <p:spPr/>
        <p:txBody>
          <a:bodyPr/>
          <a:lstStyle/>
          <a:p>
            <a:pPr>
              <a:defRPr/>
            </a:pPr>
            <a:fld id="{001DA30C-7CF1-4C03-8E97-DFCDCF5B759F}" type="slidenum">
              <a:rPr lang="en-US" smtClean="0"/>
              <a:pPr>
                <a:defRPr/>
              </a:pPr>
              <a:t>41</a:t>
            </a:fld>
            <a:endParaRPr lang="en-US" dirty="0"/>
          </a:p>
        </p:txBody>
      </p:sp>
    </p:spTree>
    <p:extLst>
      <p:ext uri="{BB962C8B-B14F-4D97-AF65-F5344CB8AC3E}">
        <p14:creationId xmlns:p14="http://schemas.microsoft.com/office/powerpoint/2010/main" val="278020549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Rate Pressures</a:t>
            </a:r>
            <a:endParaRPr lang="en-US" dirty="0"/>
          </a:p>
        </p:txBody>
      </p:sp>
      <p:sp>
        <p:nvSpPr>
          <p:cNvPr id="4" name="Slide Number Placeholder 3"/>
          <p:cNvSpPr>
            <a:spLocks noGrp="1"/>
          </p:cNvSpPr>
          <p:nvPr>
            <p:ph type="sldNum" sz="quarter" idx="10"/>
          </p:nvPr>
        </p:nvSpPr>
        <p:spPr/>
        <p:txBody>
          <a:bodyPr/>
          <a:lstStyle/>
          <a:p>
            <a:pPr>
              <a:defRPr/>
            </a:pPr>
            <a:fld id="{89173C35-3622-4F55-BEF1-7CB349A51CE3}" type="slidenum">
              <a:rPr lang="en-US" smtClean="0"/>
              <a:pPr>
                <a:defRPr/>
              </a:pPr>
              <a:t>42</a:t>
            </a:fld>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3494029490"/>
              </p:ext>
            </p:extLst>
          </p:nvPr>
        </p:nvGraphicFramePr>
        <p:xfrm>
          <a:off x="838200" y="1676400"/>
          <a:ext cx="7848601" cy="4343401"/>
        </p:xfrm>
        <a:graphic>
          <a:graphicData uri="http://schemas.openxmlformats.org/drawingml/2006/table">
            <a:tbl>
              <a:tblPr firstRow="1" firstCol="1" lastRow="1" lastCol="1" bandRow="1" bandCol="1"/>
              <a:tblGrid>
                <a:gridCol w="2190307"/>
                <a:gridCol w="1186416"/>
                <a:gridCol w="4471878"/>
              </a:tblGrid>
              <a:tr h="376428">
                <a:tc>
                  <a:txBody>
                    <a:bodyPr/>
                    <a:lstStyle/>
                    <a:p>
                      <a:pPr marL="0" marR="0" algn="ctr">
                        <a:spcBef>
                          <a:spcPts val="0"/>
                        </a:spcBef>
                        <a:spcAft>
                          <a:spcPts val="0"/>
                        </a:spcAft>
                      </a:pPr>
                      <a:r>
                        <a:rPr lang="en-US" sz="2000" b="1" dirty="0">
                          <a:effectLst/>
                          <a:latin typeface="+mn-lt"/>
                          <a:ea typeface="Times New Roman"/>
                          <a:cs typeface="Arial"/>
                        </a:rPr>
                        <a:t>Rate Component</a:t>
                      </a:r>
                      <a:endParaRPr lang="en-US" sz="2000" dirty="0">
                        <a:effectLst/>
                        <a:latin typeface="+mn-lt"/>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b="1" dirty="0">
                          <a:effectLst/>
                          <a:latin typeface="+mn-lt"/>
                          <a:ea typeface="Times New Roman"/>
                          <a:cs typeface="Arial"/>
                        </a:rPr>
                        <a:t>~Rate</a:t>
                      </a:r>
                      <a:endParaRPr lang="en-US" sz="2000" dirty="0">
                        <a:effectLst/>
                        <a:latin typeface="+mn-lt"/>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02870" marR="0">
                        <a:spcBef>
                          <a:spcPts val="0"/>
                        </a:spcBef>
                        <a:spcAft>
                          <a:spcPts val="0"/>
                        </a:spcAft>
                      </a:pPr>
                      <a:r>
                        <a:rPr lang="en-US" sz="2000" b="1" dirty="0">
                          <a:effectLst/>
                          <a:latin typeface="+mn-lt"/>
                          <a:ea typeface="Times New Roman"/>
                          <a:cs typeface="Arial"/>
                        </a:rPr>
                        <a:t>Rate Pressures</a:t>
                      </a:r>
                      <a:endParaRPr lang="en-US" sz="2000" dirty="0">
                        <a:effectLst/>
                        <a:latin typeface="+mn-lt"/>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52857">
                <a:tc>
                  <a:txBody>
                    <a:bodyPr/>
                    <a:lstStyle/>
                    <a:p>
                      <a:pPr marL="0" marR="0" algn="ctr">
                        <a:spcBef>
                          <a:spcPts val="0"/>
                        </a:spcBef>
                        <a:spcAft>
                          <a:spcPts val="0"/>
                        </a:spcAft>
                      </a:pPr>
                      <a:r>
                        <a:rPr lang="en-US" sz="2000" dirty="0">
                          <a:effectLst/>
                          <a:latin typeface="+mn-lt"/>
                          <a:ea typeface="Times New Roman"/>
                          <a:cs typeface="Arial"/>
                        </a:rPr>
                        <a:t>PBC</a:t>
                      </a:r>
                      <a:endParaRPr lang="en-US" sz="2000" dirty="0">
                        <a:effectLst/>
                        <a:latin typeface="+mn-lt"/>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mn-lt"/>
                          <a:ea typeface="Times New Roman"/>
                          <a:cs typeface="Arial"/>
                        </a:rPr>
                        <a:t>0.58¢</a:t>
                      </a:r>
                      <a:endParaRPr lang="en-US" sz="2000" dirty="0">
                        <a:effectLst/>
                        <a:latin typeface="+mn-lt"/>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spcBef>
                          <a:spcPts val="0"/>
                        </a:spcBef>
                        <a:spcAft>
                          <a:spcPts val="0"/>
                        </a:spcAft>
                        <a:buFont typeface="Symbol"/>
                        <a:buChar char=""/>
                        <a:tabLst>
                          <a:tab pos="331470" algn="l"/>
                        </a:tabLst>
                      </a:pPr>
                      <a:r>
                        <a:rPr lang="en-US" sz="2000" dirty="0">
                          <a:effectLst/>
                          <a:latin typeface="+mn-lt"/>
                          <a:ea typeface="Times New Roman"/>
                          <a:cs typeface="Arial"/>
                        </a:rPr>
                        <a:t>Solar, Low-Income, and Energy Efficiency Programs</a:t>
                      </a:r>
                      <a:endParaRPr lang="en-US" sz="2000" dirty="0">
                        <a:effectLst/>
                        <a:latin typeface="+mn-lt"/>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29284">
                <a:tc>
                  <a:txBody>
                    <a:bodyPr/>
                    <a:lstStyle/>
                    <a:p>
                      <a:pPr marL="0" marR="0" algn="ctr">
                        <a:spcBef>
                          <a:spcPts val="0"/>
                        </a:spcBef>
                        <a:spcAft>
                          <a:spcPts val="0"/>
                        </a:spcAft>
                      </a:pPr>
                      <a:r>
                        <a:rPr lang="en-US" sz="2000" dirty="0">
                          <a:effectLst/>
                          <a:latin typeface="+mn-lt"/>
                          <a:ea typeface="Times New Roman"/>
                          <a:cs typeface="Arial"/>
                        </a:rPr>
                        <a:t>Energy</a:t>
                      </a:r>
                      <a:endParaRPr lang="en-US" sz="2000" dirty="0">
                        <a:effectLst/>
                        <a:latin typeface="+mn-lt"/>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mn-lt"/>
                          <a:ea typeface="Times New Roman"/>
                          <a:cs typeface="Arial"/>
                        </a:rPr>
                        <a:t>8.53¢</a:t>
                      </a:r>
                      <a:endParaRPr lang="en-US" sz="2000" dirty="0">
                        <a:effectLst/>
                        <a:latin typeface="+mn-lt"/>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spcBef>
                          <a:spcPts val="0"/>
                        </a:spcBef>
                        <a:spcAft>
                          <a:spcPts val="0"/>
                        </a:spcAft>
                        <a:buFont typeface="Symbol"/>
                        <a:buChar char=""/>
                        <a:tabLst>
                          <a:tab pos="331470" algn="l"/>
                        </a:tabLst>
                      </a:pPr>
                      <a:r>
                        <a:rPr lang="en-US" sz="2000" dirty="0">
                          <a:effectLst/>
                          <a:latin typeface="+mn-lt"/>
                          <a:ea typeface="Times New Roman"/>
                          <a:cs typeface="Arial"/>
                        </a:rPr>
                        <a:t>Renewable Resources</a:t>
                      </a:r>
                      <a:endParaRPr lang="en-US" sz="2000" dirty="0">
                        <a:effectLst/>
                        <a:latin typeface="+mn-lt"/>
                        <a:ea typeface="Times New Roman"/>
                        <a:cs typeface="Times New Roman"/>
                      </a:endParaRPr>
                    </a:p>
                    <a:p>
                      <a:pPr marL="342900" marR="0" lvl="0" indent="-342900">
                        <a:spcBef>
                          <a:spcPts val="0"/>
                        </a:spcBef>
                        <a:spcAft>
                          <a:spcPts val="0"/>
                        </a:spcAft>
                        <a:buFont typeface="Symbol"/>
                        <a:buChar char=""/>
                        <a:tabLst>
                          <a:tab pos="331470" algn="l"/>
                        </a:tabLst>
                      </a:pPr>
                      <a:r>
                        <a:rPr lang="en-US" sz="2000" dirty="0">
                          <a:effectLst/>
                          <a:latin typeface="+mn-lt"/>
                          <a:ea typeface="Times New Roman"/>
                          <a:cs typeface="Arial"/>
                        </a:rPr>
                        <a:t>Fuel Costs</a:t>
                      </a:r>
                      <a:endParaRPr lang="en-US" sz="2000" dirty="0">
                        <a:effectLst/>
                        <a:latin typeface="+mn-lt"/>
                        <a:ea typeface="Times New Roman"/>
                        <a:cs typeface="Times New Roman"/>
                      </a:endParaRPr>
                    </a:p>
                    <a:p>
                      <a:pPr marL="342900" marR="0" lvl="0" indent="-342900">
                        <a:spcBef>
                          <a:spcPts val="0"/>
                        </a:spcBef>
                        <a:spcAft>
                          <a:spcPts val="0"/>
                        </a:spcAft>
                        <a:buFont typeface="Symbol"/>
                        <a:buChar char=""/>
                        <a:tabLst>
                          <a:tab pos="331470" algn="l"/>
                        </a:tabLst>
                      </a:pPr>
                      <a:r>
                        <a:rPr lang="en-US" sz="2000" dirty="0">
                          <a:effectLst/>
                          <a:latin typeface="+mn-lt"/>
                          <a:ea typeface="Times New Roman"/>
                          <a:cs typeface="Arial"/>
                        </a:rPr>
                        <a:t>GHG Mitigation, Credits/Tax</a:t>
                      </a:r>
                      <a:endParaRPr lang="en-US" sz="2000" dirty="0">
                        <a:effectLst/>
                        <a:latin typeface="+mn-lt"/>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29284">
                <a:tc>
                  <a:txBody>
                    <a:bodyPr/>
                    <a:lstStyle/>
                    <a:p>
                      <a:pPr marL="0" marR="0" algn="ctr">
                        <a:spcBef>
                          <a:spcPts val="0"/>
                        </a:spcBef>
                        <a:spcAft>
                          <a:spcPts val="0"/>
                        </a:spcAft>
                      </a:pPr>
                      <a:r>
                        <a:rPr lang="en-US" sz="2000" dirty="0">
                          <a:effectLst/>
                          <a:latin typeface="+mn-lt"/>
                          <a:ea typeface="Times New Roman"/>
                          <a:cs typeface="Arial"/>
                        </a:rPr>
                        <a:t>Transmission</a:t>
                      </a:r>
                      <a:endParaRPr lang="en-US" sz="2000" dirty="0">
                        <a:effectLst/>
                        <a:latin typeface="+mn-lt"/>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effectLst/>
                          <a:latin typeface="+mn-lt"/>
                          <a:ea typeface="Times New Roman"/>
                          <a:cs typeface="Arial"/>
                        </a:rPr>
                        <a:t>0.82¢</a:t>
                      </a:r>
                      <a:endParaRPr lang="en-US" sz="2000" dirty="0">
                        <a:effectLst/>
                        <a:latin typeface="+mn-lt"/>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spcBef>
                          <a:spcPts val="0"/>
                        </a:spcBef>
                        <a:spcAft>
                          <a:spcPts val="0"/>
                        </a:spcAft>
                        <a:buFont typeface="Symbol"/>
                        <a:buChar char=""/>
                        <a:tabLst>
                          <a:tab pos="331470" algn="l"/>
                        </a:tabLst>
                      </a:pPr>
                      <a:r>
                        <a:rPr lang="en-US" sz="2000" dirty="0">
                          <a:effectLst/>
                          <a:latin typeface="+mn-lt"/>
                          <a:ea typeface="Times New Roman"/>
                          <a:cs typeface="Arial"/>
                        </a:rPr>
                        <a:t>CA Transmission Grid Expansions to Support Reliability </a:t>
                      </a:r>
                      <a:r>
                        <a:rPr lang="en-US" sz="2000" dirty="0" smtClean="0">
                          <a:effectLst/>
                          <a:latin typeface="+mn-lt"/>
                          <a:ea typeface="Times New Roman"/>
                          <a:cs typeface="Arial"/>
                        </a:rPr>
                        <a:t>and </a:t>
                      </a:r>
                      <a:r>
                        <a:rPr lang="en-US" sz="2000" dirty="0">
                          <a:effectLst/>
                          <a:latin typeface="+mn-lt"/>
                          <a:ea typeface="Times New Roman"/>
                          <a:cs typeface="Arial"/>
                        </a:rPr>
                        <a:t>Deliver Renewable Resources</a:t>
                      </a:r>
                      <a:endParaRPr lang="en-US" sz="2000" dirty="0">
                        <a:effectLst/>
                        <a:latin typeface="+mn-lt"/>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55548">
                <a:tc>
                  <a:txBody>
                    <a:bodyPr/>
                    <a:lstStyle/>
                    <a:p>
                      <a:pPr marL="0" marR="0" algn="ctr">
                        <a:spcBef>
                          <a:spcPts val="0"/>
                        </a:spcBef>
                        <a:spcAft>
                          <a:spcPts val="0"/>
                        </a:spcAft>
                      </a:pPr>
                      <a:r>
                        <a:rPr lang="en-US" sz="2000" dirty="0">
                          <a:effectLst/>
                          <a:latin typeface="+mn-lt"/>
                          <a:ea typeface="Times New Roman"/>
                          <a:cs typeface="Arial"/>
                        </a:rPr>
                        <a:t>Distribution</a:t>
                      </a:r>
                      <a:endParaRPr lang="en-US" sz="2000" dirty="0">
                        <a:effectLst/>
                        <a:latin typeface="+mn-lt"/>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solidFill>
                            <a:srgbClr val="FF0000"/>
                          </a:solidFill>
                          <a:effectLst/>
                          <a:latin typeface="+mn-lt"/>
                          <a:ea typeface="Times New Roman"/>
                          <a:cs typeface="Arial"/>
                        </a:rPr>
                        <a:t>4.28</a:t>
                      </a:r>
                      <a:r>
                        <a:rPr lang="en-US" sz="2000" dirty="0">
                          <a:effectLst/>
                          <a:latin typeface="+mn-lt"/>
                          <a:ea typeface="Times New Roman"/>
                          <a:cs typeface="Arial"/>
                        </a:rPr>
                        <a:t>¢</a:t>
                      </a:r>
                      <a:endParaRPr lang="en-US" sz="2000" dirty="0">
                        <a:effectLst/>
                        <a:latin typeface="+mn-lt"/>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spcBef>
                          <a:spcPts val="0"/>
                        </a:spcBef>
                        <a:spcAft>
                          <a:spcPts val="0"/>
                        </a:spcAft>
                        <a:buFont typeface="Symbol"/>
                        <a:buChar char=""/>
                        <a:tabLst>
                          <a:tab pos="331470" algn="l"/>
                        </a:tabLst>
                      </a:pPr>
                      <a:r>
                        <a:rPr lang="en-US" sz="2000" dirty="0">
                          <a:effectLst/>
                          <a:latin typeface="+mn-lt"/>
                          <a:ea typeface="Times New Roman"/>
                          <a:cs typeface="Arial"/>
                        </a:rPr>
                        <a:t>Aging Infrastructure </a:t>
                      </a:r>
                      <a:r>
                        <a:rPr lang="en-US" sz="2000" dirty="0" smtClean="0">
                          <a:effectLst/>
                          <a:latin typeface="+mn-lt"/>
                          <a:ea typeface="Times New Roman"/>
                          <a:cs typeface="Arial"/>
                        </a:rPr>
                        <a:t>Replacement</a:t>
                      </a:r>
                    </a:p>
                    <a:p>
                      <a:pPr marL="342900" marR="0" lvl="0" indent="-342900">
                        <a:spcBef>
                          <a:spcPts val="0"/>
                        </a:spcBef>
                        <a:spcAft>
                          <a:spcPts val="0"/>
                        </a:spcAft>
                        <a:buFont typeface="Symbol"/>
                        <a:buChar char=""/>
                        <a:tabLst>
                          <a:tab pos="331470" algn="l"/>
                        </a:tabLst>
                      </a:pPr>
                      <a:r>
                        <a:rPr lang="en-US" sz="2000" dirty="0" smtClean="0">
                          <a:effectLst/>
                          <a:latin typeface="+mn-lt"/>
                          <a:ea typeface="Times New Roman"/>
                          <a:cs typeface="Arial"/>
                        </a:rPr>
                        <a:t>Distr.</a:t>
                      </a:r>
                      <a:r>
                        <a:rPr lang="en-US" sz="2000" baseline="0" dirty="0" smtClean="0">
                          <a:effectLst/>
                          <a:latin typeface="+mn-lt"/>
                          <a:ea typeface="Times New Roman"/>
                          <a:cs typeface="Arial"/>
                        </a:rPr>
                        <a:t> Grid </a:t>
                      </a:r>
                      <a:r>
                        <a:rPr lang="en-US" sz="2000" dirty="0" smtClean="0">
                          <a:effectLst/>
                          <a:latin typeface="+mn-lt"/>
                          <a:ea typeface="Times New Roman"/>
                          <a:cs typeface="Arial"/>
                        </a:rPr>
                        <a:t>Modernization</a:t>
                      </a:r>
                    </a:p>
                    <a:p>
                      <a:pPr marL="342900" marR="0" lvl="0" indent="-342900">
                        <a:spcBef>
                          <a:spcPts val="0"/>
                        </a:spcBef>
                        <a:spcAft>
                          <a:spcPts val="0"/>
                        </a:spcAft>
                        <a:buFont typeface="Symbol"/>
                        <a:buChar char=""/>
                        <a:tabLst>
                          <a:tab pos="331470" algn="l"/>
                        </a:tabLst>
                      </a:pPr>
                      <a:r>
                        <a:rPr lang="en-US" sz="2000" dirty="0" smtClean="0">
                          <a:effectLst/>
                          <a:latin typeface="+mn-lt"/>
                          <a:ea typeface="Times New Roman"/>
                          <a:cs typeface="Arial"/>
                        </a:rPr>
                        <a:t>Reliability Enhancement </a:t>
                      </a:r>
                      <a:endParaRPr lang="en-US" sz="2000" dirty="0">
                        <a:effectLst/>
                        <a:latin typeface="+mn-lt"/>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88037956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40" name="Picture 4"/>
          <p:cNvPicPr>
            <a:picLocks noChangeAspect="1" noChangeArrowheads="1"/>
          </p:cNvPicPr>
          <p:nvPr/>
        </p:nvPicPr>
        <p:blipFill>
          <a:blip r:embed="rId2">
            <a:extLst>
              <a:ext uri="{28A0092B-C50C-407E-A947-70E740481C1C}">
                <a14:useLocalDpi xmlns:a14="http://schemas.microsoft.com/office/drawing/2010/main" val="0"/>
              </a:ext>
            </a:extLst>
          </a:blip>
          <a:srcRect r="81250"/>
          <a:stretch>
            <a:fillRect/>
          </a:stretch>
        </p:blipFill>
        <p:spPr bwMode="auto">
          <a:xfrm>
            <a:off x="7696200" y="773112"/>
            <a:ext cx="1447800" cy="1055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538" name="Rectangle 2"/>
          <p:cNvSpPr>
            <a:spLocks noGrp="1" noChangeArrowheads="1"/>
          </p:cNvSpPr>
          <p:nvPr>
            <p:ph type="title"/>
          </p:nvPr>
        </p:nvSpPr>
        <p:spPr/>
        <p:txBody>
          <a:bodyPr>
            <a:normAutofit fontScale="90000"/>
          </a:bodyPr>
          <a:lstStyle/>
          <a:p>
            <a:r>
              <a:rPr lang="en-US" dirty="0" smtClean="0"/>
              <a:t>Environmental Community View</a:t>
            </a:r>
            <a:endParaRPr lang="en-US" dirty="0"/>
          </a:p>
        </p:txBody>
      </p:sp>
      <p:sp>
        <p:nvSpPr>
          <p:cNvPr id="65539" name="Rectangle 3"/>
          <p:cNvSpPr>
            <a:spLocks noGrp="1" noChangeArrowheads="1"/>
          </p:cNvSpPr>
          <p:nvPr>
            <p:ph type="body" idx="1"/>
          </p:nvPr>
        </p:nvSpPr>
        <p:spPr/>
        <p:txBody>
          <a:bodyPr>
            <a:normAutofit fontScale="92500"/>
          </a:bodyPr>
          <a:lstStyle/>
          <a:p>
            <a:r>
              <a:rPr lang="en-US" dirty="0" smtClean="0"/>
              <a:t>NRDC White Paper - March 9, 2010</a:t>
            </a:r>
          </a:p>
          <a:p>
            <a:pPr marL="457200" indent="0">
              <a:buNone/>
            </a:pPr>
            <a:r>
              <a:rPr lang="en-US" sz="2600" i="1" dirty="0" smtClean="0"/>
              <a:t>“California Restores Its Energy Efficiency Leadership”</a:t>
            </a:r>
          </a:p>
          <a:p>
            <a:pPr lvl="1"/>
            <a:r>
              <a:rPr lang="en-US" dirty="0" smtClean="0"/>
              <a:t>Policies that properly align incentives drive utilities to implement aggressive efficiency programs</a:t>
            </a:r>
          </a:p>
          <a:p>
            <a:pPr lvl="1"/>
            <a:r>
              <a:rPr lang="en-US" dirty="0" smtClean="0"/>
              <a:t>The legislature and CPUC have adopted the policies necessary to spur aggressive efficiency programs for the IOUs. The result is that they now have truly aggressive programs based on industry-standard efficiency metrics with:</a:t>
            </a:r>
          </a:p>
          <a:p>
            <a:pPr lvl="2"/>
            <a:r>
              <a:rPr lang="en-US" b="1" dirty="0" smtClean="0"/>
              <a:t>annual electric savings &gt; 1% of sales </a:t>
            </a:r>
          </a:p>
          <a:p>
            <a:pPr lvl="2"/>
            <a:r>
              <a:rPr lang="en-US" b="1" dirty="0" smtClean="0"/>
              <a:t>efficiency investments &gt; 2% of revenues</a:t>
            </a:r>
            <a:endParaRPr lang="en-US" b="1" dirty="0"/>
          </a:p>
        </p:txBody>
      </p:sp>
    </p:spTree>
    <p:extLst>
      <p:ext uri="{BB962C8B-B14F-4D97-AF65-F5344CB8AC3E}">
        <p14:creationId xmlns:p14="http://schemas.microsoft.com/office/powerpoint/2010/main" val="3177429537"/>
      </p:ext>
    </p:extLst>
  </p:cSld>
  <p:clrMapOvr>
    <a:masterClrMapping/>
  </p:clrMapOvr>
  <p:timing>
    <p:tnLst>
      <p:par>
        <p:cTn id="1" dur="indefinite" restart="never" nodeType="tmRoot"/>
      </p:par>
    </p:tnLst>
  </p:timing>
</p:sld>
</file>

<file path=ppt/theme/theme1.xml><?xml version="1.0" encoding="utf-8"?>
<a:theme xmlns:a="http://schemas.openxmlformats.org/drawingml/2006/main" name="Pasadena Revised - Feb 2011">
  <a:themeElements>
    <a:clrScheme name="Pasadena Revised - Feb 201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asadena Revised - Feb 2011">
      <a:majorFont>
        <a:latin typeface="Futura Md BT"/>
        <a:ea typeface=""/>
        <a:cs typeface="Times New Roman"/>
      </a:majorFont>
      <a:minorFont>
        <a:latin typeface="Futura Md B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38100" cmpd="sng">
          <a:solidFill>
            <a:schemeClr val="tx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raClrScheme>
      <a:clrScheme name="Pasadena Revised - Feb 201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asadena Revised - Feb 201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asadena Revised - Feb 201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asadena Revised - Feb 201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asadena Revised - Feb 201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asadena Revised - Feb 201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asadena Revised - Feb 201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asadena Revised - Feb 201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asadena Revised - Feb 201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asadena Revised - Feb 201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asadena Revised - Feb 201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asadena Revised - Feb 201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Pasadena Revised - Feb 2011</Template>
  <TotalTime>23457</TotalTime>
  <Words>2613</Words>
  <Application>Microsoft Office PowerPoint</Application>
  <PresentationFormat>On-screen Show (4:3)</PresentationFormat>
  <Paragraphs>545</Paragraphs>
  <Slides>43</Slides>
  <Notes>1</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Pasadena Revised - Feb 2011</vt:lpstr>
      <vt:lpstr>Energy Efficiency Goals Recommendation </vt:lpstr>
      <vt:lpstr>Legislative and Policy</vt:lpstr>
      <vt:lpstr>Energy Efficiency Resource Assessment Model (EERAM)</vt:lpstr>
      <vt:lpstr>Recommended EE Goals</vt:lpstr>
      <vt:lpstr>PWP’s Energy Efficiency Goals (MWh/year)</vt:lpstr>
      <vt:lpstr>Demand Reduction Goals</vt:lpstr>
      <vt:lpstr>Cost to Achieve Goals</vt:lpstr>
      <vt:lpstr>Comparative Goals</vt:lpstr>
      <vt:lpstr>Environmental Community View</vt:lpstr>
      <vt:lpstr>Potential PBC Rate Impact</vt:lpstr>
      <vt:lpstr>Recommended Action</vt:lpstr>
      <vt:lpstr>Backup Slides</vt:lpstr>
      <vt:lpstr>Annual PBC Expenditures ($000)</vt:lpstr>
      <vt:lpstr>EE Program “First Year” Cost</vt:lpstr>
      <vt:lpstr>PBC Rate</vt:lpstr>
      <vt:lpstr>Cumulative Energy Efficiency (MWh and % of Retail Sales)</vt:lpstr>
      <vt:lpstr>Retail Sales and Cumulative Efficiency Fiscal Year Basis (GWh/Year)</vt:lpstr>
      <vt:lpstr>More Backup Slides</vt:lpstr>
      <vt:lpstr>Key Policy Considerations</vt:lpstr>
      <vt:lpstr>Policy Background</vt:lpstr>
      <vt:lpstr>Legislative Background</vt:lpstr>
      <vt:lpstr>Collaborative Goal Development</vt:lpstr>
      <vt:lpstr>Market Potential (MWh)</vt:lpstr>
      <vt:lpstr>Market Potential</vt:lpstr>
      <vt:lpstr>Market Potential</vt:lpstr>
      <vt:lpstr>Energy Efficiency Resource Assessment Model (EERAM) </vt:lpstr>
      <vt:lpstr>Energy Efficiency Resource Assessment Model (EERAM)</vt:lpstr>
      <vt:lpstr>EERAM: Utility-Specific Inputs</vt:lpstr>
      <vt:lpstr>Key Modeling Variables</vt:lpstr>
      <vt:lpstr>EERAM - Approach</vt:lpstr>
      <vt:lpstr>EERAM - Utility-Specific Inputs</vt:lpstr>
      <vt:lpstr>Utility Level Modeling Variables</vt:lpstr>
      <vt:lpstr>EERAM Calibration Method</vt:lpstr>
      <vt:lpstr>EERAM</vt:lpstr>
      <vt:lpstr>Diffusion Curve Variables</vt:lpstr>
      <vt:lpstr>Market Potential</vt:lpstr>
      <vt:lpstr>Market Potential</vt:lpstr>
      <vt:lpstr>Market Potential</vt:lpstr>
      <vt:lpstr>Market Potential</vt:lpstr>
      <vt:lpstr>2010 Adopted Goals</vt:lpstr>
      <vt:lpstr>2010 Goal Comparison with  Other CMUA Utilities</vt:lpstr>
      <vt:lpstr>Rate Pressures</vt:lpstr>
      <vt:lpstr>Environmental Community View</vt:lpstr>
    </vt:vector>
  </TitlesOfParts>
  <Company>City of Pasadena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sthomas</dc:creator>
  <cp:lastModifiedBy>Novelo, Lilia</cp:lastModifiedBy>
  <cp:revision>224</cp:revision>
  <cp:lastPrinted>2013-01-28T21:59:32Z</cp:lastPrinted>
  <dcterms:created xsi:type="dcterms:W3CDTF">2011-02-18T00:44:12Z</dcterms:created>
  <dcterms:modified xsi:type="dcterms:W3CDTF">2013-01-29T16:13:24Z</dcterms:modified>
</cp:coreProperties>
</file>