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"/>
  </p:notesMasterIdLst>
  <p:handoutMasterIdLst>
    <p:handoutMasterId r:id="rId7"/>
  </p:handoutMasterIdLst>
  <p:sldIdLst>
    <p:sldId id="256" r:id="rId2"/>
    <p:sldId id="265" r:id="rId3"/>
    <p:sldId id="264" r:id="rId4"/>
    <p:sldId id="260" r:id="rId5"/>
  </p:sldIdLst>
  <p:sldSz cx="9144000" cy="6858000" type="screen4x3"/>
  <p:notesSz cx="7010400" cy="9398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92433"/>
    <a:srgbClr val="314661"/>
    <a:srgbClr val="3A5272"/>
    <a:srgbClr val="4D6E99"/>
    <a:srgbClr val="F89827"/>
    <a:srgbClr val="003768"/>
    <a:srgbClr val="003767"/>
    <a:srgbClr val="D3A46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9" autoAdjust="0"/>
    <p:restoredTop sz="94690" autoAdjust="0"/>
  </p:normalViewPr>
  <p:slideViewPr>
    <p:cSldViewPr>
      <p:cViewPr>
        <p:scale>
          <a:sx n="115" d="100"/>
          <a:sy n="115" d="100"/>
        </p:scale>
        <p:origin x="324" y="92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3037256" cy="469738"/>
          </a:xfrm>
          <a:prstGeom prst="rect">
            <a:avLst/>
          </a:prstGeom>
        </p:spPr>
        <p:txBody>
          <a:bodyPr vert="horz" lIns="92665" tIns="46333" rIns="92665" bIns="46333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71551" y="1"/>
            <a:ext cx="3037255" cy="469738"/>
          </a:xfrm>
          <a:prstGeom prst="rect">
            <a:avLst/>
          </a:prstGeom>
        </p:spPr>
        <p:txBody>
          <a:bodyPr vert="horz" lIns="92665" tIns="46333" rIns="92665" bIns="46333" rtlCol="0"/>
          <a:lstStyle>
            <a:lvl1pPr algn="r">
              <a:defRPr sz="1200"/>
            </a:lvl1pPr>
          </a:lstStyle>
          <a:p>
            <a:fld id="{21FC5B9E-E0B7-4386-ADFA-17A76823E622}" type="datetimeFigureOut">
              <a:rPr lang="en-US" smtClean="0"/>
              <a:t>1/15/2013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926643"/>
            <a:ext cx="3037256" cy="469738"/>
          </a:xfrm>
          <a:prstGeom prst="rect">
            <a:avLst/>
          </a:prstGeom>
        </p:spPr>
        <p:txBody>
          <a:bodyPr vert="horz" lIns="92665" tIns="46333" rIns="92665" bIns="46333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71551" y="8926643"/>
            <a:ext cx="3037255" cy="469738"/>
          </a:xfrm>
          <a:prstGeom prst="rect">
            <a:avLst/>
          </a:prstGeom>
        </p:spPr>
        <p:txBody>
          <a:bodyPr vert="horz" lIns="92665" tIns="46333" rIns="92665" bIns="46333" rtlCol="0" anchor="b"/>
          <a:lstStyle>
            <a:lvl1pPr algn="r">
              <a:defRPr sz="1200"/>
            </a:lvl1pPr>
          </a:lstStyle>
          <a:p>
            <a:fld id="{8C554E0C-2F38-4DF6-89E2-9369FEBBE05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618555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1" y="3"/>
            <a:ext cx="3038162" cy="4692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3755" tIns="46877" rIns="93755" bIns="46877" numCol="1" anchor="t" anchorCtr="0" compatLnSpc="1">
            <a:prstTxWarp prst="textNoShape">
              <a:avLst/>
            </a:prstTxWarp>
          </a:bodyPr>
          <a:lstStyle>
            <a:lvl1pPr>
              <a:defRPr sz="1200" dirty="0"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4301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970634" y="3"/>
            <a:ext cx="3038162" cy="4692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3755" tIns="46877" rIns="93755" bIns="46877" numCol="1" anchor="t" anchorCtr="0" compatLnSpc="1">
            <a:prstTxWarp prst="textNoShape">
              <a:avLst/>
            </a:prstTxWarp>
          </a:bodyPr>
          <a:lstStyle>
            <a:lvl1pPr algn="r">
              <a:defRPr sz="1200" dirty="0"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819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55700" y="704850"/>
            <a:ext cx="4699000" cy="3525838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4301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701363" y="4464375"/>
            <a:ext cx="5607678" cy="42281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3755" tIns="46877" rIns="93755" bIns="46877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4301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1" y="8927131"/>
            <a:ext cx="3038162" cy="4692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3755" tIns="46877" rIns="93755" bIns="46877" numCol="1" anchor="b" anchorCtr="0" compatLnSpc="1">
            <a:prstTxWarp prst="textNoShape">
              <a:avLst/>
            </a:prstTxWarp>
          </a:bodyPr>
          <a:lstStyle>
            <a:lvl1pPr>
              <a:defRPr sz="1200" dirty="0"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4301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970634" y="8927131"/>
            <a:ext cx="3038162" cy="4692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3755" tIns="46877" rIns="93755" bIns="46877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EF99B9FB-45FB-4F58-86A5-93F471F7C083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0268149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54586" indent="-290226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60900" indent="-23218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25262" indent="-23218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89623" indent="-23218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53983" indent="-23218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3018343" indent="-23218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82703" indent="-23218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947063" indent="-23218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8EC7CBA2-0249-4D7D-AE19-3CAEF66E12A4}" type="slidenum">
              <a:rPr lang="en-US" smtClean="0"/>
              <a:pPr eaLnBrk="1" hangingPunct="1"/>
              <a:t>4</a:t>
            </a:fld>
            <a:endParaRPr lang="en-US" dirty="0" smtClean="0"/>
          </a:p>
        </p:txBody>
      </p:sp>
      <p:sp>
        <p:nvSpPr>
          <p:cNvPr id="92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220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dirty="0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2" descr="Powerpoint_Template_Cover_11SM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6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17"/>
          <p:cNvSpPr>
            <a:spLocks noChangeArrowheads="1"/>
          </p:cNvSpPr>
          <p:nvPr/>
        </p:nvSpPr>
        <p:spPr bwMode="auto">
          <a:xfrm>
            <a:off x="227013" y="1260475"/>
            <a:ext cx="86233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 sz="2000" dirty="0">
              <a:solidFill>
                <a:srgbClr val="B5C3D4"/>
              </a:solidFill>
              <a:latin typeface="Futura Md BT" pitchFamily="34" charset="0"/>
            </a:endParaRP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ctrTitle"/>
          </p:nvPr>
        </p:nvSpPr>
        <p:spPr>
          <a:xfrm>
            <a:off x="0" y="2416175"/>
            <a:ext cx="9144000" cy="1470025"/>
          </a:xfrm>
        </p:spPr>
        <p:txBody>
          <a:bodyPr anchor="t" anchorCtr="1"/>
          <a:lstStyle>
            <a:lvl1pPr algn="ctr">
              <a:defRPr>
                <a:solidFill>
                  <a:srgbClr val="003767"/>
                </a:solidFill>
              </a:defRPr>
            </a:lvl1pPr>
          </a:lstStyle>
          <a:p>
            <a:pPr lvl="0"/>
            <a:r>
              <a:rPr lang="en-US" noProof="0" smtClean="0"/>
              <a:t>Click to edit title </a:t>
            </a:r>
          </a:p>
        </p:txBody>
      </p:sp>
      <p:sp>
        <p:nvSpPr>
          <p:cNvPr id="6149" name="Rectangle 5"/>
          <p:cNvSpPr>
            <a:spLocks noGrp="1" noChangeArrowheads="1"/>
          </p:cNvSpPr>
          <p:nvPr>
            <p:ph type="subTitle" idx="1"/>
          </p:nvPr>
        </p:nvSpPr>
        <p:spPr>
          <a:xfrm>
            <a:off x="0" y="4114800"/>
            <a:ext cx="9144000" cy="1752600"/>
          </a:xfrm>
        </p:spPr>
        <p:txBody>
          <a:bodyPr anchorCtr="1"/>
          <a:lstStyle>
            <a:lvl1pPr marL="0" indent="0" algn="ctr">
              <a:buFontTx/>
              <a:buNone/>
              <a:defRPr>
                <a:solidFill>
                  <a:srgbClr val="D3A464"/>
                </a:solidFill>
              </a:defRPr>
            </a:lvl1pPr>
          </a:lstStyle>
          <a:p>
            <a:pPr lvl="0"/>
            <a:r>
              <a:rPr lang="en-US" noProof="0" smtClean="0"/>
              <a:t>Click to edit Master subtitle</a:t>
            </a:r>
          </a:p>
        </p:txBody>
      </p:sp>
    </p:spTree>
    <p:extLst>
      <p:ext uri="{BB962C8B-B14F-4D97-AF65-F5344CB8AC3E}">
        <p14:creationId xmlns:p14="http://schemas.microsoft.com/office/powerpoint/2010/main" val="411752027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13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1DAC1F8-D737-4430-928D-6B02544FB711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164045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13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AF5D4DD-EF25-46B8-A0E5-781D65A4767F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277981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52900" cy="4572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10100" y="1600200"/>
            <a:ext cx="4152900" cy="4572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68D7DBC-04D0-4ECA-9A5C-532FF26F5457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085912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8B07274-A29A-40D0-BCEC-95F108761556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905765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13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BAF94DF-5925-4544-8255-479FAA5E0B69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8889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3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95F9C00-A769-4341-92A8-131C2253AD17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403734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EEA9FF8-1AA9-400D-BE81-2171EC73635E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727791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dirty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BAFEDE-7A52-4CFE-A4F7-702C3B4B3F19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23723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13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CA401B5-F3B7-4B98-B4E1-4567EF2CD099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812237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48450" y="0"/>
            <a:ext cx="2114550" cy="61722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04800" y="0"/>
            <a:ext cx="6191250" cy="61722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13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F47A054-801A-4712-8E70-5C3E5BD22288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956043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3" descr="Powerpoint_Template_Page2_11SM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6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25" descr="logotype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3200" y="6267450"/>
            <a:ext cx="2322513" cy="288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8" name="Rectangle 12"/>
          <p:cNvSpPr>
            <a:spLocks noGrp="1" noChangeArrowheads="1"/>
          </p:cNvSpPr>
          <p:nvPr>
            <p:ph type="title"/>
          </p:nvPr>
        </p:nvSpPr>
        <p:spPr bwMode="auto">
          <a:xfrm>
            <a:off x="990600" y="0"/>
            <a:ext cx="7772400" cy="990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title</a:t>
            </a:r>
          </a:p>
        </p:txBody>
      </p:sp>
      <p:sp>
        <p:nvSpPr>
          <p:cNvPr id="1037" name="Rectangle 1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0" y="6400800"/>
            <a:ext cx="9144000" cy="320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Futura Bk BT" pitchFamily="34" charset="0"/>
              </a:defRPr>
            </a:lvl1pPr>
          </a:lstStyle>
          <a:p>
            <a:pPr>
              <a:defRPr/>
            </a:pPr>
            <a:fld id="{3A47307E-F429-42AC-A1C0-D346F4714934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  <p:sp>
        <p:nvSpPr>
          <p:cNvPr id="1030" name="Rectangle 14"/>
          <p:cNvSpPr>
            <a:spLocks noGrp="1" noChangeArrowheads="1"/>
          </p:cNvSpPr>
          <p:nvPr>
            <p:ph type="body" idx="1"/>
          </p:nvPr>
        </p:nvSpPr>
        <p:spPr bwMode="auto">
          <a:xfrm>
            <a:off x="304800" y="1600200"/>
            <a:ext cx="8458200" cy="457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body copy</a:t>
            </a:r>
          </a:p>
          <a:p>
            <a:pPr lvl="1"/>
            <a:r>
              <a:rPr lang="en-US" smtClean="0"/>
              <a:t>Click to edit bullet 1</a:t>
            </a:r>
          </a:p>
          <a:p>
            <a:pPr lvl="2"/>
            <a:r>
              <a:rPr lang="en-US" smtClean="0"/>
              <a:t>Click to edit bullet 2</a:t>
            </a:r>
          </a:p>
          <a:p>
            <a:pPr lvl="3"/>
            <a:r>
              <a:rPr lang="en-US" smtClean="0"/>
              <a:t>Click to edit bullet 3</a:t>
            </a:r>
          </a:p>
          <a:p>
            <a:pPr lvl="3"/>
            <a:endParaRPr lang="en-US" smtClean="0"/>
          </a:p>
          <a:p>
            <a:pPr lvl="0"/>
            <a:endParaRPr lang="en-US" smtClean="0"/>
          </a:p>
        </p:txBody>
      </p:sp>
      <p:sp>
        <p:nvSpPr>
          <p:cNvPr id="1031" name="Rectangle 26"/>
          <p:cNvSpPr>
            <a:spLocks noChangeArrowheads="1"/>
          </p:cNvSpPr>
          <p:nvPr/>
        </p:nvSpPr>
        <p:spPr bwMode="auto">
          <a:xfrm>
            <a:off x="227013" y="995363"/>
            <a:ext cx="84709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 sz="2000" dirty="0">
              <a:solidFill>
                <a:srgbClr val="B5C3D4"/>
              </a:solidFill>
              <a:latin typeface="Futura Md BT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88" r:id="rId1"/>
    <p:sldLayoutId id="2147483878" r:id="rId2"/>
    <p:sldLayoutId id="2147483879" r:id="rId3"/>
    <p:sldLayoutId id="2147483880" r:id="rId4"/>
    <p:sldLayoutId id="2147483881" r:id="rId5"/>
    <p:sldLayoutId id="2147483882" r:id="rId6"/>
    <p:sldLayoutId id="2147483883" r:id="rId7"/>
    <p:sldLayoutId id="2147483884" r:id="rId8"/>
    <p:sldLayoutId id="2147483885" r:id="rId9"/>
    <p:sldLayoutId id="2147483886" r:id="rId10"/>
    <p:sldLayoutId id="2147483887" r:id="rId11"/>
  </p:sldLayoutIdLst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>
          <a:solidFill>
            <a:srgbClr val="D3A464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rgbClr val="D3A464"/>
          </a:solidFill>
          <a:latin typeface="Futura Md BT" pitchFamily="34" charset="0"/>
          <a:cs typeface="Times New Roman" pitchFamily="18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rgbClr val="D3A464"/>
          </a:solidFill>
          <a:latin typeface="Futura Md BT" pitchFamily="34" charset="0"/>
          <a:cs typeface="Times New Roman" pitchFamily="18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rgbClr val="D3A464"/>
          </a:solidFill>
          <a:latin typeface="Futura Md BT" pitchFamily="34" charset="0"/>
          <a:cs typeface="Times New Roman" pitchFamily="18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rgbClr val="D3A464"/>
          </a:solidFill>
          <a:latin typeface="Futura Md BT" pitchFamily="34" charset="0"/>
          <a:cs typeface="Times New Roman" pitchFamily="18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rgbClr val="D3A464"/>
          </a:solidFill>
          <a:latin typeface="Futura Md BT" pitchFamily="34" charset="0"/>
          <a:cs typeface="Times New Roman" pitchFamily="18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rgbClr val="D3A464"/>
          </a:solidFill>
          <a:latin typeface="Futura Md BT" pitchFamily="34" charset="0"/>
          <a:cs typeface="Times New Roman" pitchFamily="18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rgbClr val="D3A464"/>
          </a:solidFill>
          <a:latin typeface="Futura Md BT" pitchFamily="34" charset="0"/>
          <a:cs typeface="Times New Roman" pitchFamily="18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rgbClr val="D3A464"/>
          </a:solidFill>
          <a:latin typeface="Futura Md BT" pitchFamily="34" charset="0"/>
          <a:cs typeface="Times New Roman" pitchFamily="18" charset="0"/>
        </a:defRPr>
      </a:lvl9pPr>
    </p:titleStyle>
    <p:bodyStyle>
      <a:lvl1pPr marL="342900" indent="-342900" algn="l" rtl="0" eaLnBrk="0" fontAlgn="base" hangingPunct="0">
        <a:lnSpc>
          <a:spcPct val="95000"/>
        </a:lnSpc>
        <a:spcBef>
          <a:spcPct val="20000"/>
        </a:spcBef>
        <a:spcAft>
          <a:spcPct val="0"/>
        </a:spcAft>
        <a:buClr>
          <a:srgbClr val="D3A464"/>
        </a:buClr>
        <a:buChar char="•"/>
        <a:defRPr sz="3000">
          <a:solidFill>
            <a:srgbClr val="003768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rgbClr val="D3A464"/>
        </a:buClr>
        <a:buFont typeface="Futura Hv BT" pitchFamily="34" charset="0"/>
        <a:buChar char="&gt;"/>
        <a:defRPr sz="2500">
          <a:solidFill>
            <a:srgbClr val="4D6E99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rgbClr val="D3A464"/>
        </a:buClr>
        <a:buFont typeface="Wingdings" pitchFamily="2" charset="2"/>
        <a:buChar char="§"/>
        <a:defRPr sz="2500">
          <a:solidFill>
            <a:srgbClr val="4D6E99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rgbClr val="D3A464"/>
        </a:buClr>
        <a:buFont typeface="Futura Hv BT" pitchFamily="34" charset="0"/>
        <a:buChar char="»"/>
        <a:defRPr sz="2500">
          <a:solidFill>
            <a:srgbClr val="4D6E99"/>
          </a:solidFill>
          <a:latin typeface="+mn-lt"/>
        </a:defRPr>
      </a:lvl4pPr>
      <a:lvl5pPr marL="2057400" indent="-228600" algn="ctr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rgbClr val="EE962C"/>
          </a:solidFill>
          <a:latin typeface="Futura Bk BT" pitchFamily="34" charset="0"/>
        </a:defRPr>
      </a:lvl5pPr>
      <a:lvl6pPr marL="2514600" indent="-228600" algn="ctr" rtl="0" fontAlgn="base">
        <a:spcBef>
          <a:spcPct val="20000"/>
        </a:spcBef>
        <a:spcAft>
          <a:spcPct val="0"/>
        </a:spcAft>
        <a:buChar char="»"/>
        <a:defRPr sz="2000">
          <a:solidFill>
            <a:srgbClr val="EE962C"/>
          </a:solidFill>
          <a:latin typeface="Futura Bk BT" pitchFamily="34" charset="0"/>
        </a:defRPr>
      </a:lvl6pPr>
      <a:lvl7pPr marL="2971800" indent="-228600" algn="ctr" rtl="0" fontAlgn="base">
        <a:spcBef>
          <a:spcPct val="20000"/>
        </a:spcBef>
        <a:spcAft>
          <a:spcPct val="0"/>
        </a:spcAft>
        <a:buChar char="»"/>
        <a:defRPr sz="2000">
          <a:solidFill>
            <a:srgbClr val="EE962C"/>
          </a:solidFill>
          <a:latin typeface="Futura Bk BT" pitchFamily="34" charset="0"/>
        </a:defRPr>
      </a:lvl7pPr>
      <a:lvl8pPr marL="3429000" indent="-228600" algn="ctr" rtl="0" fontAlgn="base">
        <a:spcBef>
          <a:spcPct val="20000"/>
        </a:spcBef>
        <a:spcAft>
          <a:spcPct val="0"/>
        </a:spcAft>
        <a:buChar char="»"/>
        <a:defRPr sz="2000">
          <a:solidFill>
            <a:srgbClr val="EE962C"/>
          </a:solidFill>
          <a:latin typeface="Futura Bk BT" pitchFamily="34" charset="0"/>
        </a:defRPr>
      </a:lvl8pPr>
      <a:lvl9pPr marL="3886200" indent="-228600" algn="ctr" rtl="0" fontAlgn="base">
        <a:spcBef>
          <a:spcPct val="20000"/>
        </a:spcBef>
        <a:spcAft>
          <a:spcPct val="0"/>
        </a:spcAft>
        <a:buChar char="»"/>
        <a:defRPr sz="2000">
          <a:solidFill>
            <a:srgbClr val="EE962C"/>
          </a:solidFill>
          <a:latin typeface="Futura Bk BT" pitchFamily="34" charset="0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0" y="1958975"/>
            <a:ext cx="9144000" cy="1470025"/>
          </a:xfrm>
        </p:spPr>
        <p:txBody>
          <a:bodyPr/>
          <a:lstStyle/>
          <a:p>
            <a:pPr eaLnBrk="1" hangingPunct="1"/>
            <a:r>
              <a:rPr lang="en-US" sz="4000" dirty="0" smtClean="0"/>
              <a:t>Amendments to</a:t>
            </a:r>
            <a:br>
              <a:rPr lang="en-US" sz="4000" dirty="0" smtClean="0"/>
            </a:br>
            <a:r>
              <a:rPr lang="en-US" sz="4000" dirty="0" smtClean="0"/>
              <a:t>Fiscal Year 2013</a:t>
            </a:r>
            <a:br>
              <a:rPr lang="en-US" sz="4000" dirty="0" smtClean="0"/>
            </a:br>
            <a:r>
              <a:rPr lang="en-US" sz="4000" dirty="0" smtClean="0"/>
              <a:t>Adopted Budget</a:t>
            </a:r>
            <a:br>
              <a:rPr lang="en-US" sz="4000" dirty="0" smtClean="0"/>
            </a:br>
            <a:r>
              <a:rPr lang="en-US" sz="4000" dirty="0" smtClean="0"/>
              <a:t/>
            </a:r>
            <a:br>
              <a:rPr lang="en-US" sz="4000" dirty="0" smtClean="0"/>
            </a:br>
            <a:r>
              <a:rPr lang="en-US" sz="2400" dirty="0" smtClean="0"/>
              <a:t/>
            </a:r>
            <a:br>
              <a:rPr lang="en-US" sz="2400" dirty="0" smtClean="0"/>
            </a:br>
            <a:r>
              <a:rPr lang="en-US" sz="1600" dirty="0" smtClean="0">
                <a:solidFill>
                  <a:srgbClr val="003768"/>
                </a:solidFill>
              </a:rPr>
              <a:t>January 14, 2013</a:t>
            </a:r>
            <a:r>
              <a:rPr lang="en-US" sz="1000" dirty="0" smtClean="0">
                <a:solidFill>
                  <a:srgbClr val="003768"/>
                </a:solidFill>
              </a:rPr>
              <a:t/>
            </a:r>
            <a:br>
              <a:rPr lang="en-US" sz="1000" dirty="0" smtClean="0">
                <a:solidFill>
                  <a:srgbClr val="003768"/>
                </a:solidFill>
              </a:rPr>
            </a:br>
            <a:r>
              <a:rPr lang="en-US" sz="1400" dirty="0" smtClean="0">
                <a:solidFill>
                  <a:srgbClr val="003768"/>
                </a:solidFill>
              </a:rPr>
              <a:t>Finance Committee/City Council</a:t>
            </a:r>
            <a:br>
              <a:rPr lang="en-US" sz="1400" dirty="0" smtClean="0">
                <a:solidFill>
                  <a:srgbClr val="003768"/>
                </a:solidFill>
              </a:rPr>
            </a:br>
            <a:r>
              <a:rPr lang="en-US" sz="3400" dirty="0" smtClean="0">
                <a:solidFill>
                  <a:srgbClr val="003768"/>
                </a:solidFill>
              </a:rPr>
              <a:t/>
            </a:r>
            <a:br>
              <a:rPr lang="en-US" sz="3400" dirty="0" smtClean="0">
                <a:solidFill>
                  <a:srgbClr val="003768"/>
                </a:solidFill>
              </a:rPr>
            </a:br>
            <a:endParaRPr lang="en-US" sz="3400" dirty="0" smtClean="0">
              <a:solidFill>
                <a:srgbClr val="003768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sz="3600" dirty="0"/>
              <a:t>FY 2013 BUDGET AMENDMENTS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0" lvl="0" indent="-457200">
              <a:buClr>
                <a:srgbClr val="002060"/>
              </a:buClr>
              <a:buFont typeface="+mj-lt"/>
              <a:buAutoNum type="arabicPeriod"/>
            </a:pPr>
            <a:r>
              <a:rPr lang="en-US" sz="2000" dirty="0"/>
              <a:t>Water &amp; Power – Appropriation for Increased Water Costs </a:t>
            </a:r>
            <a:endParaRPr lang="en-US" sz="2000" dirty="0" smtClean="0"/>
          </a:p>
          <a:p>
            <a:pPr marL="457200" lvl="0" indent="-457200">
              <a:buClr>
                <a:srgbClr val="002060"/>
              </a:buClr>
              <a:buFont typeface="+mj-lt"/>
              <a:buAutoNum type="arabicPeriod"/>
            </a:pPr>
            <a:endParaRPr lang="en-US" sz="2000" dirty="0"/>
          </a:p>
          <a:p>
            <a:pPr marL="457200" lvl="0" indent="-457200">
              <a:buClr>
                <a:srgbClr val="002060"/>
              </a:buClr>
              <a:buFont typeface="+mj-lt"/>
              <a:buAutoNum type="arabicPeriod"/>
            </a:pPr>
            <a:r>
              <a:rPr lang="en-US" sz="2000" dirty="0"/>
              <a:t>Police – Increase and Adjust America Recovery and Reinvestment Act (ARRA) Justice Assistance Grant (JAG) Revenues and Appropriations </a:t>
            </a:r>
          </a:p>
          <a:p>
            <a:pPr marL="457200" lvl="0" indent="-457200">
              <a:buClr>
                <a:srgbClr val="002060"/>
              </a:buClr>
              <a:buFont typeface="+mj-lt"/>
              <a:buAutoNum type="arabicPeriod"/>
            </a:pPr>
            <a:endParaRPr lang="en-US" sz="2000" dirty="0" smtClean="0"/>
          </a:p>
          <a:p>
            <a:pPr marL="457200" lvl="0" indent="-457200">
              <a:buClr>
                <a:srgbClr val="002060"/>
              </a:buClr>
              <a:buFont typeface="+mj-lt"/>
              <a:buAutoNum type="arabicPeriod"/>
            </a:pPr>
            <a:r>
              <a:rPr lang="en-US" sz="2000" dirty="0" smtClean="0"/>
              <a:t>Housing </a:t>
            </a:r>
            <a:r>
              <a:rPr lang="en-US" sz="2000" dirty="0"/>
              <a:t>– Increase Appropriations to Various Affordable Housing Projects</a:t>
            </a:r>
          </a:p>
          <a:p>
            <a:pPr marL="457200" lvl="0" indent="-457200">
              <a:buClr>
                <a:srgbClr val="002060"/>
              </a:buClr>
              <a:buFont typeface="+mj-lt"/>
              <a:buAutoNum type="arabicPeriod"/>
            </a:pPr>
            <a:endParaRPr lang="en-US" sz="2000" dirty="0" smtClean="0"/>
          </a:p>
          <a:p>
            <a:pPr marL="457200" lvl="0" indent="-457200">
              <a:buClr>
                <a:srgbClr val="002060"/>
              </a:buClr>
              <a:buFont typeface="+mj-lt"/>
              <a:buAutoNum type="arabicPeriod"/>
            </a:pPr>
            <a:r>
              <a:rPr lang="en-US" sz="2000" dirty="0" smtClean="0"/>
              <a:t>Pasadena </a:t>
            </a:r>
            <a:r>
              <a:rPr lang="en-US" sz="2000" dirty="0"/>
              <a:t>Community Access Corporation – Appropriation of Additional PEG Funding</a:t>
            </a:r>
          </a:p>
          <a:p>
            <a:pPr marL="457200" lvl="0" indent="-457200">
              <a:buClr>
                <a:srgbClr val="002060"/>
              </a:buClr>
              <a:buFont typeface="+mj-lt"/>
              <a:buAutoNum type="arabicPeriod"/>
            </a:pPr>
            <a:endParaRPr lang="en-US" sz="2000" dirty="0" smtClean="0"/>
          </a:p>
          <a:p>
            <a:pPr marL="457200" lvl="0" indent="-457200">
              <a:buClr>
                <a:srgbClr val="002060"/>
              </a:buClr>
              <a:buFont typeface="+mj-lt"/>
              <a:buAutoNum type="arabicPeriod"/>
            </a:pPr>
            <a:r>
              <a:rPr lang="en-US" sz="2000" dirty="0" smtClean="0"/>
              <a:t>Rose </a:t>
            </a:r>
            <a:r>
              <a:rPr lang="en-US" sz="2000" dirty="0"/>
              <a:t>Bowl Operating Company – Appropriation of Additional Bond Funding</a:t>
            </a:r>
          </a:p>
          <a:p>
            <a:endParaRPr lang="en-US" sz="20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1DAC1F8-D737-4430-928D-6B02544FB711}" type="slidenum">
              <a:rPr lang="en-US" smtClean="0"/>
              <a:pPr>
                <a:defRPr/>
              </a:pPr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7900403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008ADCB1-5EDA-4FA6-9AE3-0B0CE6CCD0B1}" type="slidenum">
              <a:rPr lang="en-US" smtClean="0">
                <a:latin typeface="Futura Bk BT" pitchFamily="34" charset="0"/>
              </a:rPr>
              <a:pPr eaLnBrk="1" hangingPunct="1"/>
              <a:t>3</a:t>
            </a:fld>
            <a:endParaRPr lang="en-US" dirty="0" smtClean="0">
              <a:latin typeface="Futura Bk BT" pitchFamily="34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066800" y="228600"/>
            <a:ext cx="7772400" cy="646113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en-US" sz="3600" kern="0" dirty="0">
                <a:solidFill>
                  <a:srgbClr val="D3A464"/>
                </a:solidFill>
                <a:latin typeface="Futura Md BT"/>
                <a:ea typeface="+mj-ea"/>
                <a:cs typeface="Times New Roman"/>
              </a:rPr>
              <a:t>FY 2013 BUDGET AMENDMENTS</a:t>
            </a:r>
            <a:endParaRPr lang="en-US" dirty="0"/>
          </a:p>
        </p:txBody>
      </p:sp>
      <p:sp>
        <p:nvSpPr>
          <p:cNvPr id="6250" name="TextBox 1"/>
          <p:cNvSpPr txBox="1">
            <a:spLocks noChangeArrowheads="1"/>
          </p:cNvSpPr>
          <p:nvPr/>
        </p:nvSpPr>
        <p:spPr bwMode="auto">
          <a:xfrm>
            <a:off x="76200" y="990600"/>
            <a:ext cx="45720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dirty="0"/>
              <a:t>By Fund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51918590"/>
              </p:ext>
            </p:extLst>
          </p:nvPr>
        </p:nvGraphicFramePr>
        <p:xfrm>
          <a:off x="228600" y="1905000"/>
          <a:ext cx="8458199" cy="3038490"/>
        </p:xfrm>
        <a:graphic>
          <a:graphicData uri="http://schemas.openxmlformats.org/drawingml/2006/table">
            <a:tbl>
              <a:tblPr/>
              <a:tblGrid>
                <a:gridCol w="3066904"/>
                <a:gridCol w="1057275"/>
                <a:gridCol w="1057275"/>
                <a:gridCol w="1057275"/>
                <a:gridCol w="1162195"/>
                <a:gridCol w="1057275"/>
              </a:tblGrid>
              <a:tr h="678811"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1" i="0" u="none" strike="noStrike" dirty="0">
                          <a:solidFill>
                            <a:srgbClr val="002060"/>
                          </a:solidFill>
                          <a:effectLst/>
                          <a:latin typeface="Arial"/>
                        </a:rPr>
                        <a:t> Fund </a:t>
                      </a:r>
                    </a:p>
                  </a:txBody>
                  <a:tcPr marL="96973" marR="8081" marT="808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1" i="0" u="none" strike="noStrike" dirty="0">
                          <a:solidFill>
                            <a:srgbClr val="002060"/>
                          </a:solidFill>
                          <a:effectLst/>
                          <a:latin typeface="Arial"/>
                        </a:rPr>
                        <a:t> Unreserved Available</a:t>
                      </a:r>
                      <a:br>
                        <a:rPr lang="en-US" sz="1000" b="1" i="0" u="none" strike="noStrike" dirty="0">
                          <a:solidFill>
                            <a:srgbClr val="002060"/>
                          </a:solidFill>
                          <a:effectLst/>
                          <a:latin typeface="Arial"/>
                        </a:rPr>
                      </a:br>
                      <a:r>
                        <a:rPr lang="en-US" sz="1000" b="1" i="0" u="none" strike="noStrike" dirty="0">
                          <a:solidFill>
                            <a:srgbClr val="002060"/>
                          </a:solidFill>
                          <a:effectLst/>
                          <a:latin typeface="Arial"/>
                        </a:rPr>
                        <a:t>Fund Balance</a:t>
                      </a:r>
                      <a:br>
                        <a:rPr lang="en-US" sz="1000" b="1" i="0" u="none" strike="noStrike" dirty="0">
                          <a:solidFill>
                            <a:srgbClr val="002060"/>
                          </a:solidFill>
                          <a:effectLst/>
                          <a:latin typeface="Arial"/>
                        </a:rPr>
                      </a:br>
                      <a:r>
                        <a:rPr lang="en-US" sz="1000" b="1" i="0" u="none" strike="noStrike" dirty="0">
                          <a:solidFill>
                            <a:srgbClr val="002060"/>
                          </a:solidFill>
                          <a:effectLst/>
                          <a:latin typeface="Arial"/>
                        </a:rPr>
                        <a:t>(as of 7/1/12) </a:t>
                      </a:r>
                    </a:p>
                  </a:txBody>
                  <a:tcPr marL="8081" marR="8081" marT="8081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1" i="0" u="none" strike="noStrike" dirty="0">
                          <a:solidFill>
                            <a:srgbClr val="002060"/>
                          </a:solidFill>
                          <a:effectLst/>
                          <a:latin typeface="Arial"/>
                        </a:rPr>
                        <a:t> Additional Fund</a:t>
                      </a:r>
                      <a:br>
                        <a:rPr lang="en-US" sz="1000" b="1" i="0" u="none" strike="noStrike" dirty="0">
                          <a:solidFill>
                            <a:srgbClr val="002060"/>
                          </a:solidFill>
                          <a:effectLst/>
                          <a:latin typeface="Arial"/>
                        </a:rPr>
                      </a:br>
                      <a:r>
                        <a:rPr lang="en-US" sz="1000" b="1" i="0" u="none" strike="noStrike" dirty="0">
                          <a:solidFill>
                            <a:srgbClr val="002060"/>
                          </a:solidFill>
                          <a:effectLst/>
                          <a:latin typeface="Arial"/>
                        </a:rPr>
                        <a:t>Balance</a:t>
                      </a:r>
                      <a:br>
                        <a:rPr lang="en-US" sz="1000" b="1" i="0" u="none" strike="noStrike" dirty="0">
                          <a:solidFill>
                            <a:srgbClr val="002060"/>
                          </a:solidFill>
                          <a:effectLst/>
                          <a:latin typeface="Arial"/>
                        </a:rPr>
                      </a:br>
                      <a:r>
                        <a:rPr lang="en-US" sz="1000" b="1" i="0" u="none" strike="noStrike" dirty="0">
                          <a:solidFill>
                            <a:srgbClr val="002060"/>
                          </a:solidFill>
                          <a:effectLst/>
                          <a:latin typeface="Arial"/>
                        </a:rPr>
                        <a:t>Appropriations </a:t>
                      </a:r>
                    </a:p>
                  </a:txBody>
                  <a:tcPr marL="8081" marR="8081" marT="808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1" i="0" u="none" strike="noStrike" dirty="0">
                          <a:solidFill>
                            <a:srgbClr val="002060"/>
                          </a:solidFill>
                          <a:effectLst/>
                          <a:latin typeface="Arial"/>
                        </a:rPr>
                        <a:t> FY 2013</a:t>
                      </a:r>
                      <a:br>
                        <a:rPr lang="en-US" sz="1000" b="1" i="0" u="none" strike="noStrike" dirty="0">
                          <a:solidFill>
                            <a:srgbClr val="002060"/>
                          </a:solidFill>
                          <a:effectLst/>
                          <a:latin typeface="Arial"/>
                        </a:rPr>
                      </a:br>
                      <a:r>
                        <a:rPr lang="en-US" sz="1000" b="1" i="0" u="none" strike="noStrike" dirty="0">
                          <a:solidFill>
                            <a:srgbClr val="002060"/>
                          </a:solidFill>
                          <a:effectLst/>
                          <a:latin typeface="Arial"/>
                        </a:rPr>
                        <a:t>Revenue Amendments </a:t>
                      </a:r>
                    </a:p>
                  </a:txBody>
                  <a:tcPr marL="8081" marR="8081" marT="808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1" i="0" u="none" strike="noStrike" dirty="0">
                          <a:solidFill>
                            <a:srgbClr val="002060"/>
                          </a:solidFill>
                          <a:effectLst/>
                          <a:latin typeface="Arial"/>
                        </a:rPr>
                        <a:t> Net New Available Resources </a:t>
                      </a:r>
                    </a:p>
                  </a:txBody>
                  <a:tcPr marL="8081" marR="8081" marT="8081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1" i="0" u="none" strike="noStrike" dirty="0">
                          <a:solidFill>
                            <a:srgbClr val="002060"/>
                          </a:solidFill>
                          <a:effectLst/>
                          <a:latin typeface="Arial"/>
                        </a:rPr>
                        <a:t> FY 2013 Appropriation Amendments </a:t>
                      </a:r>
                    </a:p>
                  </a:txBody>
                  <a:tcPr marL="8081" marR="8081" marT="808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69703">
                <a:tc>
                  <a:txBody>
                    <a:bodyPr/>
                    <a:lstStyle/>
                    <a:p>
                      <a:pPr algn="l" fontAlgn="b"/>
                      <a:endParaRPr lang="en-US" sz="1000" b="0" i="0" u="none" strike="noStrike" dirty="0">
                        <a:solidFill>
                          <a:srgbClr val="002060"/>
                        </a:solidFill>
                        <a:effectLst/>
                        <a:latin typeface="Arial"/>
                      </a:endParaRPr>
                    </a:p>
                  </a:txBody>
                  <a:tcPr marL="8081" marR="8081" marT="808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206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081" marR="8081" marT="8081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000" b="0" i="0" u="none" strike="noStrike" dirty="0">
                        <a:solidFill>
                          <a:srgbClr val="002060"/>
                        </a:solidFill>
                        <a:effectLst/>
                        <a:latin typeface="Arial"/>
                      </a:endParaRPr>
                    </a:p>
                  </a:txBody>
                  <a:tcPr marL="8081" marR="8081" marT="808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000" b="0" i="0" u="none" strike="noStrike" dirty="0">
                        <a:solidFill>
                          <a:srgbClr val="002060"/>
                        </a:solidFill>
                        <a:effectLst/>
                        <a:latin typeface="Arial"/>
                      </a:endParaRPr>
                    </a:p>
                  </a:txBody>
                  <a:tcPr marL="8081" marR="8081" marT="808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000" b="0" i="0" u="none" strike="noStrike" dirty="0">
                        <a:solidFill>
                          <a:srgbClr val="002060"/>
                        </a:solidFill>
                        <a:effectLst/>
                        <a:latin typeface="Arial"/>
                      </a:endParaRPr>
                    </a:p>
                  </a:txBody>
                  <a:tcPr marL="8081" marR="8081" marT="8081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206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081" marR="8081" marT="808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69703"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2060"/>
                          </a:solidFill>
                          <a:effectLst/>
                          <a:latin typeface="Arial"/>
                        </a:rPr>
                        <a:t> General Fund (101) </a:t>
                      </a:r>
                    </a:p>
                  </a:txBody>
                  <a:tcPr marL="96973" marR="8081" marT="808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 dirty="0">
                          <a:solidFill>
                            <a:srgbClr val="002060"/>
                          </a:solidFill>
                          <a:effectLst/>
                          <a:latin typeface="Arial"/>
                        </a:rPr>
                        <a:t>$4,183,474 </a:t>
                      </a:r>
                    </a:p>
                  </a:txBody>
                  <a:tcPr marL="8081" marR="96973" marT="8081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 dirty="0">
                          <a:solidFill>
                            <a:srgbClr val="002060"/>
                          </a:solidFill>
                          <a:effectLst/>
                          <a:latin typeface="Arial"/>
                        </a:rPr>
                        <a:t>$0 </a:t>
                      </a:r>
                    </a:p>
                  </a:txBody>
                  <a:tcPr marL="8081" marR="96973" marT="808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 dirty="0">
                          <a:solidFill>
                            <a:srgbClr val="002060"/>
                          </a:solidFill>
                          <a:effectLst/>
                          <a:latin typeface="Arial"/>
                        </a:rPr>
                        <a:t>($19,965)</a:t>
                      </a:r>
                    </a:p>
                  </a:txBody>
                  <a:tcPr marL="8081" marR="96973" marT="808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 dirty="0">
                          <a:solidFill>
                            <a:srgbClr val="002060"/>
                          </a:solidFill>
                          <a:effectLst/>
                          <a:latin typeface="Arial"/>
                        </a:rPr>
                        <a:t>($19,965)</a:t>
                      </a:r>
                    </a:p>
                  </a:txBody>
                  <a:tcPr marL="8081" marR="96973" marT="8081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 dirty="0">
                          <a:solidFill>
                            <a:srgbClr val="002060"/>
                          </a:solidFill>
                          <a:effectLst/>
                          <a:latin typeface="Arial"/>
                        </a:rPr>
                        <a:t>($25,000)</a:t>
                      </a:r>
                    </a:p>
                  </a:txBody>
                  <a:tcPr marL="8081" marR="96973" marT="808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69703"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2060"/>
                          </a:solidFill>
                          <a:effectLst/>
                          <a:latin typeface="Arial"/>
                        </a:rPr>
                        <a:t> ARRA-JAG (110) </a:t>
                      </a:r>
                    </a:p>
                  </a:txBody>
                  <a:tcPr marL="96973" marR="8081" marT="808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 dirty="0">
                          <a:solidFill>
                            <a:srgbClr val="002060"/>
                          </a:solidFill>
                          <a:effectLst/>
                          <a:latin typeface="Arial"/>
                        </a:rPr>
                        <a:t>0 </a:t>
                      </a:r>
                    </a:p>
                  </a:txBody>
                  <a:tcPr marL="8081" marR="96973" marT="8081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 dirty="0">
                          <a:solidFill>
                            <a:srgbClr val="002060"/>
                          </a:solidFill>
                          <a:effectLst/>
                          <a:latin typeface="Arial"/>
                        </a:rPr>
                        <a:t>0 </a:t>
                      </a:r>
                    </a:p>
                  </a:txBody>
                  <a:tcPr marL="8081" marR="96973" marT="808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 dirty="0">
                          <a:solidFill>
                            <a:srgbClr val="002060"/>
                          </a:solidFill>
                          <a:effectLst/>
                          <a:latin typeface="Arial"/>
                        </a:rPr>
                        <a:t>25,000 </a:t>
                      </a:r>
                    </a:p>
                  </a:txBody>
                  <a:tcPr marL="8081" marR="96973" marT="808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 dirty="0">
                          <a:solidFill>
                            <a:srgbClr val="002060"/>
                          </a:solidFill>
                          <a:effectLst/>
                          <a:latin typeface="Arial"/>
                        </a:rPr>
                        <a:t>25,000 </a:t>
                      </a:r>
                    </a:p>
                  </a:txBody>
                  <a:tcPr marL="8081" marR="96973" marT="8081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 dirty="0">
                          <a:solidFill>
                            <a:srgbClr val="002060"/>
                          </a:solidFill>
                          <a:effectLst/>
                          <a:latin typeface="Arial"/>
                        </a:rPr>
                        <a:t>25,000 </a:t>
                      </a:r>
                    </a:p>
                  </a:txBody>
                  <a:tcPr marL="8081" marR="96973" marT="808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69703"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2060"/>
                          </a:solidFill>
                          <a:effectLst/>
                          <a:latin typeface="Arial"/>
                        </a:rPr>
                        <a:t> Other Housing Fund (238) </a:t>
                      </a:r>
                    </a:p>
                  </a:txBody>
                  <a:tcPr marL="96973" marR="8081" marT="808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 dirty="0">
                          <a:solidFill>
                            <a:srgbClr val="002060"/>
                          </a:solidFill>
                          <a:effectLst/>
                          <a:latin typeface="Arial"/>
                        </a:rPr>
                        <a:t>7,294,978 </a:t>
                      </a:r>
                    </a:p>
                  </a:txBody>
                  <a:tcPr marL="8081" marR="96973" marT="8081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 dirty="0">
                          <a:solidFill>
                            <a:srgbClr val="002060"/>
                          </a:solidFill>
                          <a:effectLst/>
                          <a:latin typeface="Arial"/>
                        </a:rPr>
                        <a:t>1,076,075 </a:t>
                      </a:r>
                    </a:p>
                  </a:txBody>
                  <a:tcPr marL="8081" marR="96973" marT="808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 dirty="0">
                          <a:solidFill>
                            <a:srgbClr val="002060"/>
                          </a:solidFill>
                          <a:effectLst/>
                          <a:latin typeface="Arial"/>
                        </a:rPr>
                        <a:t>0 </a:t>
                      </a:r>
                    </a:p>
                  </a:txBody>
                  <a:tcPr marL="8081" marR="96973" marT="808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 dirty="0">
                          <a:solidFill>
                            <a:srgbClr val="002060"/>
                          </a:solidFill>
                          <a:effectLst/>
                          <a:latin typeface="Arial"/>
                        </a:rPr>
                        <a:t>1,076,075 </a:t>
                      </a:r>
                    </a:p>
                  </a:txBody>
                  <a:tcPr marL="8081" marR="96973" marT="8081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 dirty="0">
                          <a:solidFill>
                            <a:srgbClr val="002060"/>
                          </a:solidFill>
                          <a:effectLst/>
                          <a:latin typeface="Arial"/>
                        </a:rPr>
                        <a:t>1,076,075 </a:t>
                      </a:r>
                    </a:p>
                  </a:txBody>
                  <a:tcPr marL="8081" marR="96973" marT="808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69703"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2060"/>
                          </a:solidFill>
                          <a:effectLst/>
                          <a:latin typeface="Arial"/>
                        </a:rPr>
                        <a:t> Light and Power Fund (401/410) </a:t>
                      </a:r>
                    </a:p>
                  </a:txBody>
                  <a:tcPr marL="96973" marR="8081" marT="808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 dirty="0">
                          <a:solidFill>
                            <a:srgbClr val="002060"/>
                          </a:solidFill>
                          <a:effectLst/>
                          <a:latin typeface="Arial"/>
                        </a:rPr>
                        <a:t>25,215,454 </a:t>
                      </a:r>
                    </a:p>
                  </a:txBody>
                  <a:tcPr marL="8081" marR="96973" marT="8081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 dirty="0">
                          <a:solidFill>
                            <a:srgbClr val="002060"/>
                          </a:solidFill>
                          <a:effectLst/>
                          <a:latin typeface="Arial"/>
                        </a:rPr>
                        <a:t>200,000 </a:t>
                      </a:r>
                    </a:p>
                  </a:txBody>
                  <a:tcPr marL="8081" marR="96973" marT="808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 dirty="0">
                          <a:solidFill>
                            <a:srgbClr val="002060"/>
                          </a:solidFill>
                          <a:effectLst/>
                          <a:latin typeface="Arial"/>
                        </a:rPr>
                        <a:t>0 </a:t>
                      </a:r>
                    </a:p>
                  </a:txBody>
                  <a:tcPr marL="8081" marR="96973" marT="808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 dirty="0">
                          <a:solidFill>
                            <a:srgbClr val="002060"/>
                          </a:solidFill>
                          <a:effectLst/>
                          <a:latin typeface="Arial"/>
                        </a:rPr>
                        <a:t>200,000 </a:t>
                      </a:r>
                    </a:p>
                  </a:txBody>
                  <a:tcPr marL="8081" marR="96973" marT="8081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 dirty="0">
                          <a:solidFill>
                            <a:srgbClr val="002060"/>
                          </a:solidFill>
                          <a:effectLst/>
                          <a:latin typeface="Arial"/>
                        </a:rPr>
                        <a:t>200,000 </a:t>
                      </a:r>
                    </a:p>
                  </a:txBody>
                  <a:tcPr marL="8081" marR="96973" marT="808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69703"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2060"/>
                          </a:solidFill>
                          <a:effectLst/>
                          <a:latin typeface="Arial"/>
                        </a:rPr>
                        <a:t> Telecommunications Fund (408) </a:t>
                      </a:r>
                    </a:p>
                  </a:txBody>
                  <a:tcPr marL="96973" marR="8081" marT="808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 dirty="0">
                          <a:solidFill>
                            <a:srgbClr val="002060"/>
                          </a:solidFill>
                          <a:effectLst/>
                          <a:latin typeface="Arial"/>
                        </a:rPr>
                        <a:t>995,906 </a:t>
                      </a:r>
                    </a:p>
                  </a:txBody>
                  <a:tcPr marL="8081" marR="96973" marT="8081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 dirty="0">
                          <a:solidFill>
                            <a:srgbClr val="002060"/>
                          </a:solidFill>
                          <a:effectLst/>
                          <a:latin typeface="Arial"/>
                        </a:rPr>
                        <a:t>201,000 </a:t>
                      </a:r>
                    </a:p>
                  </a:txBody>
                  <a:tcPr marL="8081" marR="96973" marT="808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 dirty="0">
                          <a:solidFill>
                            <a:srgbClr val="002060"/>
                          </a:solidFill>
                          <a:effectLst/>
                          <a:latin typeface="Arial"/>
                        </a:rPr>
                        <a:t>0 </a:t>
                      </a:r>
                    </a:p>
                  </a:txBody>
                  <a:tcPr marL="8081" marR="96973" marT="808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 dirty="0">
                          <a:solidFill>
                            <a:srgbClr val="002060"/>
                          </a:solidFill>
                          <a:effectLst/>
                          <a:latin typeface="Arial"/>
                        </a:rPr>
                        <a:t>201,000 </a:t>
                      </a:r>
                    </a:p>
                  </a:txBody>
                  <a:tcPr marL="8081" marR="96973" marT="8081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 dirty="0">
                          <a:solidFill>
                            <a:srgbClr val="002060"/>
                          </a:solidFill>
                          <a:effectLst/>
                          <a:latin typeface="Arial"/>
                        </a:rPr>
                        <a:t>201,000 </a:t>
                      </a:r>
                    </a:p>
                  </a:txBody>
                  <a:tcPr marL="8081" marR="96973" marT="808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69703"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2060"/>
                          </a:solidFill>
                          <a:effectLst/>
                          <a:latin typeface="Arial"/>
                        </a:rPr>
                        <a:t> Inclusionary Housing Trust Fund (619) </a:t>
                      </a:r>
                    </a:p>
                  </a:txBody>
                  <a:tcPr marL="96973" marR="8081" marT="808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 dirty="0">
                          <a:solidFill>
                            <a:srgbClr val="002060"/>
                          </a:solidFill>
                          <a:effectLst/>
                          <a:latin typeface="Arial"/>
                        </a:rPr>
                        <a:t>11,458,394 </a:t>
                      </a:r>
                    </a:p>
                  </a:txBody>
                  <a:tcPr marL="8081" marR="96973" marT="8081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 dirty="0">
                          <a:solidFill>
                            <a:srgbClr val="002060"/>
                          </a:solidFill>
                          <a:effectLst/>
                          <a:latin typeface="Arial"/>
                        </a:rPr>
                        <a:t>74,000 </a:t>
                      </a:r>
                    </a:p>
                  </a:txBody>
                  <a:tcPr marL="8081" marR="96973" marT="808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 dirty="0">
                          <a:solidFill>
                            <a:srgbClr val="002060"/>
                          </a:solidFill>
                          <a:effectLst/>
                          <a:latin typeface="Arial"/>
                        </a:rPr>
                        <a:t>0 </a:t>
                      </a:r>
                    </a:p>
                  </a:txBody>
                  <a:tcPr marL="8081" marR="96973" marT="808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 dirty="0">
                          <a:solidFill>
                            <a:srgbClr val="002060"/>
                          </a:solidFill>
                          <a:effectLst/>
                          <a:latin typeface="Arial"/>
                        </a:rPr>
                        <a:t>74,000 </a:t>
                      </a:r>
                    </a:p>
                  </a:txBody>
                  <a:tcPr marL="8081" marR="96973" marT="8081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 dirty="0">
                          <a:solidFill>
                            <a:srgbClr val="002060"/>
                          </a:solidFill>
                          <a:effectLst/>
                          <a:latin typeface="Arial"/>
                        </a:rPr>
                        <a:t>74,000 </a:t>
                      </a:r>
                    </a:p>
                  </a:txBody>
                  <a:tcPr marL="8081" marR="96973" marT="808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69703"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2060"/>
                          </a:solidFill>
                          <a:effectLst/>
                          <a:latin typeface="Arial"/>
                        </a:rPr>
                        <a:t> Pasadena Community Access Corporation </a:t>
                      </a:r>
                    </a:p>
                  </a:txBody>
                  <a:tcPr marL="96973" marR="8081" marT="808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 dirty="0">
                          <a:solidFill>
                            <a:srgbClr val="002060"/>
                          </a:solidFill>
                          <a:effectLst/>
                          <a:latin typeface="Arial"/>
                        </a:rPr>
                        <a:t>0 </a:t>
                      </a:r>
                    </a:p>
                  </a:txBody>
                  <a:tcPr marL="8081" marR="96973" marT="8081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 dirty="0">
                          <a:solidFill>
                            <a:srgbClr val="002060"/>
                          </a:solidFill>
                          <a:effectLst/>
                          <a:latin typeface="Arial"/>
                        </a:rPr>
                        <a:t>0 </a:t>
                      </a:r>
                    </a:p>
                  </a:txBody>
                  <a:tcPr marL="8081" marR="96973" marT="808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 dirty="0">
                          <a:solidFill>
                            <a:srgbClr val="002060"/>
                          </a:solidFill>
                          <a:effectLst/>
                          <a:latin typeface="Arial"/>
                        </a:rPr>
                        <a:t>201,000 </a:t>
                      </a:r>
                    </a:p>
                  </a:txBody>
                  <a:tcPr marL="8081" marR="96973" marT="808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 dirty="0">
                          <a:solidFill>
                            <a:srgbClr val="002060"/>
                          </a:solidFill>
                          <a:effectLst/>
                          <a:latin typeface="Arial"/>
                        </a:rPr>
                        <a:t>201,000 </a:t>
                      </a:r>
                    </a:p>
                  </a:txBody>
                  <a:tcPr marL="8081" marR="96973" marT="8081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 dirty="0">
                          <a:solidFill>
                            <a:srgbClr val="002060"/>
                          </a:solidFill>
                          <a:effectLst/>
                          <a:latin typeface="Arial"/>
                        </a:rPr>
                        <a:t>201,000 </a:t>
                      </a:r>
                    </a:p>
                  </a:txBody>
                  <a:tcPr marL="8081" marR="96973" marT="808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69703"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2060"/>
                          </a:solidFill>
                          <a:effectLst/>
                          <a:latin typeface="Arial"/>
                        </a:rPr>
                        <a:t> Rose Bowl Operating Company </a:t>
                      </a:r>
                    </a:p>
                  </a:txBody>
                  <a:tcPr marL="96973" marR="8081" marT="808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 dirty="0">
                          <a:solidFill>
                            <a:srgbClr val="002060"/>
                          </a:solidFill>
                          <a:effectLst/>
                          <a:latin typeface="Arial"/>
                        </a:rPr>
                        <a:t>0 </a:t>
                      </a:r>
                    </a:p>
                  </a:txBody>
                  <a:tcPr marL="8081" marR="96973" marT="8081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 dirty="0">
                          <a:solidFill>
                            <a:srgbClr val="002060"/>
                          </a:solidFill>
                          <a:effectLst/>
                          <a:latin typeface="Arial"/>
                        </a:rPr>
                        <a:t>0 </a:t>
                      </a:r>
                    </a:p>
                  </a:txBody>
                  <a:tcPr marL="8081" marR="96973" marT="808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 dirty="0">
                          <a:solidFill>
                            <a:srgbClr val="002060"/>
                          </a:solidFill>
                          <a:effectLst/>
                          <a:latin typeface="Arial"/>
                        </a:rPr>
                        <a:t>30,000,000 </a:t>
                      </a:r>
                    </a:p>
                  </a:txBody>
                  <a:tcPr marL="8081" marR="96973" marT="808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 dirty="0">
                          <a:solidFill>
                            <a:srgbClr val="002060"/>
                          </a:solidFill>
                          <a:effectLst/>
                          <a:latin typeface="Arial"/>
                        </a:rPr>
                        <a:t>30,000,000 </a:t>
                      </a:r>
                    </a:p>
                  </a:txBody>
                  <a:tcPr marL="8081" marR="96973" marT="8081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 dirty="0">
                          <a:solidFill>
                            <a:srgbClr val="002060"/>
                          </a:solidFill>
                          <a:effectLst/>
                          <a:latin typeface="Arial"/>
                        </a:rPr>
                        <a:t>20,450,000 </a:t>
                      </a:r>
                    </a:p>
                  </a:txBody>
                  <a:tcPr marL="8081" marR="96973" marT="808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7784"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1" i="0" u="none" strike="noStrike" dirty="0">
                          <a:solidFill>
                            <a:srgbClr val="002060"/>
                          </a:solidFill>
                          <a:effectLst/>
                          <a:latin typeface="Arial"/>
                        </a:rPr>
                        <a:t> Fiscal Impact Total </a:t>
                      </a:r>
                    </a:p>
                  </a:txBody>
                  <a:tcPr marL="96973" marR="8081" marT="808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1" i="0" u="none" strike="noStrike" dirty="0">
                          <a:solidFill>
                            <a:srgbClr val="00206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081" marR="96973" marT="8081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1" i="0" u="none" strike="noStrike" dirty="0">
                          <a:solidFill>
                            <a:srgbClr val="002060"/>
                          </a:solidFill>
                          <a:effectLst/>
                          <a:latin typeface="Arial"/>
                        </a:rPr>
                        <a:t>$1,551,075 </a:t>
                      </a:r>
                    </a:p>
                  </a:txBody>
                  <a:tcPr marL="8081" marR="96973" marT="808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1" i="0" u="none" strike="noStrike" dirty="0">
                          <a:solidFill>
                            <a:srgbClr val="002060"/>
                          </a:solidFill>
                          <a:effectLst/>
                          <a:latin typeface="Arial"/>
                        </a:rPr>
                        <a:t>$30,206,035 </a:t>
                      </a:r>
                    </a:p>
                  </a:txBody>
                  <a:tcPr marL="8081" marR="96973" marT="8081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1" i="0" u="none" strike="noStrike" dirty="0">
                          <a:solidFill>
                            <a:srgbClr val="002060"/>
                          </a:solidFill>
                          <a:effectLst/>
                          <a:latin typeface="Arial"/>
                        </a:rPr>
                        <a:t>$31,757,110 </a:t>
                      </a:r>
                    </a:p>
                  </a:txBody>
                  <a:tcPr marL="8081" marR="96973" marT="8081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1" i="0" u="none" strike="noStrike" dirty="0">
                          <a:solidFill>
                            <a:srgbClr val="002060"/>
                          </a:solidFill>
                          <a:effectLst/>
                          <a:latin typeface="Arial"/>
                        </a:rPr>
                        <a:t>$22,202,075 </a:t>
                      </a:r>
                    </a:p>
                  </a:txBody>
                  <a:tcPr marL="8081" marR="96973" marT="808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9703">
                <a:tc>
                  <a:txBody>
                    <a:bodyPr/>
                    <a:lstStyle/>
                    <a:p>
                      <a:pPr algn="l" fontAlgn="b"/>
                      <a:endParaRPr lang="en-US" sz="900" b="0" i="0" u="none" strike="noStrike" dirty="0">
                        <a:solidFill>
                          <a:srgbClr val="002060"/>
                        </a:solidFill>
                        <a:effectLst/>
                        <a:latin typeface="Arial"/>
                      </a:endParaRPr>
                    </a:p>
                  </a:txBody>
                  <a:tcPr marL="8081" marR="8081" marT="808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900" b="0" i="0" u="none" strike="noStrike" dirty="0">
                        <a:solidFill>
                          <a:srgbClr val="002060"/>
                        </a:solidFill>
                        <a:effectLst/>
                        <a:latin typeface="Arial"/>
                      </a:endParaRPr>
                    </a:p>
                  </a:txBody>
                  <a:tcPr marL="8081" marR="8081" marT="808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900" b="0" i="0" u="none" strike="noStrike" dirty="0">
                        <a:solidFill>
                          <a:srgbClr val="002060"/>
                        </a:solidFill>
                        <a:effectLst/>
                        <a:latin typeface="Arial"/>
                      </a:endParaRPr>
                    </a:p>
                  </a:txBody>
                  <a:tcPr marL="8081" marR="8081" marT="8081" marB="0" anchor="b">
                    <a:lnL>
                      <a:noFill/>
                    </a:lnL>
                    <a:lnR>
                      <a:noFill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900" b="0" i="0" u="none" strike="noStrike" dirty="0">
                        <a:solidFill>
                          <a:srgbClr val="002060"/>
                        </a:solidFill>
                        <a:effectLst/>
                        <a:latin typeface="Arial"/>
                      </a:endParaRPr>
                    </a:p>
                  </a:txBody>
                  <a:tcPr marL="8081" marR="8081" marT="8081" marB="0" anchor="b">
                    <a:lnL>
                      <a:noFill/>
                    </a:lnL>
                    <a:lnR>
                      <a:noFill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900" b="0" i="0" u="none" strike="noStrike" dirty="0">
                        <a:solidFill>
                          <a:srgbClr val="002060"/>
                        </a:solidFill>
                        <a:effectLst/>
                        <a:latin typeface="Arial"/>
                      </a:endParaRPr>
                    </a:p>
                  </a:txBody>
                  <a:tcPr marL="8081" marR="8081" marT="8081" marB="0" anchor="b">
                    <a:lnL>
                      <a:noFill/>
                    </a:lnL>
                    <a:lnR>
                      <a:noFill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900" b="0" i="0" u="none" strike="noStrike" dirty="0">
                        <a:solidFill>
                          <a:srgbClr val="002060"/>
                        </a:solidFill>
                        <a:effectLst/>
                        <a:latin typeface="Arial"/>
                      </a:endParaRPr>
                    </a:p>
                  </a:txBody>
                  <a:tcPr marL="8081" marR="8081" marT="8081" marB="0" anchor="b">
                    <a:lnL>
                      <a:noFill/>
                    </a:lnL>
                    <a:lnR>
                      <a:noFill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484865">
                <a:tc gridSpan="6">
                  <a:txBody>
                    <a:bodyPr/>
                    <a:lstStyle/>
                    <a:p>
                      <a:pPr algn="l" fontAlgn="t"/>
                      <a:r>
                        <a:rPr lang="en-US" sz="900" b="0" i="0" u="none" strike="noStrike" dirty="0">
                          <a:solidFill>
                            <a:srgbClr val="002060"/>
                          </a:solidFill>
                          <a:effectLst/>
                          <a:latin typeface="Arial"/>
                        </a:rPr>
                        <a:t>Note: FY 2013 Appropriation Amendments exceed Net New Available Resources by $9.6 million primary as a result of the difference between bond proceeds</a:t>
                      </a:r>
                      <a:br>
                        <a:rPr lang="en-US" sz="900" b="0" i="0" u="none" strike="noStrike" dirty="0">
                          <a:solidFill>
                            <a:srgbClr val="002060"/>
                          </a:solidFill>
                          <a:effectLst/>
                          <a:latin typeface="Arial"/>
                        </a:rPr>
                      </a:br>
                      <a:r>
                        <a:rPr lang="en-US" sz="900" b="0" i="0" u="none" strike="noStrike" dirty="0">
                          <a:solidFill>
                            <a:srgbClr val="002060"/>
                          </a:solidFill>
                          <a:effectLst/>
                          <a:latin typeface="Arial"/>
                        </a:rPr>
                        <a:t>          that will be </a:t>
                      </a:r>
                      <a:r>
                        <a:rPr lang="en-US" sz="900" b="0" i="0" u="none" strike="noStrike" dirty="0" smtClean="0">
                          <a:solidFill>
                            <a:srgbClr val="002060"/>
                          </a:solidFill>
                          <a:effectLst/>
                          <a:latin typeface="Arial"/>
                        </a:rPr>
                        <a:t>received </a:t>
                      </a:r>
                      <a:r>
                        <a:rPr lang="en-US" sz="900" b="0" i="0" u="none" strike="noStrike" dirty="0">
                          <a:solidFill>
                            <a:srgbClr val="002060"/>
                          </a:solidFill>
                          <a:effectLst/>
                          <a:latin typeface="Arial"/>
                        </a:rPr>
                        <a:t>during the fiscal year and the use of these funds over multiple fiscal years (see Item #5).  There is also a minor variance ($5,035) in</a:t>
                      </a:r>
                      <a:br>
                        <a:rPr lang="en-US" sz="900" b="0" i="0" u="none" strike="noStrike" dirty="0">
                          <a:solidFill>
                            <a:srgbClr val="002060"/>
                          </a:solidFill>
                          <a:effectLst/>
                          <a:latin typeface="Arial"/>
                        </a:rPr>
                      </a:br>
                      <a:r>
                        <a:rPr lang="en-US" sz="900" b="0" i="0" u="none" strike="noStrike" dirty="0">
                          <a:solidFill>
                            <a:srgbClr val="002060"/>
                          </a:solidFill>
                          <a:effectLst/>
                          <a:latin typeface="Arial"/>
                        </a:rPr>
                        <a:t>          Item #2b as a result of grant revenues in excess of the required new appropriations.</a:t>
                      </a:r>
                    </a:p>
                  </a:txBody>
                  <a:tcPr marL="96973" marR="8081" marT="8081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13"/>
          <p:cNvSpPr>
            <a:spLocks noGrp="1" noChangeArrowheads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07F67176-F085-477B-B661-99284FDCB57C}" type="slidenum">
              <a:rPr lang="en-US" smtClean="0">
                <a:latin typeface="Futura Bk BT" pitchFamily="34" charset="0"/>
              </a:rPr>
              <a:pPr eaLnBrk="1" hangingPunct="1"/>
              <a:t>4</a:t>
            </a:fld>
            <a:endParaRPr lang="en-US" dirty="0" smtClean="0">
              <a:latin typeface="Futura Bk BT" pitchFamily="34" charset="0"/>
            </a:endParaRPr>
          </a:p>
        </p:txBody>
      </p:sp>
      <p:sp>
        <p:nvSpPr>
          <p:cNvPr id="5123" name="Slide Number Placeholder 3"/>
          <p:cNvSpPr txBox="1">
            <a:spLocks noGrp="1"/>
          </p:cNvSpPr>
          <p:nvPr/>
        </p:nvSpPr>
        <p:spPr bwMode="auto">
          <a:xfrm>
            <a:off x="0" y="6400800"/>
            <a:ext cx="9144000" cy="320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fld id="{3C2C6304-FF2A-47FA-B3E4-CCE94319BADD}" type="slidenum">
              <a:rPr lang="en-US" sz="1400">
                <a:latin typeface="Futura Bk BT" pitchFamily="34" charset="0"/>
              </a:rPr>
              <a:pPr algn="ctr" eaLnBrk="1" hangingPunct="1"/>
              <a:t>4</a:t>
            </a:fld>
            <a:endParaRPr lang="en-US" sz="1400" dirty="0">
              <a:latin typeface="Futura Bk BT" pitchFamily="34" charset="0"/>
            </a:endParaRPr>
          </a:p>
        </p:txBody>
      </p:sp>
      <p:sp>
        <p:nvSpPr>
          <p:cNvPr id="5124" name="Rectangle 2"/>
          <p:cNvSpPr>
            <a:spLocks noGrp="1" noChangeArrowheads="1"/>
          </p:cNvSpPr>
          <p:nvPr>
            <p:ph type="title"/>
          </p:nvPr>
        </p:nvSpPr>
        <p:spPr>
          <a:xfrm>
            <a:off x="990600" y="152400"/>
            <a:ext cx="7772400" cy="990600"/>
          </a:xfrm>
        </p:spPr>
        <p:txBody>
          <a:bodyPr/>
          <a:lstStyle/>
          <a:p>
            <a:pPr eaLnBrk="1" hangingPunct="1"/>
            <a:r>
              <a:rPr lang="en-US" sz="3600" dirty="0" smtClean="0"/>
              <a:t>FY 2013 BUDGET AMENDMENTS</a:t>
            </a:r>
          </a:p>
        </p:txBody>
      </p:sp>
      <p:sp>
        <p:nvSpPr>
          <p:cNvPr id="5125" name="TextBox 1"/>
          <p:cNvSpPr txBox="1">
            <a:spLocks noChangeArrowheads="1"/>
          </p:cNvSpPr>
          <p:nvPr/>
        </p:nvSpPr>
        <p:spPr bwMode="auto">
          <a:xfrm>
            <a:off x="76200" y="990600"/>
            <a:ext cx="45720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dirty="0"/>
              <a:t>By Department</a:t>
            </a: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59647727"/>
              </p:ext>
            </p:extLst>
          </p:nvPr>
        </p:nvGraphicFramePr>
        <p:xfrm>
          <a:off x="228600" y="1828800"/>
          <a:ext cx="8458199" cy="3171823"/>
        </p:xfrm>
        <a:graphic>
          <a:graphicData uri="http://schemas.openxmlformats.org/drawingml/2006/table">
            <a:tbl>
              <a:tblPr/>
              <a:tblGrid>
                <a:gridCol w="3624514"/>
                <a:gridCol w="1179167"/>
                <a:gridCol w="1179167"/>
                <a:gridCol w="1179167"/>
                <a:gridCol w="1296184"/>
              </a:tblGrid>
              <a:tr h="756913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1" i="0" u="none" strike="noStrike" dirty="0">
                          <a:solidFill>
                            <a:srgbClr val="002060"/>
                          </a:solidFill>
                          <a:effectLst/>
                          <a:latin typeface="Arial"/>
                        </a:rPr>
                        <a:t> Fund </a:t>
                      </a:r>
                    </a:p>
                  </a:txBody>
                  <a:tcPr marL="108130" marR="9011" marT="901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1" i="0" u="none" strike="noStrike" dirty="0">
                          <a:solidFill>
                            <a:srgbClr val="002060"/>
                          </a:solidFill>
                          <a:effectLst/>
                          <a:latin typeface="Arial"/>
                        </a:rPr>
                        <a:t> Additional Fund</a:t>
                      </a:r>
                      <a:br>
                        <a:rPr lang="en-US" sz="1100" b="1" i="0" u="none" strike="noStrike" dirty="0">
                          <a:solidFill>
                            <a:srgbClr val="002060"/>
                          </a:solidFill>
                          <a:effectLst/>
                          <a:latin typeface="Arial"/>
                        </a:rPr>
                      </a:br>
                      <a:r>
                        <a:rPr lang="en-US" sz="1100" b="1" i="0" u="none" strike="noStrike" dirty="0">
                          <a:solidFill>
                            <a:srgbClr val="002060"/>
                          </a:solidFill>
                          <a:effectLst/>
                          <a:latin typeface="Arial"/>
                        </a:rPr>
                        <a:t>Balance</a:t>
                      </a:r>
                      <a:br>
                        <a:rPr lang="en-US" sz="1100" b="1" i="0" u="none" strike="noStrike" dirty="0">
                          <a:solidFill>
                            <a:srgbClr val="002060"/>
                          </a:solidFill>
                          <a:effectLst/>
                          <a:latin typeface="Arial"/>
                        </a:rPr>
                      </a:br>
                      <a:r>
                        <a:rPr lang="en-US" sz="1100" b="1" i="0" u="none" strike="noStrike" dirty="0">
                          <a:solidFill>
                            <a:srgbClr val="002060"/>
                          </a:solidFill>
                          <a:effectLst/>
                          <a:latin typeface="Arial"/>
                        </a:rPr>
                        <a:t>Appropriations </a:t>
                      </a:r>
                    </a:p>
                  </a:txBody>
                  <a:tcPr marL="9011" marR="9011" marT="901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1" i="0" u="none" strike="noStrike" dirty="0">
                          <a:solidFill>
                            <a:srgbClr val="002060"/>
                          </a:solidFill>
                          <a:effectLst/>
                          <a:latin typeface="Arial"/>
                        </a:rPr>
                        <a:t> FY 2013</a:t>
                      </a:r>
                      <a:br>
                        <a:rPr lang="en-US" sz="1100" b="1" i="0" u="none" strike="noStrike" dirty="0">
                          <a:solidFill>
                            <a:srgbClr val="002060"/>
                          </a:solidFill>
                          <a:effectLst/>
                          <a:latin typeface="Arial"/>
                        </a:rPr>
                      </a:br>
                      <a:r>
                        <a:rPr lang="en-US" sz="1100" b="1" i="0" u="none" strike="noStrike" dirty="0">
                          <a:solidFill>
                            <a:srgbClr val="002060"/>
                          </a:solidFill>
                          <a:effectLst/>
                          <a:latin typeface="Arial"/>
                        </a:rPr>
                        <a:t>Revenue Amendments </a:t>
                      </a:r>
                    </a:p>
                  </a:txBody>
                  <a:tcPr marL="9011" marR="9011" marT="901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1" i="0" u="none" strike="noStrike" dirty="0">
                          <a:solidFill>
                            <a:srgbClr val="002060"/>
                          </a:solidFill>
                          <a:effectLst/>
                          <a:latin typeface="Arial"/>
                        </a:rPr>
                        <a:t> Net New Available Resources </a:t>
                      </a:r>
                    </a:p>
                  </a:txBody>
                  <a:tcPr marL="9011" marR="9011" marT="9011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1" i="0" u="none" strike="noStrike" dirty="0">
                          <a:solidFill>
                            <a:srgbClr val="002060"/>
                          </a:solidFill>
                          <a:effectLst/>
                          <a:latin typeface="Arial"/>
                        </a:rPr>
                        <a:t> FY 2013 Appropriation Amendments </a:t>
                      </a:r>
                    </a:p>
                  </a:txBody>
                  <a:tcPr marL="9011" marR="9011" marT="901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89228">
                <a:tc>
                  <a:txBody>
                    <a:bodyPr/>
                    <a:lstStyle/>
                    <a:p>
                      <a:pPr algn="l" fontAlgn="b"/>
                      <a:endParaRPr lang="en-US" sz="1000" b="0" i="0" u="none" strike="noStrike" dirty="0">
                        <a:effectLst/>
                        <a:latin typeface="Arial"/>
                      </a:endParaRPr>
                    </a:p>
                  </a:txBody>
                  <a:tcPr marL="9011" marR="9011" marT="901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 dirty="0">
                        <a:solidFill>
                          <a:srgbClr val="002060"/>
                        </a:solidFill>
                        <a:effectLst/>
                        <a:latin typeface="Arial"/>
                      </a:endParaRPr>
                    </a:p>
                  </a:txBody>
                  <a:tcPr marL="9011" marR="9011" marT="901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 dirty="0">
                        <a:solidFill>
                          <a:srgbClr val="002060"/>
                        </a:solidFill>
                        <a:effectLst/>
                        <a:latin typeface="Arial"/>
                      </a:endParaRPr>
                    </a:p>
                  </a:txBody>
                  <a:tcPr marL="9011" marR="9011" marT="901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 dirty="0">
                        <a:solidFill>
                          <a:srgbClr val="002060"/>
                        </a:solidFill>
                        <a:effectLst/>
                        <a:latin typeface="Arial"/>
                      </a:endParaRPr>
                    </a:p>
                  </a:txBody>
                  <a:tcPr marL="9011" marR="9011" marT="9011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 dirty="0">
                          <a:solidFill>
                            <a:srgbClr val="00206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9011" marR="9011" marT="901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89228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 dirty="0">
                          <a:solidFill>
                            <a:srgbClr val="002060"/>
                          </a:solidFill>
                          <a:effectLst/>
                          <a:latin typeface="Arial"/>
                        </a:rPr>
                        <a:t> Water &amp; Power </a:t>
                      </a:r>
                    </a:p>
                  </a:txBody>
                  <a:tcPr marL="108130" marR="9011" marT="901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 dirty="0">
                          <a:solidFill>
                            <a:srgbClr val="002060"/>
                          </a:solidFill>
                          <a:effectLst/>
                          <a:latin typeface="Arial"/>
                        </a:rPr>
                        <a:t>$200,000 </a:t>
                      </a:r>
                    </a:p>
                  </a:txBody>
                  <a:tcPr marL="9011" marR="108130" marT="901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 dirty="0">
                          <a:solidFill>
                            <a:srgbClr val="002060"/>
                          </a:solidFill>
                          <a:effectLst/>
                          <a:latin typeface="Arial"/>
                        </a:rPr>
                        <a:t>$0 </a:t>
                      </a:r>
                    </a:p>
                  </a:txBody>
                  <a:tcPr marL="9011" marR="108130" marT="901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 dirty="0">
                          <a:solidFill>
                            <a:srgbClr val="002060"/>
                          </a:solidFill>
                          <a:effectLst/>
                          <a:latin typeface="Arial"/>
                        </a:rPr>
                        <a:t>$200,000 </a:t>
                      </a:r>
                    </a:p>
                  </a:txBody>
                  <a:tcPr marL="9011" marR="108130" marT="9011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 dirty="0">
                          <a:solidFill>
                            <a:srgbClr val="002060"/>
                          </a:solidFill>
                          <a:effectLst/>
                          <a:latin typeface="Arial"/>
                        </a:rPr>
                        <a:t>$200,000 </a:t>
                      </a:r>
                    </a:p>
                  </a:txBody>
                  <a:tcPr marL="9011" marR="108130" marT="901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89228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 dirty="0">
                          <a:solidFill>
                            <a:srgbClr val="002060"/>
                          </a:solidFill>
                          <a:effectLst/>
                          <a:latin typeface="Arial"/>
                        </a:rPr>
                        <a:t> Police </a:t>
                      </a:r>
                    </a:p>
                  </a:txBody>
                  <a:tcPr marL="108130" marR="9011" marT="901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 dirty="0">
                          <a:solidFill>
                            <a:srgbClr val="002060"/>
                          </a:solidFill>
                          <a:effectLst/>
                          <a:latin typeface="Arial"/>
                        </a:rPr>
                        <a:t>0 </a:t>
                      </a:r>
                    </a:p>
                  </a:txBody>
                  <a:tcPr marL="9011" marR="108130" marT="901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 dirty="0">
                          <a:solidFill>
                            <a:srgbClr val="002060"/>
                          </a:solidFill>
                          <a:effectLst/>
                          <a:latin typeface="Arial"/>
                        </a:rPr>
                        <a:t>5,035 </a:t>
                      </a:r>
                    </a:p>
                  </a:txBody>
                  <a:tcPr marL="9011" marR="108130" marT="901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 dirty="0">
                          <a:solidFill>
                            <a:srgbClr val="002060"/>
                          </a:solidFill>
                          <a:effectLst/>
                          <a:latin typeface="Arial"/>
                        </a:rPr>
                        <a:t>5,035 </a:t>
                      </a:r>
                    </a:p>
                  </a:txBody>
                  <a:tcPr marL="9011" marR="108130" marT="9011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 dirty="0">
                          <a:solidFill>
                            <a:srgbClr val="002060"/>
                          </a:solidFill>
                          <a:effectLst/>
                          <a:latin typeface="Arial"/>
                        </a:rPr>
                        <a:t>0 </a:t>
                      </a:r>
                    </a:p>
                  </a:txBody>
                  <a:tcPr marL="9011" marR="108130" marT="901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89228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 dirty="0">
                          <a:solidFill>
                            <a:srgbClr val="002060"/>
                          </a:solidFill>
                          <a:effectLst/>
                          <a:latin typeface="Arial"/>
                        </a:rPr>
                        <a:t> Housing </a:t>
                      </a:r>
                    </a:p>
                  </a:txBody>
                  <a:tcPr marL="108130" marR="9011" marT="901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 dirty="0">
                          <a:solidFill>
                            <a:srgbClr val="002060"/>
                          </a:solidFill>
                          <a:effectLst/>
                          <a:latin typeface="Arial"/>
                        </a:rPr>
                        <a:t>1,150,075 </a:t>
                      </a:r>
                    </a:p>
                  </a:txBody>
                  <a:tcPr marL="9011" marR="108130" marT="901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 dirty="0">
                          <a:solidFill>
                            <a:srgbClr val="002060"/>
                          </a:solidFill>
                          <a:effectLst/>
                          <a:latin typeface="Arial"/>
                        </a:rPr>
                        <a:t>0 </a:t>
                      </a:r>
                    </a:p>
                  </a:txBody>
                  <a:tcPr marL="9011" marR="108130" marT="901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 dirty="0">
                          <a:solidFill>
                            <a:srgbClr val="002060"/>
                          </a:solidFill>
                          <a:effectLst/>
                          <a:latin typeface="Arial"/>
                        </a:rPr>
                        <a:t>1,150,075 </a:t>
                      </a:r>
                    </a:p>
                  </a:txBody>
                  <a:tcPr marL="9011" marR="108130" marT="9011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 dirty="0">
                          <a:solidFill>
                            <a:srgbClr val="002060"/>
                          </a:solidFill>
                          <a:effectLst/>
                          <a:latin typeface="Arial"/>
                        </a:rPr>
                        <a:t>1,150,075 </a:t>
                      </a:r>
                    </a:p>
                  </a:txBody>
                  <a:tcPr marL="9011" marR="108130" marT="901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89228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 dirty="0">
                          <a:solidFill>
                            <a:srgbClr val="002060"/>
                          </a:solidFill>
                          <a:effectLst/>
                          <a:latin typeface="Arial"/>
                        </a:rPr>
                        <a:t> City Manager </a:t>
                      </a:r>
                    </a:p>
                  </a:txBody>
                  <a:tcPr marL="108130" marR="9011" marT="901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 dirty="0">
                          <a:solidFill>
                            <a:srgbClr val="002060"/>
                          </a:solidFill>
                          <a:effectLst/>
                          <a:latin typeface="Arial"/>
                        </a:rPr>
                        <a:t>201,000 </a:t>
                      </a:r>
                    </a:p>
                  </a:txBody>
                  <a:tcPr marL="9011" marR="108130" marT="901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 dirty="0">
                          <a:solidFill>
                            <a:srgbClr val="002060"/>
                          </a:solidFill>
                          <a:effectLst/>
                          <a:latin typeface="Arial"/>
                        </a:rPr>
                        <a:t>0 </a:t>
                      </a:r>
                    </a:p>
                  </a:txBody>
                  <a:tcPr marL="9011" marR="108130" marT="901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 dirty="0">
                          <a:solidFill>
                            <a:srgbClr val="002060"/>
                          </a:solidFill>
                          <a:effectLst/>
                          <a:latin typeface="Arial"/>
                        </a:rPr>
                        <a:t>201,000 </a:t>
                      </a:r>
                    </a:p>
                  </a:txBody>
                  <a:tcPr marL="9011" marR="108130" marT="9011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 dirty="0">
                          <a:solidFill>
                            <a:srgbClr val="002060"/>
                          </a:solidFill>
                          <a:effectLst/>
                          <a:latin typeface="Arial"/>
                        </a:rPr>
                        <a:t>201,000 </a:t>
                      </a:r>
                    </a:p>
                  </a:txBody>
                  <a:tcPr marL="9011" marR="108130" marT="901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89228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 dirty="0">
                          <a:solidFill>
                            <a:srgbClr val="002060"/>
                          </a:solidFill>
                          <a:effectLst/>
                          <a:latin typeface="Arial"/>
                        </a:rPr>
                        <a:t> Pasadena Community Access Corporation </a:t>
                      </a:r>
                    </a:p>
                  </a:txBody>
                  <a:tcPr marL="108130" marR="9011" marT="901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 dirty="0">
                          <a:solidFill>
                            <a:srgbClr val="002060"/>
                          </a:solidFill>
                          <a:effectLst/>
                          <a:latin typeface="Arial"/>
                        </a:rPr>
                        <a:t>0 </a:t>
                      </a:r>
                    </a:p>
                  </a:txBody>
                  <a:tcPr marL="9011" marR="108130" marT="901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 dirty="0">
                          <a:solidFill>
                            <a:srgbClr val="002060"/>
                          </a:solidFill>
                          <a:effectLst/>
                          <a:latin typeface="Arial"/>
                        </a:rPr>
                        <a:t>201,000 </a:t>
                      </a:r>
                    </a:p>
                  </a:txBody>
                  <a:tcPr marL="9011" marR="108130" marT="901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 dirty="0">
                          <a:solidFill>
                            <a:srgbClr val="002060"/>
                          </a:solidFill>
                          <a:effectLst/>
                          <a:latin typeface="Arial"/>
                        </a:rPr>
                        <a:t>201,000 </a:t>
                      </a:r>
                    </a:p>
                  </a:txBody>
                  <a:tcPr marL="9011" marR="108130" marT="9011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 dirty="0">
                          <a:solidFill>
                            <a:srgbClr val="002060"/>
                          </a:solidFill>
                          <a:effectLst/>
                          <a:latin typeface="Arial"/>
                        </a:rPr>
                        <a:t>201,000 </a:t>
                      </a:r>
                    </a:p>
                  </a:txBody>
                  <a:tcPr marL="9011" marR="108130" marT="901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89228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 dirty="0">
                          <a:solidFill>
                            <a:srgbClr val="002060"/>
                          </a:solidFill>
                          <a:effectLst/>
                          <a:latin typeface="Arial"/>
                        </a:rPr>
                        <a:t> Rose Bowl Operating Company </a:t>
                      </a:r>
                    </a:p>
                  </a:txBody>
                  <a:tcPr marL="108130" marR="9011" marT="901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 dirty="0">
                          <a:solidFill>
                            <a:srgbClr val="002060"/>
                          </a:solidFill>
                          <a:effectLst/>
                          <a:latin typeface="Arial"/>
                        </a:rPr>
                        <a:t>0 </a:t>
                      </a:r>
                    </a:p>
                  </a:txBody>
                  <a:tcPr marL="9011" marR="108130" marT="901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 dirty="0">
                          <a:solidFill>
                            <a:srgbClr val="002060"/>
                          </a:solidFill>
                          <a:effectLst/>
                          <a:latin typeface="Arial"/>
                        </a:rPr>
                        <a:t>30,000,000 </a:t>
                      </a:r>
                    </a:p>
                  </a:txBody>
                  <a:tcPr marL="9011" marR="108130" marT="901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 dirty="0">
                          <a:solidFill>
                            <a:srgbClr val="002060"/>
                          </a:solidFill>
                          <a:effectLst/>
                          <a:latin typeface="Arial"/>
                        </a:rPr>
                        <a:t>30,000,000 </a:t>
                      </a:r>
                    </a:p>
                  </a:txBody>
                  <a:tcPr marL="9011" marR="108130" marT="9011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 dirty="0">
                          <a:solidFill>
                            <a:srgbClr val="002060"/>
                          </a:solidFill>
                          <a:effectLst/>
                          <a:latin typeface="Arial"/>
                        </a:rPr>
                        <a:t>20,450,000 </a:t>
                      </a:r>
                    </a:p>
                  </a:txBody>
                  <a:tcPr marL="9011" marR="108130" marT="901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89228">
                <a:tc>
                  <a:txBody>
                    <a:bodyPr/>
                    <a:lstStyle/>
                    <a:p>
                      <a:pPr algn="l" fontAlgn="b"/>
                      <a:endParaRPr lang="en-US" sz="1000" b="0" i="0" u="none" strike="noStrike" dirty="0">
                        <a:effectLst/>
                        <a:latin typeface="Arial"/>
                      </a:endParaRPr>
                    </a:p>
                  </a:txBody>
                  <a:tcPr marL="9011" marR="9011" marT="901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en-US" sz="1100" b="0" i="0" u="none" strike="noStrike" dirty="0">
                        <a:solidFill>
                          <a:srgbClr val="002060"/>
                        </a:solidFill>
                        <a:effectLst/>
                        <a:latin typeface="Arial"/>
                      </a:endParaRPr>
                    </a:p>
                  </a:txBody>
                  <a:tcPr marL="9011" marR="108130" marT="901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en-US" sz="1100" b="0" i="0" u="none" strike="noStrike" dirty="0">
                        <a:solidFill>
                          <a:srgbClr val="002060"/>
                        </a:solidFill>
                        <a:effectLst/>
                        <a:latin typeface="Arial"/>
                      </a:endParaRPr>
                    </a:p>
                  </a:txBody>
                  <a:tcPr marL="9011" marR="108130" marT="901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en-US" sz="1100" b="0" i="0" u="none" strike="noStrike" dirty="0">
                        <a:solidFill>
                          <a:srgbClr val="002060"/>
                        </a:solidFill>
                        <a:effectLst/>
                        <a:latin typeface="Arial"/>
                      </a:endParaRPr>
                    </a:p>
                  </a:txBody>
                  <a:tcPr marL="9011" marR="108130" marT="9011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 dirty="0">
                          <a:solidFill>
                            <a:srgbClr val="00206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9011" marR="108130" marT="901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8239">
                <a:tc>
                  <a:txBody>
                    <a:bodyPr/>
                    <a:lstStyle/>
                    <a:p>
                      <a:pPr algn="l" fontAlgn="b"/>
                      <a:endParaRPr lang="en-US" sz="1000" b="0" i="0" u="none" strike="noStrike" dirty="0">
                        <a:effectLst/>
                        <a:latin typeface="Arial"/>
                      </a:endParaRPr>
                    </a:p>
                  </a:txBody>
                  <a:tcPr marL="9011" marR="9011" marT="901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1" i="0" u="none" strike="noStrike" dirty="0">
                          <a:solidFill>
                            <a:srgbClr val="002060"/>
                          </a:solidFill>
                          <a:effectLst/>
                          <a:latin typeface="Arial"/>
                        </a:rPr>
                        <a:t>$1,551,075 </a:t>
                      </a:r>
                    </a:p>
                  </a:txBody>
                  <a:tcPr marL="9011" marR="108130" marT="9011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1" i="0" u="none" strike="noStrike" dirty="0">
                          <a:solidFill>
                            <a:srgbClr val="002060"/>
                          </a:solidFill>
                          <a:effectLst/>
                          <a:latin typeface="Arial"/>
                        </a:rPr>
                        <a:t>$30,206,035 </a:t>
                      </a:r>
                    </a:p>
                  </a:txBody>
                  <a:tcPr marL="9011" marR="108130" marT="9011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1" i="0" u="none" strike="noStrike" dirty="0">
                          <a:solidFill>
                            <a:srgbClr val="002060"/>
                          </a:solidFill>
                          <a:effectLst/>
                          <a:latin typeface="Arial"/>
                        </a:rPr>
                        <a:t>$31,757,110 </a:t>
                      </a:r>
                    </a:p>
                  </a:txBody>
                  <a:tcPr marL="9011" marR="108130" marT="9011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1" i="0" u="none" strike="noStrike" dirty="0">
                          <a:solidFill>
                            <a:srgbClr val="002060"/>
                          </a:solidFill>
                          <a:effectLst/>
                          <a:latin typeface="Arial"/>
                        </a:rPr>
                        <a:t>$22,202,075 </a:t>
                      </a:r>
                    </a:p>
                  </a:txBody>
                  <a:tcPr marL="9011" marR="108130" marT="901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9228">
                <a:tc>
                  <a:txBody>
                    <a:bodyPr/>
                    <a:lstStyle/>
                    <a:p>
                      <a:pPr algn="l" fontAlgn="b"/>
                      <a:endParaRPr lang="en-US" sz="1000" b="0" i="0" u="none" strike="noStrike" dirty="0">
                        <a:effectLst/>
                        <a:latin typeface="Arial"/>
                      </a:endParaRPr>
                    </a:p>
                  </a:txBody>
                  <a:tcPr marL="9011" marR="9011" marT="901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000" b="0" i="0" u="none" strike="noStrike" dirty="0">
                        <a:effectLst/>
                        <a:latin typeface="Arial"/>
                      </a:endParaRPr>
                    </a:p>
                  </a:txBody>
                  <a:tcPr marL="9011" marR="9011" marT="9011" marB="0" anchor="b">
                    <a:lnL>
                      <a:noFill/>
                    </a:lnL>
                    <a:lnR>
                      <a:noFill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000" b="0" i="0" u="none" strike="noStrike" dirty="0">
                        <a:effectLst/>
                        <a:latin typeface="Arial"/>
                      </a:endParaRPr>
                    </a:p>
                  </a:txBody>
                  <a:tcPr marL="9011" marR="9011" marT="9011" marB="0" anchor="b">
                    <a:lnL>
                      <a:noFill/>
                    </a:lnL>
                    <a:lnR>
                      <a:noFill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000" b="0" i="0" u="none" strike="noStrike" dirty="0">
                        <a:effectLst/>
                        <a:latin typeface="Arial"/>
                      </a:endParaRPr>
                    </a:p>
                  </a:txBody>
                  <a:tcPr marL="9011" marR="9011" marT="9011" marB="0" anchor="b">
                    <a:lnL>
                      <a:noFill/>
                    </a:lnL>
                    <a:lnR>
                      <a:noFill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000" b="0" i="0" u="none" strike="noStrike" dirty="0">
                        <a:effectLst/>
                        <a:latin typeface="Arial"/>
                      </a:endParaRPr>
                    </a:p>
                  </a:txBody>
                  <a:tcPr marL="9011" marR="9011" marT="9011" marB="0" anchor="b">
                    <a:lnL>
                      <a:noFill/>
                    </a:lnL>
                    <a:lnR>
                      <a:noFill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513619">
                <a:tc gridSpan="5">
                  <a:txBody>
                    <a:bodyPr/>
                    <a:lstStyle/>
                    <a:p>
                      <a:pPr algn="l" fontAlgn="t"/>
                      <a:r>
                        <a:rPr lang="en-US" sz="1000" b="0" i="0" u="none" strike="noStrike" dirty="0">
                          <a:solidFill>
                            <a:srgbClr val="002060"/>
                          </a:solidFill>
                          <a:effectLst/>
                          <a:latin typeface="Arial"/>
                        </a:rPr>
                        <a:t>Note: FY 2013 Appropriation Amendments exceed Net New Available Resources by $9.6 million primary as a result of the difference between</a:t>
                      </a:r>
                      <a:br>
                        <a:rPr lang="en-US" sz="1000" b="0" i="0" u="none" strike="noStrike" dirty="0">
                          <a:solidFill>
                            <a:srgbClr val="002060"/>
                          </a:solidFill>
                          <a:effectLst/>
                          <a:latin typeface="Arial"/>
                        </a:rPr>
                      </a:br>
                      <a:r>
                        <a:rPr lang="en-US" sz="1000" b="0" i="0" u="none" strike="noStrike" dirty="0">
                          <a:solidFill>
                            <a:srgbClr val="002060"/>
                          </a:solidFill>
                          <a:effectLst/>
                          <a:latin typeface="Arial"/>
                        </a:rPr>
                        <a:t>          bond proceeds that will be </a:t>
                      </a:r>
                      <a:r>
                        <a:rPr lang="en-US" sz="1000" b="0" i="0" u="none" strike="noStrike" dirty="0" smtClean="0">
                          <a:solidFill>
                            <a:srgbClr val="002060"/>
                          </a:solidFill>
                          <a:effectLst/>
                          <a:latin typeface="Arial"/>
                        </a:rPr>
                        <a:t>received </a:t>
                      </a:r>
                      <a:r>
                        <a:rPr lang="en-US" sz="1000" b="0" i="0" u="none" strike="noStrike" dirty="0">
                          <a:solidFill>
                            <a:srgbClr val="002060"/>
                          </a:solidFill>
                          <a:effectLst/>
                          <a:latin typeface="Arial"/>
                        </a:rPr>
                        <a:t>during the fiscal year and the use of these funds over multiple fiscal years (see Item #5).  There is</a:t>
                      </a:r>
                      <a:br>
                        <a:rPr lang="en-US" sz="1000" b="0" i="0" u="none" strike="noStrike" dirty="0">
                          <a:solidFill>
                            <a:srgbClr val="002060"/>
                          </a:solidFill>
                          <a:effectLst/>
                          <a:latin typeface="Arial"/>
                        </a:rPr>
                      </a:br>
                      <a:r>
                        <a:rPr lang="en-US" sz="1000" b="0" i="0" u="none" strike="noStrike" dirty="0">
                          <a:solidFill>
                            <a:srgbClr val="002060"/>
                          </a:solidFill>
                          <a:effectLst/>
                          <a:latin typeface="Arial"/>
                        </a:rPr>
                        <a:t>          also a minor variance ($5,035) in Item #2b as a result of grant revenues in excess of the required new appropriations.</a:t>
                      </a:r>
                    </a:p>
                  </a:txBody>
                  <a:tcPr marL="9011" marR="9011" marT="9011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theme/theme1.xml><?xml version="1.0" encoding="utf-8"?>
<a:theme xmlns:a="http://schemas.openxmlformats.org/drawingml/2006/main" name="Pasadena Revised - Feb 2011">
  <a:themeElements>
    <a:clrScheme name="Pasadena Revised - Feb 2011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Pasadena Revised - Feb 2011">
      <a:majorFont>
        <a:latin typeface="Futura Md BT"/>
        <a:ea typeface=""/>
        <a:cs typeface="Times New Roman"/>
      </a:majorFont>
      <a:minorFont>
        <a:latin typeface="Futura Md B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Pasadena Revised - Feb 2011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asadena Revised - Feb 2011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asadena Revised - Feb 2011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asadena Revised - Feb 2011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asadena Revised - Feb 2011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asadena Revised - Feb 2011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asadena Revised - Feb 2011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asadena Revised - Feb 2011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asadena Revised - Feb 2011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asadena Revised - Feb 2011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asadena Revised - Feb 2011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asadena Revised - Feb 2011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Pasadena Revised - Feb 2011</Template>
  <TotalTime>768</TotalTime>
  <Words>337</Words>
  <Application>Microsoft Office PowerPoint</Application>
  <PresentationFormat>On-screen Show (4:3)</PresentationFormat>
  <Paragraphs>125</Paragraphs>
  <Slides>4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5" baseType="lpstr">
      <vt:lpstr>Pasadena Revised - Feb 2011</vt:lpstr>
      <vt:lpstr>Amendments to Fiscal Year 2013 Adopted Budget   January 14, 2013 Finance Committee/City Council  </vt:lpstr>
      <vt:lpstr>FY 2013 BUDGET AMENDMENTS</vt:lpstr>
      <vt:lpstr>PowerPoint Presentation</vt:lpstr>
      <vt:lpstr>FY 2013 BUDGET AMENDMENTS</vt:lpstr>
    </vt:vector>
  </TitlesOfParts>
  <Company>City of Pasadena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Fiscal Year 2011 Mid-Year Budget Amendments</dc:title>
  <dc:creator>rdavis</dc:creator>
  <cp:lastModifiedBy>Novelo, Lilia</cp:lastModifiedBy>
  <cp:revision>82</cp:revision>
  <cp:lastPrinted>2013-01-14T18:43:02Z</cp:lastPrinted>
  <dcterms:created xsi:type="dcterms:W3CDTF">2011-03-14T18:13:50Z</dcterms:created>
  <dcterms:modified xsi:type="dcterms:W3CDTF">2013-01-15T17:52:27Z</dcterms:modified>
</cp:coreProperties>
</file>