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92433"/>
    <a:srgbClr val="314661"/>
    <a:srgbClr val="3A5272"/>
    <a:srgbClr val="4D6E99"/>
    <a:srgbClr val="F89827"/>
    <a:srgbClr val="003768"/>
    <a:srgbClr val="003767"/>
    <a:srgbClr val="D3A4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7" autoAdjust="0"/>
    <p:restoredTop sz="94693" autoAdjust="0"/>
  </p:normalViewPr>
  <p:slideViewPr>
    <p:cSldViewPr>
      <p:cViewPr>
        <p:scale>
          <a:sx n="94" d="100"/>
          <a:sy n="94" d="100"/>
        </p:scale>
        <p:origin x="-72" y="3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30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30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30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75F88D0D-99C1-4762-AA69-A40DFB27BB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44643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2" descr="Powerpoint_Template_Cover_11S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17"/>
          <p:cNvSpPr>
            <a:spLocks noChangeArrowheads="1"/>
          </p:cNvSpPr>
          <p:nvPr/>
        </p:nvSpPr>
        <p:spPr bwMode="auto">
          <a:xfrm>
            <a:off x="227013" y="1260475"/>
            <a:ext cx="86233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000" dirty="0" smtClean="0">
                <a:solidFill>
                  <a:srgbClr val="B5C3D4"/>
                </a:solidFill>
                <a:latin typeface="Futura Md BT" pitchFamily="34" charset="0"/>
              </a:rPr>
              <a:t>Fire Department</a:t>
            </a:r>
            <a:endParaRPr lang="en-US" sz="2000" dirty="0">
              <a:solidFill>
                <a:srgbClr val="B5C3D4"/>
              </a:solidFill>
              <a:latin typeface="Futura Md BT" pitchFamily="34" charset="0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ctrTitle"/>
          </p:nvPr>
        </p:nvSpPr>
        <p:spPr>
          <a:xfrm>
            <a:off x="0" y="2416175"/>
            <a:ext cx="9144000" cy="1470025"/>
          </a:xfrm>
        </p:spPr>
        <p:txBody>
          <a:bodyPr anchor="t" anchorCtr="1"/>
          <a:lstStyle>
            <a:lvl1pPr algn="ctr">
              <a:defRPr>
                <a:solidFill>
                  <a:srgbClr val="003767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0" y="4114800"/>
            <a:ext cx="9144000" cy="1752600"/>
          </a:xfrm>
        </p:spPr>
        <p:txBody>
          <a:bodyPr anchorCtr="1"/>
          <a:lstStyle>
            <a:lvl1pPr marL="0" indent="0" algn="ctr">
              <a:buFontTx/>
              <a:buNone/>
              <a:defRPr>
                <a:solidFill>
                  <a:srgbClr val="D3A464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6060939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3CB38F-89BD-4910-B413-DBF72E1ABFD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59473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646FEC-B65F-4F59-84CB-32245BFB2B8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198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529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10100" y="1600200"/>
            <a:ext cx="41529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4CB9C3-FC9E-4519-8AF2-1886854BED9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74662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4E989B-34B6-4DAE-AE08-03D8D220022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57377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D1DBB3-7097-48AF-AC60-9A3BA47F7E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60576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303BBD-891E-4386-A110-EF3BB09612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15320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5066E6-BFA9-4766-90FF-7322FFCCE9A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64731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DDA78E-8C05-4239-BFB3-A288D5E17E9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57975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1EB3B7-1697-4007-98A1-B5D56FE0DA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83781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48450" y="0"/>
            <a:ext cx="2114550" cy="6172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0"/>
            <a:ext cx="6191250" cy="6172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922D0A-BDC3-408A-8396-EFFB57CBB8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9179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3" descr="Powerpoint_Template_Page2_11SM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25" descr="logotype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6267450"/>
            <a:ext cx="2322513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8" name="Rectangle 12"/>
          <p:cNvSpPr>
            <a:spLocks noGrp="1" noChangeArrowheads="1"/>
          </p:cNvSpPr>
          <p:nvPr>
            <p:ph type="title"/>
          </p:nvPr>
        </p:nvSpPr>
        <p:spPr bwMode="auto">
          <a:xfrm>
            <a:off x="990600" y="0"/>
            <a:ext cx="7772400" cy="9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title</a:t>
            </a:r>
          </a:p>
        </p:txBody>
      </p:sp>
      <p:sp>
        <p:nvSpPr>
          <p:cNvPr id="1037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0" y="6400800"/>
            <a:ext cx="91440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Futura Bk BT" pitchFamily="34" charset="0"/>
              </a:defRPr>
            </a:lvl1pPr>
          </a:lstStyle>
          <a:p>
            <a:pPr>
              <a:defRPr/>
            </a:pPr>
            <a:fld id="{4B007A63-2352-4E8A-9A06-1E761243C81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30" name="Rectangle 14"/>
          <p:cNvSpPr>
            <a:spLocks noGrp="1" noChangeArrowheads="1"/>
          </p:cNvSpPr>
          <p:nvPr>
            <p:ph type="body" idx="1"/>
          </p:nvPr>
        </p:nvSpPr>
        <p:spPr bwMode="auto">
          <a:xfrm>
            <a:off x="304800" y="1600200"/>
            <a:ext cx="8458200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body copy</a:t>
            </a:r>
          </a:p>
          <a:p>
            <a:pPr lvl="1"/>
            <a:r>
              <a:rPr lang="en-US" smtClean="0"/>
              <a:t>Click to edit bullet 1</a:t>
            </a:r>
          </a:p>
          <a:p>
            <a:pPr lvl="2"/>
            <a:r>
              <a:rPr lang="en-US" smtClean="0"/>
              <a:t>Click to edit bullet 2</a:t>
            </a:r>
          </a:p>
          <a:p>
            <a:pPr lvl="3"/>
            <a:r>
              <a:rPr lang="en-US" smtClean="0"/>
              <a:t>Click to edit bullet 3</a:t>
            </a:r>
          </a:p>
          <a:p>
            <a:pPr lvl="3"/>
            <a:endParaRPr lang="en-US" smtClean="0"/>
          </a:p>
          <a:p>
            <a:pPr lvl="0"/>
            <a:endParaRPr lang="en-US" smtClean="0"/>
          </a:p>
        </p:txBody>
      </p:sp>
      <p:sp>
        <p:nvSpPr>
          <p:cNvPr id="1031" name="Rectangle 26"/>
          <p:cNvSpPr>
            <a:spLocks noChangeArrowheads="1"/>
          </p:cNvSpPr>
          <p:nvPr/>
        </p:nvSpPr>
        <p:spPr bwMode="auto">
          <a:xfrm>
            <a:off x="227013" y="995363"/>
            <a:ext cx="84709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000">
                <a:solidFill>
                  <a:srgbClr val="B5C3D4"/>
                </a:solidFill>
                <a:latin typeface="Futura Md BT" pitchFamily="34" charset="0"/>
              </a:rPr>
              <a:t>Fire Department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D3A464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D3A464"/>
          </a:solidFill>
          <a:latin typeface="Futura Md BT" pitchFamily="34" charset="0"/>
          <a:cs typeface="Times New Roman" pitchFamily="18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D3A464"/>
          </a:solidFill>
          <a:latin typeface="Futura Md BT" pitchFamily="34" charset="0"/>
          <a:cs typeface="Times New Roman" pitchFamily="18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D3A464"/>
          </a:solidFill>
          <a:latin typeface="Futura Md BT" pitchFamily="34" charset="0"/>
          <a:cs typeface="Times New Roman" pitchFamily="18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D3A464"/>
          </a:solidFill>
          <a:latin typeface="Futura Md BT" pitchFamily="34" charset="0"/>
          <a:cs typeface="Times New Roman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D3A464"/>
          </a:solidFill>
          <a:latin typeface="Futura Md BT" pitchFamily="34" charset="0"/>
          <a:cs typeface="Times New Roman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D3A464"/>
          </a:solidFill>
          <a:latin typeface="Futura Md BT" pitchFamily="34" charset="0"/>
          <a:cs typeface="Times New Roman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D3A464"/>
          </a:solidFill>
          <a:latin typeface="Futura Md BT" pitchFamily="34" charset="0"/>
          <a:cs typeface="Times New Roman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D3A464"/>
          </a:solidFill>
          <a:latin typeface="Futura Md BT" pitchFamily="34" charset="0"/>
          <a:cs typeface="Times New Roman" pitchFamily="18" charset="0"/>
        </a:defRPr>
      </a:lvl9pPr>
    </p:titleStyle>
    <p:bodyStyle>
      <a:lvl1pPr marL="342900" indent="-342900" algn="l" rtl="0" eaLnBrk="1" fontAlgn="base" hangingPunct="1">
        <a:lnSpc>
          <a:spcPct val="95000"/>
        </a:lnSpc>
        <a:spcBef>
          <a:spcPct val="20000"/>
        </a:spcBef>
        <a:spcAft>
          <a:spcPct val="0"/>
        </a:spcAft>
        <a:buClr>
          <a:srgbClr val="D3A464"/>
        </a:buClr>
        <a:buChar char="•"/>
        <a:defRPr sz="3000">
          <a:solidFill>
            <a:srgbClr val="003768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rgbClr val="D3A464"/>
        </a:buClr>
        <a:buFont typeface="Futura Hv BT" pitchFamily="34" charset="0"/>
        <a:buChar char="&gt;"/>
        <a:defRPr sz="2500">
          <a:solidFill>
            <a:srgbClr val="4D6E99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rgbClr val="D3A464"/>
        </a:buClr>
        <a:buFont typeface="Wingdings" pitchFamily="2" charset="2"/>
        <a:buChar char="§"/>
        <a:defRPr sz="2500">
          <a:solidFill>
            <a:srgbClr val="4D6E99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rgbClr val="D3A464"/>
        </a:buClr>
        <a:buFont typeface="Futura Hv BT" pitchFamily="34" charset="0"/>
        <a:buChar char="»"/>
        <a:defRPr sz="2500">
          <a:solidFill>
            <a:srgbClr val="4D6E99"/>
          </a:solidFill>
          <a:latin typeface="+mn-lt"/>
        </a:defRPr>
      </a:lvl4pPr>
      <a:lvl5pPr marL="20574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EE962C"/>
          </a:solidFill>
          <a:latin typeface="Futura Bk BT" pitchFamily="34" charset="0"/>
        </a:defRPr>
      </a:lvl5pPr>
      <a:lvl6pPr marL="25146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EE962C"/>
          </a:solidFill>
          <a:latin typeface="Futura Bk BT" pitchFamily="34" charset="0"/>
        </a:defRPr>
      </a:lvl6pPr>
      <a:lvl7pPr marL="29718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EE962C"/>
          </a:solidFill>
          <a:latin typeface="Futura Bk BT" pitchFamily="34" charset="0"/>
        </a:defRPr>
      </a:lvl7pPr>
      <a:lvl8pPr marL="34290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EE962C"/>
          </a:solidFill>
          <a:latin typeface="Futura Bk BT" pitchFamily="34" charset="0"/>
        </a:defRPr>
      </a:lvl8pPr>
      <a:lvl9pPr marL="38862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EE962C"/>
          </a:solidFill>
          <a:latin typeface="Futura Bk BT" pitchFamily="34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1752600"/>
            <a:ext cx="9144000" cy="1470025"/>
          </a:xfrm>
        </p:spPr>
        <p:txBody>
          <a:bodyPr/>
          <a:lstStyle/>
          <a:p>
            <a:r>
              <a:rPr lang="en-US" sz="2800" b="1" dirty="0" smtClean="0">
                <a:latin typeface="Arial" pitchFamily="34" charset="0"/>
                <a:cs typeface="Arial" pitchFamily="34" charset="0"/>
              </a:rPr>
              <a:t>RECOGNIZE AND APPROPRIATE $188,041 FROM 2010 STATE HOMELAND 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SECURITY (SHSGP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) GRANT AND $140,642 FROM 2009 URBAN AREA SECURITY INITIATIVE (UASI) GRANT AND $36,192 FROM 2011 UASI GRANT.</a:t>
            </a:r>
            <a:r>
              <a:rPr lang="en-US" sz="3200" dirty="0" smtClean="0"/>
              <a:t/>
            </a:r>
            <a:br>
              <a:rPr lang="en-US" sz="3200" dirty="0" smtClean="0"/>
            </a:br>
            <a:endParaRPr lang="en-US" sz="3200" dirty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542" y="3886200"/>
            <a:ext cx="9144000" cy="1752600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Presented by</a:t>
            </a:r>
          </a:p>
          <a:p>
            <a:pPr>
              <a:spcBef>
                <a:spcPct val="0"/>
              </a:spcBef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Calvin E. Wells, Fire Chief</a:t>
            </a:r>
          </a:p>
          <a:p>
            <a:pPr>
              <a:spcBef>
                <a:spcPct val="0"/>
              </a:spcBef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Fire Department </a:t>
            </a:r>
            <a:endParaRPr lang="en-US" sz="1800" dirty="0" smtClean="0">
              <a:latin typeface="Arial" pitchFamily="34" charset="0"/>
              <a:cs typeface="Arial" pitchFamily="34" charset="0"/>
            </a:endParaRPr>
          </a:p>
          <a:p>
            <a:pPr>
              <a:spcBef>
                <a:spcPct val="0"/>
              </a:spcBef>
            </a:pP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>
              <a:spcBef>
                <a:spcPct val="0"/>
              </a:spcBef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January 14, 2013</a:t>
            </a: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>
              <a:spcBef>
                <a:spcPct val="0"/>
              </a:spcBef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City Council</a:t>
            </a:r>
          </a:p>
          <a:p>
            <a:pPr>
              <a:spcBef>
                <a:spcPct val="0"/>
              </a:spcBef>
            </a:pPr>
            <a:endParaRPr lang="en-US" sz="1800" dirty="0"/>
          </a:p>
          <a:p>
            <a:pPr eaLnBrk="1" hangingPunct="1"/>
            <a:endParaRPr lang="en-US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Background</a:t>
            </a:r>
            <a:endParaRPr lang="en-US" dirty="0" smtClean="0"/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For the past several years the City Of Pasadena has received grant funding from SHSGP and UASI.</a:t>
            </a:r>
          </a:p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To improve/enhance emergency response for terrorist-related activity.</a:t>
            </a:r>
          </a:p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All funds being made available at this time are the result of reprogramming unspent funds from other jurisdictions.</a:t>
            </a:r>
          </a:p>
        </p:txBody>
      </p:sp>
      <p:sp>
        <p:nvSpPr>
          <p:cNvPr id="4098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757530FF-49BC-49B8-977B-159F7AF113FD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57530FF-49BC-49B8-977B-159F7AF113FD}" type="slidenum">
              <a:rPr lang="en-US">
                <a:latin typeface="Futura Bk BT" pitchFamily="34" charset="0"/>
              </a:rPr>
              <a:pPr eaLnBrk="1" hangingPunct="1"/>
              <a:t>3</a:t>
            </a:fld>
            <a:endParaRPr lang="en-US">
              <a:latin typeface="Futura Bk BT" pitchFamily="34" charset="0"/>
            </a:endParaRPr>
          </a:p>
        </p:txBody>
      </p:sp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Recommendation</a:t>
            </a:r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z="2400" dirty="0">
                <a:latin typeface="Arial" pitchFamily="34" charset="0"/>
                <a:cs typeface="Arial" pitchFamily="34" charset="0"/>
              </a:rPr>
              <a:t>Recognize $188,041 from the 2010 State Homeland Security Grant (SHSGP) and appropriate these funds to the Fire Department’s fiscal year 2013 operating budget, Fire Grant Fund (230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). Funds will be used for terrorist intervention equipment for Police and for interoperable communications equipment for the Fire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Department</a:t>
            </a:r>
          </a:p>
          <a:p>
            <a:pPr marL="0" lvl="0" indent="0">
              <a:buNone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0"/>
            <a:r>
              <a:rPr lang="en-US" sz="2400" dirty="0">
                <a:latin typeface="Arial" pitchFamily="34" charset="0"/>
                <a:cs typeface="Arial" pitchFamily="34" charset="0"/>
              </a:rPr>
              <a:t>Recognize $140,642 from the 2009 Urban Area Security Initiative Grant (UASI) and appropriate these funds to the Fire Department’s fiscal year 2013 operating budget, Fire Grant Fund (230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). Funds will be used by the Fire Department for equipment for the USAR program.</a:t>
            </a:r>
          </a:p>
          <a:p>
            <a:pPr marL="0" lvl="0" indent="0">
              <a:buNone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972428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Recommendation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z="3200" dirty="0">
                <a:latin typeface="Arial" pitchFamily="34" charset="0"/>
                <a:cs typeface="Arial" pitchFamily="34" charset="0"/>
              </a:rPr>
              <a:t>Recognize $36,192 from the 2011 Urban Area Security Initiative Grant (UASI) and appropriate these funds to the Fire Department’s fiscal year 2013 operating budget, Fire Grant Fund (230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). Funds will be used by Police counter </a:t>
            </a:r>
            <a:r>
              <a:rPr lang="en-US" sz="3200" smtClean="0">
                <a:latin typeface="Arial" pitchFamily="34" charset="0"/>
                <a:cs typeface="Arial" pitchFamily="34" charset="0"/>
              </a:rPr>
              <a:t>terrorism training.</a:t>
            </a:r>
            <a:endParaRPr lang="en-US" sz="3200" dirty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23CB38F-89BD-4910-B413-DBF72E1ABFD5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1569903"/>
      </p:ext>
    </p:extLst>
  </p:cSld>
  <p:clrMapOvr>
    <a:masterClrMapping/>
  </p:clrMapOvr>
</p:sld>
</file>

<file path=ppt/theme/theme1.xml><?xml version="1.0" encoding="utf-8"?>
<a:theme xmlns:a="http://schemas.openxmlformats.org/drawingml/2006/main" name="Fire Dept PP">
  <a:themeElements>
    <a:clrScheme name="Presentation1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resentation1">
      <a:majorFont>
        <a:latin typeface="Futura Md BT"/>
        <a:ea typeface=""/>
        <a:cs typeface="Times New Roman"/>
      </a:majorFont>
      <a:minorFont>
        <a:latin typeface="Futura Md B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esentation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1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1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1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1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1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1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1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1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1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1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1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Fire Dept PP</Template>
  <TotalTime>198</TotalTime>
  <Words>248</Words>
  <Application>Microsoft Office PowerPoint</Application>
  <PresentationFormat>On-screen Show (4:3)</PresentationFormat>
  <Paragraphs>20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Fire Dept PP</vt:lpstr>
      <vt:lpstr>RECOGNIZE AND APPROPRIATE $188,041 FROM 2010 STATE HOMELAND SECURITY (SHSGP) GRANT AND $140,642 FROM 2009 URBAN AREA SECURITY INITIATIVE (UASI) GRANT AND $36,192 FROM 2011 UASI GRANT. </vt:lpstr>
      <vt:lpstr>Background</vt:lpstr>
      <vt:lpstr>Recommendation</vt:lpstr>
      <vt:lpstr>Recommendation</vt:lpstr>
    </vt:vector>
  </TitlesOfParts>
  <Company>City of Pasadena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Authorization to Purchase Software and Hardware to Enhance the Los Angeles Regional Interoperability Communication System (RICS) Using SHSGP Grant Funds</dc:title>
  <dc:creator>Gates, Gary</dc:creator>
  <cp:lastModifiedBy>Novelo, Lilia</cp:lastModifiedBy>
  <cp:revision>16</cp:revision>
  <dcterms:created xsi:type="dcterms:W3CDTF">2012-01-09T17:09:16Z</dcterms:created>
  <dcterms:modified xsi:type="dcterms:W3CDTF">2013-01-15T17:51:13Z</dcterms:modified>
</cp:coreProperties>
</file>