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9" r:id="rId3"/>
    <p:sldId id="270" r:id="rId4"/>
    <p:sldId id="257" r:id="rId5"/>
    <p:sldId id="258" r:id="rId6"/>
    <p:sldId id="265" r:id="rId7"/>
    <p:sldId id="271" r:id="rId8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433"/>
    <a:srgbClr val="314661"/>
    <a:srgbClr val="3A5272"/>
    <a:srgbClr val="4D6E99"/>
    <a:srgbClr val="F89827"/>
    <a:srgbClr val="003768"/>
    <a:srgbClr val="003767"/>
    <a:srgbClr val="D3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08" autoAdjust="0"/>
    <p:restoredTop sz="94693" autoAdjust="0"/>
  </p:normalViewPr>
  <p:slideViewPr>
    <p:cSldViewPr showGuides="1">
      <p:cViewPr>
        <p:scale>
          <a:sx n="101" d="100"/>
          <a:sy n="101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208F310-F320-4337-BAC8-DDF39A0179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980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>
                <a:solidFill>
                  <a:srgbClr val="B5C3D4"/>
                </a:solidFill>
                <a:latin typeface="Futura Md BT" pitchFamily="34" charset="0"/>
              </a:rPr>
              <a:t>Planning </a:t>
            </a:r>
            <a:r>
              <a:rPr lang="en-US" sz="2000" dirty="0" smtClean="0">
                <a:solidFill>
                  <a:srgbClr val="B5C3D4"/>
                </a:solidFill>
                <a:latin typeface="Futura Md BT" pitchFamily="34" charset="0"/>
              </a:rPr>
              <a:t>&amp; Community Development Department</a:t>
            </a:r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title 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202903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1DADB-4C68-4AB4-B421-3C37C300D9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89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65D38-99F3-4EA9-A2DC-7BFBEBB01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387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60592-FF92-45BA-8844-7A90B31B3B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724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F1345-0996-40EC-BF1A-55888EB89A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785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7F82C-09F3-481C-B6EC-7F3993F21F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65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4BD4D-46D0-453B-9A0A-55FCF213A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340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E7F83-5CAD-4AD3-92F6-A5ABC208AD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48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1652E-C0BA-48B7-B8DD-D0D6A41714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04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D076B-B599-4270-B9F9-322855A313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684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BEE68-4A67-491F-91B8-F157C87CC0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31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3" descr="Powerpoint_Template_Page2_11S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5" descr="logotyp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Futura Bk BT" pitchFamily="34" charset="0"/>
              </a:defRPr>
            </a:lvl1pPr>
          </a:lstStyle>
          <a:p>
            <a:pPr>
              <a:defRPr/>
            </a:pPr>
            <a:fld id="{AA9C3713-5962-4385-B686-757CD0283E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31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>
                <a:solidFill>
                  <a:srgbClr val="B5C3D4"/>
                </a:solidFill>
                <a:latin typeface="Futura Md BT" pitchFamily="34" charset="0"/>
              </a:rPr>
              <a:t>Planning </a:t>
            </a:r>
            <a:r>
              <a:rPr lang="en-US" sz="2000" dirty="0" smtClean="0">
                <a:solidFill>
                  <a:srgbClr val="B5C3D4"/>
                </a:solidFill>
                <a:latin typeface="Futura Md BT" pitchFamily="34" charset="0"/>
              </a:rPr>
              <a:t>&amp; Community Development Department</a:t>
            </a:r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057400"/>
            <a:ext cx="9144000" cy="936625"/>
          </a:xfrm>
        </p:spPr>
        <p:txBody>
          <a:bodyPr/>
          <a:lstStyle/>
          <a:p>
            <a:pPr eaLnBrk="1" hangingPunct="1"/>
            <a:r>
              <a:rPr lang="en-US" dirty="0" smtClean="0"/>
              <a:t>500 S. El Molino Avenue</a:t>
            </a:r>
            <a:br>
              <a:rPr lang="en-US" dirty="0" smtClean="0"/>
            </a:br>
            <a:r>
              <a:rPr lang="en-US" dirty="0" smtClean="0"/>
              <a:t>Cornish Manor Court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00" y="3733800"/>
            <a:ext cx="9144000" cy="1295400"/>
          </a:xfrm>
        </p:spPr>
        <p:txBody>
          <a:bodyPr/>
          <a:lstStyle/>
          <a:p>
            <a:pPr eaLnBrk="1" hangingPunct="1"/>
            <a:r>
              <a:rPr lang="en-US" dirty="0" smtClean="0"/>
              <a:t>Application for Landmark Designation</a:t>
            </a:r>
          </a:p>
          <a:p>
            <a:pPr eaLnBrk="1" hangingPunct="1"/>
            <a:r>
              <a:rPr lang="en-US" dirty="0" smtClean="0"/>
              <a:t>City Council</a:t>
            </a:r>
          </a:p>
          <a:p>
            <a:pPr eaLnBrk="1" hangingPunct="1"/>
            <a:r>
              <a:rPr lang="en-US" dirty="0" smtClean="0"/>
              <a:t>January 14,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Property location – </a:t>
            </a:r>
            <a:r>
              <a:rPr lang="en-US" sz="2400" dirty="0"/>
              <a:t>East side of </a:t>
            </a:r>
            <a:r>
              <a:rPr lang="en-US" sz="2400" dirty="0" smtClean="0"/>
              <a:t>S. El Molino Avenue</a:t>
            </a:r>
            <a:r>
              <a:rPr lang="en-US" sz="2400" dirty="0"/>
              <a:t>, between </a:t>
            </a:r>
            <a:r>
              <a:rPr lang="en-US" sz="2400" dirty="0" smtClean="0"/>
              <a:t>East California and Del Mar Boulevards</a:t>
            </a:r>
          </a:p>
          <a:p>
            <a:r>
              <a:rPr lang="en-US" sz="2400" dirty="0" smtClean="0"/>
              <a:t>Property is an intact example of a bungalow court</a:t>
            </a:r>
          </a:p>
          <a:p>
            <a:r>
              <a:rPr lang="en-US" sz="2400" dirty="0" smtClean="0"/>
              <a:t>Application for landmark designation </a:t>
            </a:r>
            <a:r>
              <a:rPr lang="en-US" sz="2400" dirty="0"/>
              <a:t>submitted by </a:t>
            </a:r>
            <a:r>
              <a:rPr lang="en-US" sz="2400" dirty="0" smtClean="0"/>
              <a:t>property owner</a:t>
            </a:r>
            <a:endParaRPr lang="en-US" sz="2400" dirty="0"/>
          </a:p>
          <a:p>
            <a:r>
              <a:rPr lang="en-US" sz="2400" dirty="0"/>
              <a:t>HPC recommended approval of the designation at its </a:t>
            </a:r>
            <a:r>
              <a:rPr lang="en-US" sz="2400" dirty="0" smtClean="0"/>
              <a:t>October 1, </a:t>
            </a:r>
            <a:r>
              <a:rPr lang="en-US" sz="2400" dirty="0"/>
              <a:t>2012 meeting</a:t>
            </a:r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4F4236-5B20-4290-9135-EFBF0006A7FD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579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 &amp; Effects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Staff recommendation:  Approve designation of 500 S. El Molino Avenue as a landmark</a:t>
            </a:r>
          </a:p>
          <a:p>
            <a:r>
              <a:rPr lang="en-US" dirty="0" smtClean="0"/>
              <a:t>Effects of landmark designation:</a:t>
            </a:r>
          </a:p>
          <a:p>
            <a:pPr lvl="1"/>
            <a:r>
              <a:rPr lang="en-US" dirty="0" smtClean="0"/>
              <a:t>Future protection of exterior features from inappropriate alteration or demolition</a:t>
            </a:r>
          </a:p>
          <a:p>
            <a:pPr lvl="1"/>
            <a:r>
              <a:rPr lang="en-US" dirty="0" smtClean="0"/>
              <a:t>Eligible to apply for Historic Property Contract (Mills Act)</a:t>
            </a:r>
          </a:p>
          <a:p>
            <a:pPr lvl="1"/>
            <a:r>
              <a:rPr lang="en-US" dirty="0" smtClean="0"/>
              <a:t>Eligible to use State Historical Building Code</a:t>
            </a:r>
          </a:p>
          <a:p>
            <a:pPr lvl="1"/>
            <a:r>
              <a:rPr lang="en-US" dirty="0" smtClean="0"/>
              <a:t>Potential variances from current Zoning requirements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30DCDA-A219-4D29-98ED-53C4A0D967A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755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CFC6AC4-900E-4700-A249-A22DC5F7B268}" type="slidenum">
              <a:rPr lang="en-US" smtClean="0">
                <a:latin typeface="Futura Bk BT" pitchFamily="34" charset="0"/>
              </a:rPr>
              <a:pPr eaLnBrk="1" hangingPunct="1"/>
              <a:t>4</a:t>
            </a:fld>
            <a:endParaRPr lang="en-US" smtClean="0">
              <a:latin typeface="Futura Bk BT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 Location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29" y="1600200"/>
            <a:ext cx="7143750" cy="4572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95800" y="2590800"/>
            <a:ext cx="1447800" cy="685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7D16831-F679-41A0-85B5-837D2ED7039B}" type="slidenum">
              <a:rPr lang="en-US" smtClean="0">
                <a:latin typeface="Futura Bk BT" pitchFamily="34" charset="0"/>
              </a:rPr>
              <a:pPr eaLnBrk="1" hangingPunct="1"/>
              <a:t>5</a:t>
            </a:fld>
            <a:endParaRPr lang="en-US" smtClean="0">
              <a:latin typeface="Futura Bk BT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View of Site from El Molino Avenue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" y="1528842"/>
            <a:ext cx="6959600" cy="464335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Typical Bungalow &amp; Rear </a:t>
            </a:r>
            <a:r>
              <a:rPr lang="en-US" sz="3600" dirty="0" err="1" smtClean="0"/>
              <a:t>Fourplex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7F82C-09F3-481C-B6EC-7F3993F21F5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0"/>
            <a:ext cx="4876800" cy="325374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100030"/>
            <a:ext cx="4546600" cy="303343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7013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Questions?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4F4236-5B20-4290-9135-EFBF0006A7FD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3818636"/>
            <a:ext cx="1295400" cy="12867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3861" y="2996624"/>
            <a:ext cx="396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Cornish Manor Court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22074385"/>
      </p:ext>
    </p:extLst>
  </p:cSld>
  <p:clrMapOvr>
    <a:masterClrMapping/>
  </p:clrMapOvr>
</p:sld>
</file>

<file path=ppt/theme/theme1.xml><?xml version="1.0" encoding="utf-8"?>
<a:theme xmlns:a="http://schemas.openxmlformats.org/drawingml/2006/main" name="Pasadena 2011 PP Template Revised">
  <a:themeElements>
    <a:clrScheme name="Pasadena 2011 PP Template Revise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sadena 2011 PP Template Revised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adena 2011 PP Template Revise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2011 PP Template Revise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2011 PP Template Revise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Pasadena 2011 PP Template Revised</Template>
  <TotalTime>333</TotalTime>
  <Words>149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Pasadena 2011 PP Template Revised</vt:lpstr>
      <vt:lpstr>500 S. El Molino Avenue Cornish Manor Court</vt:lpstr>
      <vt:lpstr>Project Summary</vt:lpstr>
      <vt:lpstr>Recommendation &amp; Effects</vt:lpstr>
      <vt:lpstr>Site Location</vt:lpstr>
      <vt:lpstr>View of Site from El Molino Avenue</vt:lpstr>
      <vt:lpstr>Typical Bungalow &amp; Rear Fourplex</vt:lpstr>
      <vt:lpstr>Questions?</vt:lpstr>
    </vt:vector>
  </TitlesOfParts>
  <Company>City of Pasadena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Novelo, Lilia</cp:lastModifiedBy>
  <cp:revision>32</cp:revision>
  <cp:lastPrinted>2012-09-18T16:12:48Z</cp:lastPrinted>
  <dcterms:created xsi:type="dcterms:W3CDTF">2011-02-18T16:32:15Z</dcterms:created>
  <dcterms:modified xsi:type="dcterms:W3CDTF">2013-01-15T17:55:04Z</dcterms:modified>
</cp:coreProperties>
</file>