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3" r:id="rId3"/>
    <p:sldId id="258" r:id="rId4"/>
    <p:sldId id="294" r:id="rId5"/>
    <p:sldId id="295" r:id="rId6"/>
    <p:sldId id="296" r:id="rId7"/>
    <p:sldId id="300" r:id="rId8"/>
    <p:sldId id="286" r:id="rId9"/>
    <p:sldId id="279" r:id="rId10"/>
    <p:sldId id="290" r:id="rId11"/>
    <p:sldId id="260" r:id="rId12"/>
    <p:sldId id="285" r:id="rId13"/>
    <p:sldId id="301" r:id="rId14"/>
    <p:sldId id="282" r:id="rId15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768"/>
    <a:srgbClr val="0062AC"/>
    <a:srgbClr val="4D6E99"/>
    <a:srgbClr val="D3A464"/>
    <a:srgbClr val="314661"/>
    <a:srgbClr val="192433"/>
    <a:srgbClr val="F89827"/>
    <a:srgbClr val="3A52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87" autoAdjust="0"/>
    <p:restoredTop sz="94737" autoAdjust="0"/>
  </p:normalViewPr>
  <p:slideViewPr>
    <p:cSldViewPr showGuides="1">
      <p:cViewPr varScale="1">
        <p:scale>
          <a:sx n="106" d="100"/>
          <a:sy n="106" d="100"/>
        </p:scale>
        <p:origin x="-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48"/>
    </p:cViewPr>
  </p:sorterViewPr>
  <p:notesViewPr>
    <p:cSldViewPr showGuides="1">
      <p:cViewPr>
        <p:scale>
          <a:sx n="125" d="100"/>
          <a:sy n="125" d="100"/>
        </p:scale>
        <p:origin x="-648" y="246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43238" cy="465138"/>
          </a:xfrm>
          <a:prstGeom prst="rect">
            <a:avLst/>
          </a:prstGeom>
        </p:spPr>
        <p:txBody>
          <a:bodyPr vert="horz" lIns="91413" tIns="45705" rIns="91413" bIns="45705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276" y="0"/>
            <a:ext cx="3043238" cy="465138"/>
          </a:xfrm>
          <a:prstGeom prst="rect">
            <a:avLst/>
          </a:prstGeom>
        </p:spPr>
        <p:txBody>
          <a:bodyPr vert="horz" lIns="91413" tIns="45705" rIns="91413" bIns="45705" rtlCol="0"/>
          <a:lstStyle>
            <a:lvl1pPr algn="r">
              <a:defRPr sz="1200"/>
            </a:lvl1pPr>
          </a:lstStyle>
          <a:p>
            <a:pPr>
              <a:defRPr/>
            </a:pPr>
            <a:fld id="{A8A2A436-D0A9-4D12-A28C-21175053A546}" type="datetimeFigureOut">
              <a:rPr lang="en-US"/>
              <a:pPr>
                <a:defRPr/>
              </a:pPr>
              <a:t>2/26/2013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42376"/>
            <a:ext cx="3043238" cy="465138"/>
          </a:xfrm>
          <a:prstGeom prst="rect">
            <a:avLst/>
          </a:prstGeom>
        </p:spPr>
        <p:txBody>
          <a:bodyPr vert="horz" lIns="91413" tIns="45705" rIns="91413" bIns="4570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276" y="8842376"/>
            <a:ext cx="3043238" cy="465138"/>
          </a:xfrm>
          <a:prstGeom prst="rect">
            <a:avLst/>
          </a:prstGeom>
        </p:spPr>
        <p:txBody>
          <a:bodyPr vert="horz" lIns="91413" tIns="45705" rIns="91413" bIns="45705" rtlCol="0" anchor="b"/>
          <a:lstStyle>
            <a:lvl1pPr algn="r">
              <a:defRPr sz="1200"/>
            </a:lvl1pPr>
          </a:lstStyle>
          <a:p>
            <a:pPr>
              <a:defRPr/>
            </a:pPr>
            <a:fld id="{1A997526-F852-4285-853A-EFE840411E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160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238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297" tIns="46647" rIns="93297" bIns="4664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6" y="0"/>
            <a:ext cx="3043238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297" tIns="46647" rIns="93297" bIns="4664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21188"/>
            <a:ext cx="5619750" cy="41894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297" tIns="46647" rIns="93297" bIns="466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2376"/>
            <a:ext cx="3043238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297" tIns="46647" rIns="93297" bIns="4664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6" y="8842376"/>
            <a:ext cx="3043238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297" tIns="46647" rIns="93297" bIns="4664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2298DC1-A3BF-4EB7-9C8A-DC9F7B2C86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0891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Pre-Development Review</a:t>
            </a:r>
          </a:p>
          <a:p>
            <a:pPr>
              <a:defRPr/>
            </a:pPr>
            <a:endParaRPr lang="en-US" dirty="0"/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Process established to achieve better projects through early consultation between City staff and applicants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/>
              <a:t>I</a:t>
            </a:r>
            <a:r>
              <a:rPr lang="en-US" dirty="0" smtClean="0"/>
              <a:t>dentify issues that may arise during application process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Plans routed to all City Departments for comments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Comments presented to applicant in mid-September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Project met the threshold to be presented to the City Council as an information item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57BF809-5E66-4F33-A90B-00BD9EB0F45D}" type="slidenum">
              <a:rPr lang="en-US" smtClean="0"/>
              <a:pPr eaLnBrk="1" hangingPunct="1"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Project site on S. Los Robles Ave. just south of Green Street.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 smtClean="0"/>
              <a:t>Area of 18,600 sf.</a:t>
            </a:r>
          </a:p>
          <a:p>
            <a:pPr>
              <a:defRPr/>
            </a:pPr>
            <a:r>
              <a:rPr lang="en-US" dirty="0" smtClean="0"/>
              <a:t>Surrounding properties include: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Parking structure for the </a:t>
            </a:r>
            <a:r>
              <a:rPr lang="en-US" dirty="0" err="1" smtClean="0"/>
              <a:t>Paseo</a:t>
            </a:r>
            <a:r>
              <a:rPr lang="en-US" dirty="0" smtClean="0"/>
              <a:t> Mall to the north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A sister mixed-use project to the south that is currently under construction.  To the south of that is the Livingston Hotel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Office building across the street to the east.</a:t>
            </a:r>
            <a:endParaRPr lang="en-US" dirty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Project site is currently developed with two small buildings and surface parking.</a:t>
            </a:r>
          </a:p>
          <a:p>
            <a:pPr>
              <a:defRPr/>
            </a:pPr>
            <a:endParaRPr 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5C7856-50A0-4B0A-87C7-FFBFD49A18E8}" type="slidenum">
              <a:rPr lang="en-US" smtClean="0"/>
              <a:pPr eaLnBrk="1" hangingPunct="1"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Parking is underground – shared access with sister project to the south.</a:t>
            </a:r>
          </a:p>
          <a:p>
            <a:endParaRPr lang="en-US" smtClean="0"/>
          </a:p>
          <a:p>
            <a:r>
              <a:rPr lang="en-US" smtClean="0"/>
              <a:t>Height is the same as the sister project to the south.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F1976F0-4578-4D28-BE9F-181C16416187}" type="slidenum">
              <a:rPr lang="en-US" smtClean="0"/>
              <a:pPr eaLnBrk="1" hangingPunct="1"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3E7C57-251F-4B60-9891-6CECE2BB53BA}" type="slidenum">
              <a:rPr lang="en-US" smtClean="0"/>
              <a:pPr eaLnBrk="1" hangingPunct="1"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Top picture – street elevation</a:t>
            </a:r>
          </a:p>
          <a:p>
            <a:endParaRPr lang="en-US" smtClean="0"/>
          </a:p>
          <a:p>
            <a:r>
              <a:rPr lang="en-US" smtClean="0"/>
              <a:t>Bottom picture – side elevation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9C16CB3-795D-4DC3-ACA7-12A8FD36C4CB}" type="slidenum">
              <a:rPr lang="en-US" smtClean="0"/>
              <a:pPr eaLnBrk="1" hangingPunct="1"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Parking is underground – shared access with sister project to the south.</a:t>
            </a:r>
          </a:p>
          <a:p>
            <a:endParaRPr lang="en-US" smtClean="0"/>
          </a:p>
          <a:p>
            <a:r>
              <a:rPr lang="en-US" smtClean="0"/>
              <a:t>Height is the same as the sister project to the south.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CDEF564-BBD4-43B8-B8DD-C01E9542A9C3}" type="slidenum">
              <a:rPr lang="en-US" smtClean="0"/>
              <a:pPr eaLnBrk="1" hangingPunct="1"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Project follows the mixed-use standards of the Zoning Code.</a:t>
            </a:r>
          </a:p>
          <a:p>
            <a:r>
              <a:rPr lang="en-US" smtClean="0"/>
              <a:t>Commercial tenant space on the ground floor is 2,600 sf.</a:t>
            </a:r>
          </a:p>
          <a:p>
            <a:endParaRPr 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0032E95-DC0E-41D5-AD0C-AD1C812AC039}" type="slidenum">
              <a:rPr lang="en-US" smtClean="0"/>
              <a:pPr eaLnBrk="1" hangingPunct="1"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Pre-Development Review</a:t>
            </a:r>
          </a:p>
          <a:p>
            <a:pPr>
              <a:defRPr/>
            </a:pPr>
            <a:endParaRPr lang="en-US" dirty="0"/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Process established to achieve better projects through early consultation between City staff and applicants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/>
              <a:t>I</a:t>
            </a:r>
            <a:r>
              <a:rPr lang="en-US" dirty="0" smtClean="0"/>
              <a:t>dentify issues that may arise during application process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Plans routed to all City Departments for comments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Comments presented to applicant in mid-September</a:t>
            </a:r>
          </a:p>
          <a:p>
            <a:pPr marL="171671" indent="-171671">
              <a:buFont typeface="Arial" pitchFamily="34" charset="0"/>
              <a:buChar char="•"/>
              <a:defRPr/>
            </a:pPr>
            <a:r>
              <a:rPr lang="en-US" dirty="0" smtClean="0"/>
              <a:t>Project met the threshold to be presented to the City Council as an information item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874" indent="-28572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2883" indent="-228576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036" indent="-228576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189" indent="-228576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343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496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8649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5802" indent="-22857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5A91FFE-95D1-4210-813F-1B101B2BBABA}" type="slidenum">
              <a:rPr lang="en-US" smtClean="0"/>
              <a:pPr eaLnBrk="1" hangingPunct="1"/>
              <a:t>14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000">
                <a:solidFill>
                  <a:srgbClr val="B5C3D4"/>
                </a:solidFill>
                <a:latin typeface="Futura Md BT" pitchFamily="34" charset="0"/>
              </a:rPr>
              <a:t>Planning &amp; Community Development Department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title 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907582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F0887-24B1-40F2-B7C9-764039F27F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99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9A862D-303D-40D1-A333-CCD6DC49D8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287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ECCE3-8DD5-4AF1-9E85-8116D4939C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144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D9B50-6442-4017-A940-20869518A1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18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2A91-59E3-4796-AA9F-5EE1B6E6B7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641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DB7CE-986C-4B61-BE30-338000C3F1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16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CB321-E38C-4238-8806-532024CDA10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410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0FBD9-038A-47DF-A1DB-499C12F24F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49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2DEFB-2BA3-44D5-B86B-CF776424720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6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8E329-4E9C-454B-BDB2-B1573E1EBF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394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Futura Bk BT" pitchFamily="34" charset="0"/>
              </a:defRPr>
            </a:lvl1pPr>
          </a:lstStyle>
          <a:p>
            <a:pPr>
              <a:defRPr/>
            </a:pPr>
            <a:fld id="{D7EAA5C3-78D3-477C-A1B7-7AE9C55BB9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000">
                <a:solidFill>
                  <a:srgbClr val="B5C3D4"/>
                </a:solidFill>
                <a:latin typeface="Futura Md BT" pitchFamily="34" charset="0"/>
              </a:rPr>
              <a:t>Planning &amp; Community Development Department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0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0"/>
            <a:ext cx="9144000" cy="1470025"/>
          </a:xfrm>
        </p:spPr>
        <p:txBody>
          <a:bodyPr/>
          <a:lstStyle/>
          <a:p>
            <a:pPr eaLnBrk="1" hangingPunct="1"/>
            <a:r>
              <a:rPr lang="en-US" dirty="0" smtClean="0"/>
              <a:t>254 East Union Street</a:t>
            </a:r>
            <a:br>
              <a:rPr lang="en-US" dirty="0" smtClean="0"/>
            </a:br>
            <a:r>
              <a:rPr lang="en-US" dirty="0" smtClean="0"/>
              <a:t>Pre Development Plan Review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371600"/>
          </a:xfrm>
        </p:spPr>
        <p:txBody>
          <a:bodyPr/>
          <a:lstStyle/>
          <a:p>
            <a:pPr eaLnBrk="1" hangingPunct="1"/>
            <a:r>
              <a:rPr lang="en-US" dirty="0" smtClean="0"/>
              <a:t>City Council Meeting</a:t>
            </a:r>
          </a:p>
          <a:p>
            <a:pPr eaLnBrk="1" hangingPunct="1"/>
            <a:r>
              <a:rPr lang="en-US" dirty="0" smtClean="0"/>
              <a:t>February 25,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Property Location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00200"/>
            <a:ext cx="7143750" cy="4572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62400" y="3429000"/>
            <a:ext cx="1219200" cy="9144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88341" y="2420779"/>
            <a:ext cx="577402" cy="24622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YWCA</a:t>
            </a:r>
            <a:endParaRPr lang="en-US" sz="1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00" y="1786372"/>
            <a:ext cx="46198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City </a:t>
            </a:r>
          </a:p>
          <a:p>
            <a:r>
              <a:rPr lang="en-US" sz="1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Hall</a:t>
            </a:r>
            <a:endParaRPr lang="en-US" sz="1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5000" y="4081790"/>
            <a:ext cx="546945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Post</a:t>
            </a:r>
          </a:p>
          <a:p>
            <a:r>
              <a:rPr lang="en-US" sz="1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Office</a:t>
            </a:r>
            <a:endParaRPr lang="en-US" sz="1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463927-CD24-4096-A346-A2FB5750909E}" type="slidenum">
              <a:rPr lang="en-US" smtClean="0">
                <a:latin typeface="Futura Bk BT" pitchFamily="34" charset="0"/>
              </a:rPr>
              <a:pPr eaLnBrk="1" hangingPunct="1"/>
              <a:t>3</a:t>
            </a:fld>
            <a:endParaRPr lang="en-US" smtClean="0">
              <a:latin typeface="Futura Bk BT" pitchFamily="34" charset="0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Background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458200" cy="457200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SzPct val="110000"/>
              <a:buFont typeface="Arial" pitchFamily="34" charset="0"/>
              <a:buChar char="•"/>
              <a:defRPr/>
            </a:pPr>
            <a:r>
              <a:rPr lang="en-US" sz="2600" dirty="0" smtClean="0"/>
              <a:t>Zoning: CD-2 (Central District Specific Plan, Civic Center/Midtown Sub-district)</a:t>
            </a:r>
          </a:p>
          <a:p>
            <a:pPr eaLnBrk="1" hangingPunct="1">
              <a:spcBef>
                <a:spcPts val="1200"/>
              </a:spcBef>
              <a:buSzPct val="110000"/>
              <a:buFont typeface="Arial" pitchFamily="34" charset="0"/>
              <a:buChar char="•"/>
              <a:defRPr/>
            </a:pPr>
            <a:r>
              <a:rPr lang="en-US" sz="2600" dirty="0" smtClean="0"/>
              <a:t>Existing use:  Parking lot for 225 E. Colorado Blvd. building</a:t>
            </a:r>
          </a:p>
          <a:p>
            <a:pPr eaLnBrk="1" hangingPunct="1">
              <a:spcBef>
                <a:spcPts val="1200"/>
              </a:spcBef>
              <a:buSzPct val="110000"/>
              <a:buFont typeface="Arial" pitchFamily="34" charset="0"/>
              <a:buChar char="•"/>
              <a:defRPr/>
            </a:pPr>
            <a:r>
              <a:rPr lang="en-US" sz="2600" dirty="0" smtClean="0"/>
              <a:t>Parcel size: 21,741 square feet (0.49 acres) </a:t>
            </a:r>
            <a:endParaRPr lang="en-US" sz="2600" dirty="0"/>
          </a:p>
          <a:p>
            <a:pPr eaLnBrk="1" hangingPunct="1">
              <a:spcBef>
                <a:spcPts val="1200"/>
              </a:spcBef>
              <a:buSzPct val="110000"/>
              <a:buFont typeface="Arial" pitchFamily="34" charset="0"/>
              <a:buChar char="•"/>
              <a:defRPr/>
            </a:pPr>
            <a:r>
              <a:rPr lang="en-US" sz="2600" dirty="0" smtClean="0"/>
              <a:t>Pre Development Plan Review (PPR): </a:t>
            </a:r>
          </a:p>
          <a:p>
            <a:pPr marL="855663" lvl="1" indent="-398463" eaLnBrk="1" hangingPunct="1">
              <a:spcBef>
                <a:spcPts val="1200"/>
              </a:spcBef>
              <a:buSzPct val="110000"/>
              <a:defRPr/>
            </a:pPr>
            <a:r>
              <a:rPr lang="en-US" sz="2600" dirty="0" smtClean="0"/>
              <a:t>Mixed Use Project (Three work/live units; 49   residential units)</a:t>
            </a:r>
          </a:p>
          <a:p>
            <a:pPr eaLnBrk="1" hangingPunct="1">
              <a:spcBef>
                <a:spcPts val="1200"/>
              </a:spcBef>
              <a:buSzPct val="110000"/>
              <a:buFont typeface="Arial" pitchFamily="34" charset="0"/>
              <a:buChar char="•"/>
              <a:defRPr/>
            </a:pPr>
            <a:r>
              <a:rPr lang="en-US" sz="2600" dirty="0" smtClean="0"/>
              <a:t>City staff met with applicant on December 20, 2012</a:t>
            </a:r>
          </a:p>
          <a:p>
            <a:pPr eaLnBrk="1" hangingPunct="1">
              <a:spcBef>
                <a:spcPts val="1200"/>
              </a:spcBef>
              <a:defRPr/>
            </a:pPr>
            <a:endParaRPr lang="en-US" sz="2200" dirty="0" smtClean="0"/>
          </a:p>
          <a:p>
            <a:pPr marL="0" indent="0" eaLnBrk="1" hangingPunct="1">
              <a:spcBef>
                <a:spcPts val="1200"/>
              </a:spcBef>
              <a:buFontTx/>
              <a:buNone/>
              <a:defRPr/>
            </a:pPr>
            <a:endParaRPr lang="en-US" sz="2200" dirty="0" smtClean="0"/>
          </a:p>
          <a:p>
            <a:pPr eaLnBrk="1" hangingPunct="1">
              <a:spcBef>
                <a:spcPts val="1200"/>
              </a:spcBef>
              <a:defRPr/>
            </a:pPr>
            <a:endParaRPr lang="en-US" sz="2200" dirty="0"/>
          </a:p>
          <a:p>
            <a:pPr marL="0" indent="0" eaLnBrk="1" hangingPunct="1">
              <a:spcBef>
                <a:spcPts val="1200"/>
              </a:spcBef>
              <a:buFontTx/>
              <a:buNone/>
              <a:defRPr/>
            </a:pPr>
            <a:r>
              <a:rPr lang="en-US" sz="22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Union Street Elevation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B934C0-E65C-4164-B3A4-F0B55E4EAE18}" type="slidenum">
              <a:rPr lang="en-US" smtClean="0">
                <a:latin typeface="Futura Bk BT" pitchFamily="34" charset="0"/>
              </a:rPr>
              <a:pPr eaLnBrk="1" hangingPunct="1"/>
              <a:t>4</a:t>
            </a:fld>
            <a:endParaRPr lang="en-US" smtClean="0">
              <a:latin typeface="Futura Bk BT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1" t="55876" r="25490" b="9855"/>
          <a:stretch/>
        </p:blipFill>
        <p:spPr>
          <a:xfrm>
            <a:off x="308203" y="1905000"/>
            <a:ext cx="8527593" cy="393550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Skillen</a:t>
            </a:r>
            <a:r>
              <a:rPr lang="en-US" sz="3600" dirty="0" smtClean="0"/>
              <a:t> Alley Elevation (East Side)</a:t>
            </a: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3749FB-F96F-4D46-ACEE-CB6F6FCE3375}" type="slidenum">
              <a:rPr lang="en-US" smtClean="0">
                <a:latin typeface="Futura Bk BT" pitchFamily="34" charset="0"/>
              </a:rPr>
              <a:pPr eaLnBrk="1" hangingPunct="1"/>
              <a:t>5</a:t>
            </a:fld>
            <a:endParaRPr lang="en-US" smtClean="0">
              <a:latin typeface="Futura Bk BT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1" r="24509" b="64480"/>
          <a:stretch/>
        </p:blipFill>
        <p:spPr>
          <a:xfrm>
            <a:off x="277124" y="1828800"/>
            <a:ext cx="8589752" cy="39624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/>
              <a:t>Brainard</a:t>
            </a:r>
            <a:r>
              <a:rPr lang="en-US" sz="4000" dirty="0" smtClean="0"/>
              <a:t> Alley Elevation (Rear)</a:t>
            </a:r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151D82-13D7-4DAE-A5D5-FB39F6EBCAAC}" type="slidenum">
              <a:rPr lang="en-US" smtClean="0">
                <a:latin typeface="Futura Bk BT" pitchFamily="34" charset="0"/>
              </a:rPr>
              <a:pPr eaLnBrk="1" hangingPunct="1"/>
              <a:t>6</a:t>
            </a:fld>
            <a:endParaRPr lang="en-US" smtClean="0">
              <a:latin typeface="Futura Bk BT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2" t="51990" r="25098" b="15343"/>
          <a:stretch/>
        </p:blipFill>
        <p:spPr>
          <a:xfrm>
            <a:off x="190500" y="1981200"/>
            <a:ext cx="8748272" cy="371138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Stratton Place Elevation (West Side)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6912A91-59E3-4796-AA9F-5EE1B6E6B7A9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3" t="51304" r="28137" b="15343"/>
          <a:stretch/>
        </p:blipFill>
        <p:spPr>
          <a:xfrm>
            <a:off x="325919" y="1905000"/>
            <a:ext cx="8511678" cy="4016189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1115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Summary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763000" cy="4572000"/>
          </a:xfrm>
        </p:spPr>
        <p:txBody>
          <a:bodyPr/>
          <a:lstStyle/>
          <a:p>
            <a:pPr>
              <a:spcBef>
                <a:spcPts val="1200"/>
              </a:spcBef>
              <a:buSzPct val="110000"/>
              <a:defRPr/>
            </a:pPr>
            <a:r>
              <a:rPr lang="en-US" sz="2600" dirty="0" smtClean="0"/>
              <a:t>Building will measure 42,241 square feet </a:t>
            </a:r>
          </a:p>
          <a:p>
            <a:pPr>
              <a:spcBef>
                <a:spcPts val="1200"/>
              </a:spcBef>
              <a:buSzPct val="110000"/>
              <a:defRPr/>
            </a:pPr>
            <a:r>
              <a:rPr lang="en-US" sz="2600" dirty="0" smtClean="0"/>
              <a:t>Height – five stories, or 57 feet, 6 inches </a:t>
            </a:r>
            <a:br>
              <a:rPr lang="en-US" sz="2600" dirty="0" smtClean="0"/>
            </a:br>
            <a:r>
              <a:rPr lang="en-US" sz="2600" dirty="0" smtClean="0"/>
              <a:t>(Specific Plan allows up to 60 feet)</a:t>
            </a:r>
          </a:p>
          <a:p>
            <a:pPr>
              <a:spcBef>
                <a:spcPts val="1200"/>
              </a:spcBef>
              <a:buSzPct val="110000"/>
              <a:defRPr/>
            </a:pPr>
            <a:r>
              <a:rPr lang="en-US" sz="2600" dirty="0" smtClean="0"/>
              <a:t>Parking - Two subterranean levels, one semi-subterranean level and one above-ground level </a:t>
            </a:r>
            <a:r>
              <a:rPr lang="en-US" sz="2600" dirty="0"/>
              <a:t>to accommodate </a:t>
            </a:r>
            <a:r>
              <a:rPr lang="en-US" sz="2600" dirty="0" smtClean="0"/>
              <a:t>150 parking spaces (including 60 spaces to replace existing spaces for 225 E. Colorado Blvd.)</a:t>
            </a:r>
          </a:p>
          <a:p>
            <a:pPr>
              <a:spcBef>
                <a:spcPts val="1200"/>
              </a:spcBef>
              <a:buSzPct val="110000"/>
              <a:defRPr/>
            </a:pPr>
            <a:r>
              <a:rPr lang="en-US" sz="2600" dirty="0" smtClean="0"/>
              <a:t>Four units will be affordable; density bonus requested </a:t>
            </a:r>
            <a:br>
              <a:rPr lang="en-US" sz="2600" dirty="0" smtClean="0"/>
            </a:br>
            <a:r>
              <a:rPr lang="en-US" sz="2600" dirty="0" smtClean="0"/>
              <a:t>to exceed maximum allowable density of 43 units</a:t>
            </a:r>
          </a:p>
          <a:p>
            <a:pPr>
              <a:spcBef>
                <a:spcPts val="1200"/>
              </a:spcBef>
              <a:defRPr/>
            </a:pPr>
            <a:endParaRPr lang="en-US" sz="2700" dirty="0"/>
          </a:p>
          <a:p>
            <a:pPr>
              <a:spcBef>
                <a:spcPts val="1200"/>
              </a:spcBef>
              <a:defRPr/>
            </a:pPr>
            <a:endParaRPr lang="en-US" sz="2200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F381F8-9693-4E4B-B625-4C7EA2FE5685}" type="slidenum">
              <a:rPr lang="en-US" smtClean="0">
                <a:latin typeface="Futura Bk BT" pitchFamily="34" charset="0"/>
              </a:rPr>
              <a:pPr eaLnBrk="1" hangingPunct="1"/>
              <a:t>8</a:t>
            </a:fld>
            <a:endParaRPr lang="en-US" smtClean="0">
              <a:latin typeface="Futura B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80630F-109D-4278-9526-2374251A4AC9}" type="slidenum">
              <a:rPr lang="en-US" smtClean="0">
                <a:latin typeface="Futura Bk BT" pitchFamily="34" charset="0"/>
              </a:rPr>
              <a:pPr eaLnBrk="1" hangingPunct="1"/>
              <a:t>9</a:t>
            </a:fld>
            <a:endParaRPr lang="en-US" smtClean="0">
              <a:latin typeface="Futura Bk BT" pitchFamily="34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Discretionary Entitlements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05000"/>
            <a:ext cx="8686800" cy="373380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SzPct val="110000"/>
            </a:pPr>
            <a:r>
              <a:rPr lang="en-US" sz="2800" dirty="0"/>
              <a:t>Minor CUP for non-residential tandem </a:t>
            </a:r>
            <a:r>
              <a:rPr lang="en-US" sz="2800" dirty="0" smtClean="0"/>
              <a:t>parking</a:t>
            </a:r>
            <a:br>
              <a:rPr lang="en-US" sz="2800" dirty="0" smtClean="0"/>
            </a:br>
            <a:endParaRPr lang="en-US" sz="200" dirty="0"/>
          </a:p>
          <a:p>
            <a:pPr eaLnBrk="1" hangingPunct="1">
              <a:spcBef>
                <a:spcPts val="1200"/>
              </a:spcBef>
              <a:buSzPct val="110000"/>
            </a:pPr>
            <a:r>
              <a:rPr lang="en-US" sz="2800" dirty="0"/>
              <a:t>Design </a:t>
            </a:r>
            <a:r>
              <a:rPr lang="en-US" sz="2800" dirty="0" smtClean="0"/>
              <a:t>review</a:t>
            </a:r>
            <a:br>
              <a:rPr lang="en-US" sz="2800" dirty="0" smtClean="0"/>
            </a:br>
            <a:endParaRPr lang="en-US" sz="200" dirty="0"/>
          </a:p>
          <a:p>
            <a:pPr eaLnBrk="1" hangingPunct="1">
              <a:spcBef>
                <a:spcPts val="1200"/>
              </a:spcBef>
              <a:buSzPct val="110000"/>
            </a:pPr>
            <a:r>
              <a:rPr lang="en-US" sz="2800" dirty="0"/>
              <a:t>Initial Study will be prepared to determine if an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EIR </a:t>
            </a:r>
            <a:r>
              <a:rPr lang="en-US" sz="2800" dirty="0"/>
              <a:t>will be required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35FEB8-FC33-4812-8A1A-6B43A6966F68}" type="slidenum">
              <a:rPr lang="en-US" smtClean="0">
                <a:latin typeface="Futura Bk BT" pitchFamily="34" charset="0"/>
              </a:rPr>
              <a:pPr eaLnBrk="1" hangingPunct="1"/>
              <a:t>10</a:t>
            </a:fld>
            <a:endParaRPr lang="en-US" smtClean="0">
              <a:latin typeface="Futura Bk BT" pitchFamily="34" charset="0"/>
            </a:endParaRPr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Overall Comments	</a:t>
            </a:r>
          </a:p>
        </p:txBody>
      </p:sp>
      <p:sp>
        <p:nvSpPr>
          <p:cNvPr id="14340" name="Content Placeholder 1"/>
          <p:cNvSpPr>
            <a:spLocks noGrp="1"/>
          </p:cNvSpPr>
          <p:nvPr>
            <p:ph idx="1"/>
          </p:nvPr>
        </p:nvSpPr>
        <p:spPr>
          <a:xfrm>
            <a:off x="304800" y="1828800"/>
            <a:ext cx="8458200" cy="4267200"/>
          </a:xfrm>
        </p:spPr>
        <p:txBody>
          <a:bodyPr/>
          <a:lstStyle/>
          <a:p>
            <a:pPr>
              <a:spcBef>
                <a:spcPts val="1200"/>
              </a:spcBef>
              <a:buSzPct val="110000"/>
              <a:buFont typeface="Arial" pitchFamily="34" charset="0"/>
              <a:buChar char="•"/>
            </a:pPr>
            <a:r>
              <a:rPr lang="en-US" sz="2600" dirty="0" smtClean="0"/>
              <a:t>Through the PPR process, staff identified several key issues that will require additional analysis during the formal review process:</a:t>
            </a:r>
          </a:p>
          <a:p>
            <a:pPr lvl="1">
              <a:spcBef>
                <a:spcPts val="1200"/>
              </a:spcBef>
              <a:buSzPct val="110000"/>
            </a:pPr>
            <a:r>
              <a:rPr lang="en-US" sz="2400" dirty="0" smtClean="0"/>
              <a:t>The compatibility of the project with surrounding historic buildings and districts; </a:t>
            </a:r>
          </a:p>
          <a:p>
            <a:pPr lvl="1">
              <a:spcBef>
                <a:spcPts val="1200"/>
              </a:spcBef>
              <a:buSzPct val="110000"/>
            </a:pPr>
            <a:r>
              <a:rPr lang="en-US" sz="2400" dirty="0" smtClean="0"/>
              <a:t>Disposition </a:t>
            </a:r>
            <a:r>
              <a:rPr lang="en-US" sz="2400" dirty="0"/>
              <a:t>of the historic sign on the property;</a:t>
            </a:r>
          </a:p>
          <a:p>
            <a:pPr lvl="1">
              <a:spcBef>
                <a:spcPts val="1200"/>
              </a:spcBef>
              <a:buSzPct val="110000"/>
            </a:pPr>
            <a:r>
              <a:rPr lang="en-US" sz="2400" dirty="0" smtClean="0"/>
              <a:t>Reconfiguration of the building’s vehicular access; and  </a:t>
            </a:r>
          </a:p>
          <a:p>
            <a:pPr lvl="1">
              <a:spcBef>
                <a:spcPts val="1200"/>
              </a:spcBef>
              <a:buSzPct val="110000"/>
            </a:pPr>
            <a:r>
              <a:rPr lang="en-US" sz="2400" dirty="0" smtClean="0"/>
              <a:t>Compliance with density bonus requirements.</a:t>
            </a:r>
          </a:p>
          <a:p>
            <a:pPr lvl="1">
              <a:spcBef>
                <a:spcPts val="1200"/>
              </a:spcBef>
            </a:pPr>
            <a:endParaRPr lang="en-US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Planning Division Comments	</a:t>
            </a: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F53957-42EF-46B3-B456-B38B5CF4DC37}" type="slidenum">
              <a:rPr lang="en-US" smtClean="0">
                <a:latin typeface="Futura Bk BT" pitchFamily="34" charset="0"/>
              </a:rPr>
              <a:pPr eaLnBrk="1" hangingPunct="1"/>
              <a:t>11</a:t>
            </a:fld>
            <a:endParaRPr lang="en-US" dirty="0" smtClean="0">
              <a:latin typeface="Futura Bk BT" pitchFamily="34" charset="0"/>
            </a:endParaRPr>
          </a:p>
        </p:txBody>
      </p:sp>
      <p:sp>
        <p:nvSpPr>
          <p:cNvPr id="15364" name="Content Placeholder 1"/>
          <p:cNvSpPr>
            <a:spLocks noGrp="1"/>
          </p:cNvSpPr>
          <p:nvPr>
            <p:ph idx="1"/>
          </p:nvPr>
        </p:nvSpPr>
        <p:spPr>
          <a:xfrm>
            <a:off x="304800" y="1524000"/>
            <a:ext cx="8458200" cy="5105400"/>
          </a:xfrm>
        </p:spPr>
        <p:txBody>
          <a:bodyPr/>
          <a:lstStyle/>
          <a:p>
            <a:pPr>
              <a:spcBef>
                <a:spcPts val="1200"/>
              </a:spcBef>
              <a:buSzPct val="110000"/>
            </a:pPr>
            <a:r>
              <a:rPr lang="en-US" sz="2400" dirty="0" smtClean="0"/>
              <a:t>Project Subject to Design Review </a:t>
            </a:r>
          </a:p>
          <a:p>
            <a:pPr>
              <a:spcBef>
                <a:spcPts val="1200"/>
              </a:spcBef>
              <a:buSzPct val="110000"/>
            </a:pPr>
            <a:r>
              <a:rPr lang="en-US" sz="2400" dirty="0" smtClean="0"/>
              <a:t>Issues that will be analyzed during the Design Review Process: </a:t>
            </a:r>
          </a:p>
          <a:p>
            <a:pPr lvl="1">
              <a:spcBef>
                <a:spcPts val="1200"/>
              </a:spcBef>
            </a:pPr>
            <a:r>
              <a:rPr lang="en-US" sz="2200" dirty="0"/>
              <a:t>S</a:t>
            </a:r>
            <a:r>
              <a:rPr lang="en-US" sz="2200" dirty="0" smtClean="0"/>
              <a:t>tudy ways to screen at-grade parking and circulation within the building from street view;</a:t>
            </a:r>
          </a:p>
          <a:p>
            <a:pPr lvl="1">
              <a:spcBef>
                <a:spcPts val="1200"/>
              </a:spcBef>
            </a:pPr>
            <a:r>
              <a:rPr lang="en-US" sz="2200" dirty="0" smtClean="0"/>
              <a:t>On-site historic resource should be carefully integrated into project.</a:t>
            </a:r>
          </a:p>
          <a:p>
            <a:pPr lvl="1">
              <a:spcBef>
                <a:spcPts val="1200"/>
              </a:spcBef>
            </a:pPr>
            <a:r>
              <a:rPr lang="en-US" sz="2200" dirty="0" smtClean="0"/>
              <a:t>Incorporate “inviting” pedestrian design features;</a:t>
            </a:r>
          </a:p>
          <a:p>
            <a:pPr lvl="1">
              <a:spcBef>
                <a:spcPts val="1200"/>
              </a:spcBef>
            </a:pPr>
            <a:r>
              <a:rPr lang="en-US" sz="2200" dirty="0" smtClean="0"/>
              <a:t>Study massing, fenestration, storefront design and materials to respond to historic buildings in the vicinity; and</a:t>
            </a:r>
          </a:p>
          <a:p>
            <a:pPr lvl="1">
              <a:spcBef>
                <a:spcPts val="1200"/>
              </a:spcBef>
            </a:pPr>
            <a:r>
              <a:rPr lang="en-US" sz="2200" dirty="0" smtClean="0"/>
              <a:t>Consider strategic placement of landscaping.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4F620A-43F8-4ABD-955B-938FA7CDBF32}" type="slidenum">
              <a:rPr lang="en-US" smtClean="0">
                <a:latin typeface="Futura Bk BT" pitchFamily="34" charset="0"/>
              </a:rPr>
              <a:pPr eaLnBrk="1" hangingPunct="1"/>
              <a:t>12</a:t>
            </a:fld>
            <a:endParaRPr lang="en-US" smtClean="0">
              <a:latin typeface="Futura Bk BT" pitchFamily="34" charset="0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458200" cy="4953000"/>
          </a:xfrm>
        </p:spPr>
        <p:txBody>
          <a:bodyPr/>
          <a:lstStyle/>
          <a:p>
            <a:pPr>
              <a:spcBef>
                <a:spcPts val="1200"/>
              </a:spcBef>
              <a:buSzPct val="110000"/>
            </a:pPr>
            <a:r>
              <a:rPr lang="en-US" sz="2500" dirty="0" smtClean="0"/>
              <a:t>Central District Specific Plan:</a:t>
            </a:r>
          </a:p>
          <a:p>
            <a:pPr lvl="1">
              <a:spcBef>
                <a:spcPts val="1200"/>
              </a:spcBef>
            </a:pPr>
            <a:r>
              <a:rPr lang="en-US" sz="2200" dirty="0" smtClean="0"/>
              <a:t>The project is located in the downtown area, thus focusing growth away from residential neighborhoods.  The site is located within 1/4 mile of a light rail station; </a:t>
            </a:r>
          </a:p>
          <a:p>
            <a:pPr lvl="1">
              <a:spcBef>
                <a:spcPts val="1200"/>
              </a:spcBef>
            </a:pPr>
            <a:r>
              <a:rPr lang="en-US" sz="2200" dirty="0" smtClean="0"/>
              <a:t>Project should strive to meet the Specific Plan objective that the distinctive character of Downtown and its unique Sub-districts be maintained and further enhanced and that new development respond to the area’s architectural heritage with sensitivity and offer creative design solutions. </a:t>
            </a:r>
            <a:endParaRPr lang="en-US" sz="2200" dirty="0"/>
          </a:p>
          <a:p>
            <a:pPr marL="406400" lvl="1" indent="-406400">
              <a:spcBef>
                <a:spcPts val="1200"/>
              </a:spcBef>
              <a:buSzPct val="110000"/>
              <a:buFont typeface="Arial" pitchFamily="34" charset="0"/>
              <a:buChar char="•"/>
            </a:pPr>
            <a:r>
              <a:rPr lang="en-US" dirty="0" smtClean="0">
                <a:solidFill>
                  <a:srgbClr val="003768"/>
                </a:solidFill>
              </a:rPr>
              <a:t>Cultural Affairs</a:t>
            </a:r>
          </a:p>
          <a:p>
            <a:pPr marL="739775" lvl="1" indent="-274638">
              <a:spcBef>
                <a:spcPts val="1200"/>
              </a:spcBef>
              <a:buSzPct val="110000"/>
            </a:pPr>
            <a:r>
              <a:rPr lang="en-US" sz="2200" dirty="0"/>
              <a:t>Public art will be required for the project</a:t>
            </a:r>
          </a:p>
          <a:p>
            <a:pPr marL="406400" lvl="1" indent="-406400">
              <a:spcBef>
                <a:spcPts val="1200"/>
              </a:spcBef>
              <a:buSzPct val="110000"/>
              <a:buFont typeface="Arial" pitchFamily="34" charset="0"/>
              <a:buChar char="•"/>
            </a:pPr>
            <a:endParaRPr lang="en-US" sz="2400" dirty="0">
              <a:solidFill>
                <a:srgbClr val="003768"/>
              </a:solidFill>
            </a:endParaRPr>
          </a:p>
          <a:p>
            <a:pPr lvl="1">
              <a:spcBef>
                <a:spcPts val="1200"/>
              </a:spcBef>
            </a:pPr>
            <a:endParaRPr lang="en-US" sz="2400" dirty="0" smtClean="0"/>
          </a:p>
          <a:p>
            <a:pPr marL="347663" lvl="1" indent="-347663">
              <a:spcBef>
                <a:spcPts val="1200"/>
              </a:spcBef>
              <a:buFont typeface="Arial" pitchFamily="34" charset="0"/>
              <a:buChar char="•"/>
            </a:pPr>
            <a:endParaRPr lang="en-US" sz="2200" dirty="0" smtClean="0"/>
          </a:p>
        </p:txBody>
      </p:sp>
      <p:sp>
        <p:nvSpPr>
          <p:cNvPr id="1638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Planning Division Comments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Comments from Other Departments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10000"/>
            </a:pPr>
            <a:r>
              <a:rPr lang="en-US" dirty="0" smtClean="0"/>
              <a:t>Transportation</a:t>
            </a:r>
          </a:p>
          <a:p>
            <a:pPr lvl="1"/>
            <a:r>
              <a:rPr lang="en-US" dirty="0" smtClean="0"/>
              <a:t>A traffic study will be required for the project</a:t>
            </a:r>
          </a:p>
          <a:p>
            <a:pPr lvl="1"/>
            <a:r>
              <a:rPr lang="en-US" dirty="0" smtClean="0"/>
              <a:t>Vehicular access should be moved to the alley</a:t>
            </a:r>
          </a:p>
          <a:p>
            <a:pPr>
              <a:buSzPct val="110000"/>
            </a:pPr>
            <a:r>
              <a:rPr lang="en-US" dirty="0" smtClean="0"/>
              <a:t>Public Works</a:t>
            </a:r>
          </a:p>
          <a:p>
            <a:pPr lvl="1"/>
            <a:r>
              <a:rPr lang="en-US" dirty="0" smtClean="0"/>
              <a:t>Dedications will be required on all four streets surrounding the property</a:t>
            </a:r>
          </a:p>
          <a:p>
            <a:pPr lvl="1"/>
            <a:r>
              <a:rPr lang="en-US" dirty="0" smtClean="0"/>
              <a:t>Construction of alley widening and corner cut-offs and installation of street lights and trees will be required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7F0887-24B1-40F2-B7C9-764039F27FB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0"/>
            <a:ext cx="9144000" cy="1470025"/>
          </a:xfrm>
        </p:spPr>
        <p:txBody>
          <a:bodyPr/>
          <a:lstStyle/>
          <a:p>
            <a:pPr eaLnBrk="1" hangingPunct="1"/>
            <a:r>
              <a:rPr lang="en-US" dirty="0" smtClean="0"/>
              <a:t>254 E. Union Street</a:t>
            </a:r>
            <a:br>
              <a:rPr lang="en-US" dirty="0" smtClean="0"/>
            </a:br>
            <a:r>
              <a:rPr lang="en-US" dirty="0" smtClean="0"/>
              <a:t>     Pre Development Plan Review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267200"/>
            <a:ext cx="9144000" cy="1905000"/>
          </a:xfrm>
        </p:spPr>
        <p:txBody>
          <a:bodyPr/>
          <a:lstStyle/>
          <a:p>
            <a:pPr eaLnBrk="1" hangingPunct="1"/>
            <a:r>
              <a:rPr lang="en-US" dirty="0" smtClean="0"/>
              <a:t>City Council Meeting</a:t>
            </a:r>
          </a:p>
          <a:p>
            <a:pPr eaLnBrk="1" hangingPunct="1"/>
            <a:r>
              <a:rPr lang="en-US" dirty="0" smtClean="0"/>
              <a:t>February 25,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sadena 2011 PP Template Revised">
  <a:themeElements>
    <a:clrScheme name="Pasadena 2011 PP Template Revis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sadena 2011 PP Template Revised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adena 2011 PP Template Revis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Pasadena 2011 PP Template Revised</Template>
  <TotalTime>1788</TotalTime>
  <Words>706</Words>
  <Application>Microsoft Office PowerPoint</Application>
  <PresentationFormat>On-screen Show (4:3)</PresentationFormat>
  <Paragraphs>117</Paragraphs>
  <Slides>14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Pasadena 2011 PP Template Revised</vt:lpstr>
      <vt:lpstr>254 East Union Street Pre Development Plan Review</vt:lpstr>
      <vt:lpstr>Property Location</vt:lpstr>
      <vt:lpstr>Background</vt:lpstr>
      <vt:lpstr>Union Street Elevation</vt:lpstr>
      <vt:lpstr>Skillen Alley Elevation (East Side)</vt:lpstr>
      <vt:lpstr>Brainard Alley Elevation (Rear)</vt:lpstr>
      <vt:lpstr>Stratton Place Elevation (West Side)</vt:lpstr>
      <vt:lpstr>Project Summary</vt:lpstr>
      <vt:lpstr>Discretionary Entitlements</vt:lpstr>
      <vt:lpstr>Overall Comments </vt:lpstr>
      <vt:lpstr>Planning Division Comments </vt:lpstr>
      <vt:lpstr>Planning Division Comments </vt:lpstr>
      <vt:lpstr>Comments from Other Departments</vt:lpstr>
      <vt:lpstr>254 E. Union Street      Pre Development Plan Review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Novelo, Lilia</cp:lastModifiedBy>
  <cp:revision>244</cp:revision>
  <cp:lastPrinted>2013-02-06T22:26:20Z</cp:lastPrinted>
  <dcterms:created xsi:type="dcterms:W3CDTF">2011-02-18T16:32:15Z</dcterms:created>
  <dcterms:modified xsi:type="dcterms:W3CDTF">2013-02-26T17:43:37Z</dcterms:modified>
</cp:coreProperties>
</file>