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handoutMasterIdLst>
    <p:handoutMasterId r:id="rId9"/>
  </p:handoutMasterIdLst>
  <p:sldIdLst>
    <p:sldId id="256" r:id="rId2"/>
    <p:sldId id="273" r:id="rId3"/>
    <p:sldId id="275" r:id="rId4"/>
    <p:sldId id="276" r:id="rId5"/>
    <p:sldId id="258" r:id="rId6"/>
    <p:sldId id="274" r:id="rId7"/>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2AC"/>
    <a:srgbClr val="4D6E99"/>
    <a:srgbClr val="D3A464"/>
    <a:srgbClr val="003768"/>
    <a:srgbClr val="314661"/>
    <a:srgbClr val="192433"/>
    <a:srgbClr val="F89827"/>
    <a:srgbClr val="3A527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87" autoAdjust="0"/>
    <p:restoredTop sz="94737" autoAdjust="0"/>
  </p:normalViewPr>
  <p:slideViewPr>
    <p:cSldViewPr showGuides="1">
      <p:cViewPr varScale="1">
        <p:scale>
          <a:sx n="106" d="100"/>
          <a:sy n="106" d="100"/>
        </p:scale>
        <p:origin x="-336"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848"/>
    </p:cViewPr>
  </p:sorterViewPr>
  <p:notesViewPr>
    <p:cSldViewPr showGuides="1">
      <p:cViewPr>
        <p:scale>
          <a:sx n="125" d="100"/>
          <a:sy n="125" d="100"/>
        </p:scale>
        <p:origin x="-648" y="246"/>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71697" cy="464503"/>
          </a:xfrm>
          <a:prstGeom prst="rect">
            <a:avLst/>
          </a:prstGeom>
        </p:spPr>
        <p:txBody>
          <a:bodyPr vert="horz" lIns="91276" tIns="45637" rIns="91276" bIns="45637" rtlCol="0"/>
          <a:lstStyle>
            <a:lvl1pPr algn="l">
              <a:defRPr sz="1200"/>
            </a:lvl1pPr>
          </a:lstStyle>
          <a:p>
            <a:pPr>
              <a:defRPr/>
            </a:pPr>
            <a:endParaRPr lang="en-US"/>
          </a:p>
        </p:txBody>
      </p:sp>
      <p:sp>
        <p:nvSpPr>
          <p:cNvPr id="3" name="Date Placeholder 2"/>
          <p:cNvSpPr>
            <a:spLocks noGrp="1"/>
          </p:cNvSpPr>
          <p:nvPr>
            <p:ph type="dt" sz="quarter" idx="1"/>
          </p:nvPr>
        </p:nvSpPr>
        <p:spPr>
          <a:xfrm>
            <a:off x="3884754" y="1"/>
            <a:ext cx="2971697" cy="464503"/>
          </a:xfrm>
          <a:prstGeom prst="rect">
            <a:avLst/>
          </a:prstGeom>
        </p:spPr>
        <p:txBody>
          <a:bodyPr vert="horz" lIns="91276" tIns="45637" rIns="91276" bIns="45637" rtlCol="0"/>
          <a:lstStyle>
            <a:lvl1pPr algn="r">
              <a:defRPr sz="1200"/>
            </a:lvl1pPr>
          </a:lstStyle>
          <a:p>
            <a:pPr>
              <a:defRPr/>
            </a:pPr>
            <a:fld id="{A8A2A436-D0A9-4D12-A28C-21175053A546}" type="datetimeFigureOut">
              <a:rPr lang="en-US"/>
              <a:pPr>
                <a:defRPr/>
              </a:pPr>
              <a:t>2/26/2013</a:t>
            </a:fld>
            <a:endParaRPr lang="en-US" dirty="0"/>
          </a:p>
        </p:txBody>
      </p:sp>
      <p:sp>
        <p:nvSpPr>
          <p:cNvPr id="4" name="Footer Placeholder 3"/>
          <p:cNvSpPr>
            <a:spLocks noGrp="1"/>
          </p:cNvSpPr>
          <p:nvPr>
            <p:ph type="ftr" sz="quarter" idx="2"/>
          </p:nvPr>
        </p:nvSpPr>
        <p:spPr>
          <a:xfrm>
            <a:off x="1" y="8830313"/>
            <a:ext cx="2971697" cy="464503"/>
          </a:xfrm>
          <a:prstGeom prst="rect">
            <a:avLst/>
          </a:prstGeom>
        </p:spPr>
        <p:txBody>
          <a:bodyPr vert="horz" lIns="91276" tIns="45637" rIns="91276" bIns="45637" rtlCol="0" anchor="b"/>
          <a:lstStyle>
            <a:lvl1pPr algn="l">
              <a:defRPr sz="1200"/>
            </a:lvl1pPr>
          </a:lstStyle>
          <a:p>
            <a:pPr>
              <a:defRPr/>
            </a:pPr>
            <a:endParaRPr lang="en-US"/>
          </a:p>
        </p:txBody>
      </p:sp>
      <p:sp>
        <p:nvSpPr>
          <p:cNvPr id="5" name="Slide Number Placeholder 4"/>
          <p:cNvSpPr>
            <a:spLocks noGrp="1"/>
          </p:cNvSpPr>
          <p:nvPr>
            <p:ph type="sldNum" sz="quarter" idx="3"/>
          </p:nvPr>
        </p:nvSpPr>
        <p:spPr>
          <a:xfrm>
            <a:off x="3884754" y="8830313"/>
            <a:ext cx="2971697" cy="464503"/>
          </a:xfrm>
          <a:prstGeom prst="rect">
            <a:avLst/>
          </a:prstGeom>
        </p:spPr>
        <p:txBody>
          <a:bodyPr vert="horz" lIns="91276" tIns="45637" rIns="91276" bIns="45637" rtlCol="0" anchor="b"/>
          <a:lstStyle>
            <a:lvl1pPr algn="r">
              <a:defRPr sz="1200"/>
            </a:lvl1pPr>
          </a:lstStyle>
          <a:p>
            <a:pPr>
              <a:defRPr/>
            </a:pPr>
            <a:fld id="{1A997526-F852-4285-853A-EFE840411E22}" type="slidenum">
              <a:rPr lang="en-US"/>
              <a:pPr>
                <a:defRPr/>
              </a:pPr>
              <a:t>‹#›</a:t>
            </a:fld>
            <a:endParaRPr lang="en-US" dirty="0"/>
          </a:p>
        </p:txBody>
      </p:sp>
    </p:spTree>
    <p:extLst>
      <p:ext uri="{BB962C8B-B14F-4D97-AF65-F5344CB8AC3E}">
        <p14:creationId xmlns:p14="http://schemas.microsoft.com/office/powerpoint/2010/main" val="21981606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1" y="1"/>
            <a:ext cx="2971697" cy="464503"/>
          </a:xfrm>
          <a:prstGeom prst="rect">
            <a:avLst/>
          </a:prstGeom>
          <a:noFill/>
          <a:ln>
            <a:noFill/>
          </a:ln>
          <a:effectLst/>
          <a:extLst/>
        </p:spPr>
        <p:txBody>
          <a:bodyPr vert="horz" wrap="square" lIns="93157" tIns="46577" rIns="93157" bIns="46577" numCol="1" anchor="t" anchorCtr="0" compatLnSpc="1">
            <a:prstTxWarp prst="textNoShape">
              <a:avLst/>
            </a:prstTxWarp>
          </a:bodyPr>
          <a:lstStyle>
            <a:lvl1pPr>
              <a:defRPr sz="1200"/>
            </a:lvl1pPr>
          </a:lstStyle>
          <a:p>
            <a:pPr>
              <a:defRPr/>
            </a:pPr>
            <a:endParaRPr lang="en-US"/>
          </a:p>
        </p:txBody>
      </p:sp>
      <p:sp>
        <p:nvSpPr>
          <p:cNvPr id="43011" name="Rectangle 3"/>
          <p:cNvSpPr>
            <a:spLocks noGrp="1" noChangeArrowheads="1"/>
          </p:cNvSpPr>
          <p:nvPr>
            <p:ph type="dt" idx="1"/>
          </p:nvPr>
        </p:nvSpPr>
        <p:spPr bwMode="auto">
          <a:xfrm>
            <a:off x="3884754" y="1"/>
            <a:ext cx="2971697" cy="464503"/>
          </a:xfrm>
          <a:prstGeom prst="rect">
            <a:avLst/>
          </a:prstGeom>
          <a:noFill/>
          <a:ln>
            <a:noFill/>
          </a:ln>
          <a:effectLst/>
          <a:extLst/>
        </p:spPr>
        <p:txBody>
          <a:bodyPr vert="horz" wrap="square" lIns="93157" tIns="46577" rIns="93157" bIns="46577" numCol="1" anchor="t" anchorCtr="0" compatLnSpc="1">
            <a:prstTxWarp prst="textNoShape">
              <a:avLst/>
            </a:prstTxWarp>
          </a:bodyPr>
          <a:lstStyle>
            <a:lvl1pPr algn="r">
              <a:defRPr sz="1200"/>
            </a:lvl1pPr>
          </a:lstStyle>
          <a:p>
            <a:pPr>
              <a:defRPr/>
            </a:pPr>
            <a:endParaRPr lang="en-US"/>
          </a:p>
        </p:txBody>
      </p:sp>
      <p:sp>
        <p:nvSpPr>
          <p:cNvPr id="24580" name="Rectangle 4"/>
          <p:cNvSpPr>
            <a:spLocks noGrp="1" noRot="1" noChangeAspect="1" noChangeArrowheads="1" noTextEdit="1"/>
          </p:cNvSpPr>
          <p:nvPr>
            <p:ph type="sldImg" idx="2"/>
          </p:nvPr>
        </p:nvSpPr>
        <p:spPr bwMode="auto">
          <a:xfrm>
            <a:off x="1104900"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3" name="Rectangle 5"/>
          <p:cNvSpPr>
            <a:spLocks noGrp="1" noChangeArrowheads="1"/>
          </p:cNvSpPr>
          <p:nvPr>
            <p:ph type="body" sz="quarter" idx="3"/>
          </p:nvPr>
        </p:nvSpPr>
        <p:spPr bwMode="auto">
          <a:xfrm>
            <a:off x="685180" y="4415157"/>
            <a:ext cx="5487640" cy="4183697"/>
          </a:xfrm>
          <a:prstGeom prst="rect">
            <a:avLst/>
          </a:prstGeom>
          <a:noFill/>
          <a:ln>
            <a:noFill/>
          </a:ln>
          <a:effectLst/>
          <a:extLst/>
        </p:spPr>
        <p:txBody>
          <a:bodyPr vert="horz" wrap="square" lIns="93157" tIns="46577" rIns="93157" bIns="46577"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3014" name="Rectangle 6"/>
          <p:cNvSpPr>
            <a:spLocks noGrp="1" noChangeArrowheads="1"/>
          </p:cNvSpPr>
          <p:nvPr>
            <p:ph type="ftr" sz="quarter" idx="4"/>
          </p:nvPr>
        </p:nvSpPr>
        <p:spPr bwMode="auto">
          <a:xfrm>
            <a:off x="1" y="8830313"/>
            <a:ext cx="2971697" cy="464503"/>
          </a:xfrm>
          <a:prstGeom prst="rect">
            <a:avLst/>
          </a:prstGeom>
          <a:noFill/>
          <a:ln>
            <a:noFill/>
          </a:ln>
          <a:effectLst/>
          <a:extLst/>
        </p:spPr>
        <p:txBody>
          <a:bodyPr vert="horz" wrap="square" lIns="93157" tIns="46577" rIns="93157" bIns="46577" numCol="1" anchor="b" anchorCtr="0" compatLnSpc="1">
            <a:prstTxWarp prst="textNoShape">
              <a:avLst/>
            </a:prstTxWarp>
          </a:bodyPr>
          <a:lstStyle>
            <a:lvl1pPr>
              <a:defRPr sz="1200"/>
            </a:lvl1pPr>
          </a:lstStyle>
          <a:p>
            <a:pPr>
              <a:defRPr/>
            </a:pPr>
            <a:endParaRPr lang="en-US"/>
          </a:p>
        </p:txBody>
      </p:sp>
      <p:sp>
        <p:nvSpPr>
          <p:cNvPr id="43015" name="Rectangle 7"/>
          <p:cNvSpPr>
            <a:spLocks noGrp="1" noChangeArrowheads="1"/>
          </p:cNvSpPr>
          <p:nvPr>
            <p:ph type="sldNum" sz="quarter" idx="5"/>
          </p:nvPr>
        </p:nvSpPr>
        <p:spPr bwMode="auto">
          <a:xfrm>
            <a:off x="3884754" y="8830313"/>
            <a:ext cx="2971697" cy="464503"/>
          </a:xfrm>
          <a:prstGeom prst="rect">
            <a:avLst/>
          </a:prstGeom>
          <a:noFill/>
          <a:ln>
            <a:noFill/>
          </a:ln>
          <a:effectLst/>
          <a:extLst/>
        </p:spPr>
        <p:txBody>
          <a:bodyPr vert="horz" wrap="square" lIns="93157" tIns="46577" rIns="93157" bIns="46577" numCol="1" anchor="b" anchorCtr="0" compatLnSpc="1">
            <a:prstTxWarp prst="textNoShape">
              <a:avLst/>
            </a:prstTxWarp>
          </a:bodyPr>
          <a:lstStyle>
            <a:lvl1pPr algn="r">
              <a:defRPr sz="1200"/>
            </a:lvl1pPr>
          </a:lstStyle>
          <a:p>
            <a:pPr>
              <a:defRPr/>
            </a:pPr>
            <a:fld id="{22298DC1-A3BF-4EB7-9C8A-DC9F7B2C86ED}" type="slidenum">
              <a:rPr lang="en-US"/>
              <a:pPr>
                <a:defRPr/>
              </a:pPr>
              <a:t>‹#›</a:t>
            </a:fld>
            <a:endParaRPr lang="en-US" dirty="0"/>
          </a:p>
        </p:txBody>
      </p:sp>
    </p:spTree>
    <p:extLst>
      <p:ext uri="{BB962C8B-B14F-4D97-AF65-F5344CB8AC3E}">
        <p14:creationId xmlns:p14="http://schemas.microsoft.com/office/powerpoint/2010/main" val="103308913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defRPr/>
            </a:pPr>
            <a:r>
              <a:rPr lang="en-US" dirty="0" smtClean="0"/>
              <a:t>Pre-Development Review</a:t>
            </a:r>
          </a:p>
          <a:p>
            <a:pPr>
              <a:defRPr/>
            </a:pPr>
            <a:endParaRPr lang="en-US" dirty="0"/>
          </a:p>
          <a:p>
            <a:pPr marL="171414" indent="-171414">
              <a:buFont typeface="Arial" pitchFamily="34" charset="0"/>
              <a:buChar char="•"/>
              <a:defRPr/>
            </a:pPr>
            <a:r>
              <a:rPr lang="en-US" dirty="0" smtClean="0"/>
              <a:t>Process established to achieve better projects through early consultation between City staff and applicants</a:t>
            </a:r>
          </a:p>
          <a:p>
            <a:pPr marL="171414" indent="-171414">
              <a:buFont typeface="Arial" pitchFamily="34" charset="0"/>
              <a:buChar char="•"/>
              <a:defRPr/>
            </a:pPr>
            <a:r>
              <a:rPr lang="en-US" dirty="0"/>
              <a:t>I</a:t>
            </a:r>
            <a:r>
              <a:rPr lang="en-US" dirty="0" smtClean="0"/>
              <a:t>dentify issues that may arise during application process</a:t>
            </a:r>
          </a:p>
          <a:p>
            <a:pPr marL="171414" indent="-171414">
              <a:buFont typeface="Arial" pitchFamily="34" charset="0"/>
              <a:buChar char="•"/>
              <a:defRPr/>
            </a:pPr>
            <a:r>
              <a:rPr lang="en-US" dirty="0" smtClean="0"/>
              <a:t>Plans routed to all City Departments for comments</a:t>
            </a:r>
          </a:p>
          <a:p>
            <a:pPr marL="171414" indent="-171414">
              <a:buFont typeface="Arial" pitchFamily="34" charset="0"/>
              <a:buChar char="•"/>
              <a:defRPr/>
            </a:pPr>
            <a:r>
              <a:rPr lang="en-US" dirty="0" smtClean="0"/>
              <a:t>Comments presented to applicant in mid-September</a:t>
            </a:r>
          </a:p>
          <a:p>
            <a:pPr marL="171414" indent="-171414">
              <a:buFont typeface="Arial" pitchFamily="34" charset="0"/>
              <a:buChar char="•"/>
              <a:defRPr/>
            </a:pPr>
            <a:r>
              <a:rPr lang="en-US" dirty="0" smtClean="0"/>
              <a:t>Project met the threshold to be presented to the City Council as an information item</a:t>
            </a:r>
          </a:p>
        </p:txBody>
      </p:sp>
      <p:sp>
        <p:nvSpPr>
          <p:cNvPr id="2560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1761" indent="-285293" eaLnBrk="0" hangingPunct="0">
              <a:defRPr>
                <a:solidFill>
                  <a:schemeClr val="tx1"/>
                </a:solidFill>
                <a:latin typeface="Arial" charset="0"/>
              </a:defRPr>
            </a:lvl2pPr>
            <a:lvl3pPr marL="1141171" indent="-228234" eaLnBrk="0" hangingPunct="0">
              <a:defRPr>
                <a:solidFill>
                  <a:schemeClr val="tx1"/>
                </a:solidFill>
                <a:latin typeface="Arial" charset="0"/>
              </a:defRPr>
            </a:lvl3pPr>
            <a:lvl4pPr marL="1597640" indent="-228234" eaLnBrk="0" hangingPunct="0">
              <a:defRPr>
                <a:solidFill>
                  <a:schemeClr val="tx1"/>
                </a:solidFill>
                <a:latin typeface="Arial" charset="0"/>
              </a:defRPr>
            </a:lvl4pPr>
            <a:lvl5pPr marL="2054108" indent="-228234" eaLnBrk="0" hangingPunct="0">
              <a:defRPr>
                <a:solidFill>
                  <a:schemeClr val="tx1"/>
                </a:solidFill>
                <a:latin typeface="Arial" charset="0"/>
              </a:defRPr>
            </a:lvl5pPr>
            <a:lvl6pPr marL="2510577" indent="-228234" eaLnBrk="0" fontAlgn="base" hangingPunct="0">
              <a:spcBef>
                <a:spcPct val="0"/>
              </a:spcBef>
              <a:spcAft>
                <a:spcPct val="0"/>
              </a:spcAft>
              <a:defRPr>
                <a:solidFill>
                  <a:schemeClr val="tx1"/>
                </a:solidFill>
                <a:latin typeface="Arial" charset="0"/>
              </a:defRPr>
            </a:lvl6pPr>
            <a:lvl7pPr marL="2967045" indent="-228234" eaLnBrk="0" fontAlgn="base" hangingPunct="0">
              <a:spcBef>
                <a:spcPct val="0"/>
              </a:spcBef>
              <a:spcAft>
                <a:spcPct val="0"/>
              </a:spcAft>
              <a:defRPr>
                <a:solidFill>
                  <a:schemeClr val="tx1"/>
                </a:solidFill>
                <a:latin typeface="Arial" charset="0"/>
              </a:defRPr>
            </a:lvl7pPr>
            <a:lvl8pPr marL="3423514" indent="-228234" eaLnBrk="0" fontAlgn="base" hangingPunct="0">
              <a:spcBef>
                <a:spcPct val="0"/>
              </a:spcBef>
              <a:spcAft>
                <a:spcPct val="0"/>
              </a:spcAft>
              <a:defRPr>
                <a:solidFill>
                  <a:schemeClr val="tx1"/>
                </a:solidFill>
                <a:latin typeface="Arial" charset="0"/>
              </a:defRPr>
            </a:lvl8pPr>
            <a:lvl9pPr marL="3879982" indent="-228234" eaLnBrk="0" fontAlgn="base" hangingPunct="0">
              <a:spcBef>
                <a:spcPct val="0"/>
              </a:spcBef>
              <a:spcAft>
                <a:spcPct val="0"/>
              </a:spcAft>
              <a:defRPr>
                <a:solidFill>
                  <a:schemeClr val="tx1"/>
                </a:solidFill>
                <a:latin typeface="Arial" charset="0"/>
              </a:defRPr>
            </a:lvl9pPr>
          </a:lstStyle>
          <a:p>
            <a:pPr eaLnBrk="1" hangingPunct="1"/>
            <a:fld id="{657BF809-5E66-4F33-A90B-00BD9EB0F45D}" type="slidenum">
              <a:rPr lang="en-US" smtClean="0"/>
              <a:pPr eaLnBrk="1" hangingPunct="1"/>
              <a:t>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p:txBody>
          <a:bodyPr/>
          <a:lstStyle/>
          <a:p>
            <a:pPr>
              <a:defRPr/>
            </a:pPr>
            <a:r>
              <a:rPr lang="en-US" dirty="0" smtClean="0"/>
              <a:t>Project site on S. Los Robles Ave. just south of Green Street.</a:t>
            </a:r>
          </a:p>
          <a:p>
            <a:pPr>
              <a:defRPr/>
            </a:pPr>
            <a:endParaRPr lang="en-US" dirty="0"/>
          </a:p>
          <a:p>
            <a:pPr>
              <a:defRPr/>
            </a:pPr>
            <a:r>
              <a:rPr lang="en-US" dirty="0" smtClean="0"/>
              <a:t>Area of 18,600 sf.</a:t>
            </a:r>
          </a:p>
          <a:p>
            <a:pPr>
              <a:defRPr/>
            </a:pPr>
            <a:r>
              <a:rPr lang="en-US" dirty="0" smtClean="0"/>
              <a:t>Surrounding properties include:</a:t>
            </a:r>
          </a:p>
          <a:p>
            <a:pPr marL="171414" indent="-171414">
              <a:buFont typeface="Arial" pitchFamily="34" charset="0"/>
              <a:buChar char="•"/>
              <a:defRPr/>
            </a:pPr>
            <a:r>
              <a:rPr lang="en-US" dirty="0" smtClean="0"/>
              <a:t>Parking structure for the </a:t>
            </a:r>
            <a:r>
              <a:rPr lang="en-US" dirty="0" err="1" smtClean="0"/>
              <a:t>Paseo</a:t>
            </a:r>
            <a:r>
              <a:rPr lang="en-US" dirty="0" smtClean="0"/>
              <a:t> Mall to the north</a:t>
            </a:r>
          </a:p>
          <a:p>
            <a:pPr marL="171414" indent="-171414">
              <a:buFont typeface="Arial" pitchFamily="34" charset="0"/>
              <a:buChar char="•"/>
              <a:defRPr/>
            </a:pPr>
            <a:r>
              <a:rPr lang="en-US" dirty="0" smtClean="0"/>
              <a:t>A sister mixed-use project to the south that is currently under construction.  To the south of that is the Livingston Hotel</a:t>
            </a:r>
          </a:p>
          <a:p>
            <a:pPr marL="171414" indent="-171414">
              <a:buFont typeface="Arial" pitchFamily="34" charset="0"/>
              <a:buChar char="•"/>
              <a:defRPr/>
            </a:pPr>
            <a:r>
              <a:rPr lang="en-US" dirty="0" smtClean="0"/>
              <a:t>Office building across the street to the east.</a:t>
            </a:r>
            <a:endParaRPr lang="en-US" dirty="0"/>
          </a:p>
          <a:p>
            <a:pPr>
              <a:defRPr/>
            </a:pPr>
            <a:endParaRPr lang="en-US" dirty="0" smtClean="0"/>
          </a:p>
          <a:p>
            <a:pPr>
              <a:defRPr/>
            </a:pPr>
            <a:r>
              <a:rPr lang="en-US" dirty="0" smtClean="0"/>
              <a:t>Project site is currently developed with two small buildings and surface parking.</a:t>
            </a:r>
          </a:p>
          <a:p>
            <a:pPr>
              <a:defRPr/>
            </a:pPr>
            <a:endParaRPr lang="en-US" dirty="0" smtClean="0"/>
          </a:p>
        </p:txBody>
      </p:sp>
      <p:sp>
        <p:nvSpPr>
          <p:cNvPr id="266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1761" indent="-285293" eaLnBrk="0" hangingPunct="0">
              <a:defRPr>
                <a:solidFill>
                  <a:schemeClr val="tx1"/>
                </a:solidFill>
                <a:latin typeface="Arial" charset="0"/>
              </a:defRPr>
            </a:lvl2pPr>
            <a:lvl3pPr marL="1141171" indent="-228234" eaLnBrk="0" hangingPunct="0">
              <a:defRPr>
                <a:solidFill>
                  <a:schemeClr val="tx1"/>
                </a:solidFill>
                <a:latin typeface="Arial" charset="0"/>
              </a:defRPr>
            </a:lvl3pPr>
            <a:lvl4pPr marL="1597640" indent="-228234" eaLnBrk="0" hangingPunct="0">
              <a:defRPr>
                <a:solidFill>
                  <a:schemeClr val="tx1"/>
                </a:solidFill>
                <a:latin typeface="Arial" charset="0"/>
              </a:defRPr>
            </a:lvl4pPr>
            <a:lvl5pPr marL="2054108" indent="-228234" eaLnBrk="0" hangingPunct="0">
              <a:defRPr>
                <a:solidFill>
                  <a:schemeClr val="tx1"/>
                </a:solidFill>
                <a:latin typeface="Arial" charset="0"/>
              </a:defRPr>
            </a:lvl5pPr>
            <a:lvl6pPr marL="2510577" indent="-228234" eaLnBrk="0" fontAlgn="base" hangingPunct="0">
              <a:spcBef>
                <a:spcPct val="0"/>
              </a:spcBef>
              <a:spcAft>
                <a:spcPct val="0"/>
              </a:spcAft>
              <a:defRPr>
                <a:solidFill>
                  <a:schemeClr val="tx1"/>
                </a:solidFill>
                <a:latin typeface="Arial" charset="0"/>
              </a:defRPr>
            </a:lvl6pPr>
            <a:lvl7pPr marL="2967045" indent="-228234" eaLnBrk="0" fontAlgn="base" hangingPunct="0">
              <a:spcBef>
                <a:spcPct val="0"/>
              </a:spcBef>
              <a:spcAft>
                <a:spcPct val="0"/>
              </a:spcAft>
              <a:defRPr>
                <a:solidFill>
                  <a:schemeClr val="tx1"/>
                </a:solidFill>
                <a:latin typeface="Arial" charset="0"/>
              </a:defRPr>
            </a:lvl7pPr>
            <a:lvl8pPr marL="3423514" indent="-228234" eaLnBrk="0" fontAlgn="base" hangingPunct="0">
              <a:spcBef>
                <a:spcPct val="0"/>
              </a:spcBef>
              <a:spcAft>
                <a:spcPct val="0"/>
              </a:spcAft>
              <a:defRPr>
                <a:solidFill>
                  <a:schemeClr val="tx1"/>
                </a:solidFill>
                <a:latin typeface="Arial" charset="0"/>
              </a:defRPr>
            </a:lvl8pPr>
            <a:lvl9pPr marL="3879982" indent="-228234" eaLnBrk="0" fontAlgn="base" hangingPunct="0">
              <a:spcBef>
                <a:spcPct val="0"/>
              </a:spcBef>
              <a:spcAft>
                <a:spcPct val="0"/>
              </a:spcAft>
              <a:defRPr>
                <a:solidFill>
                  <a:schemeClr val="tx1"/>
                </a:solidFill>
                <a:latin typeface="Arial" charset="0"/>
              </a:defRPr>
            </a:lvl9pPr>
          </a:lstStyle>
          <a:p>
            <a:pPr eaLnBrk="1" hangingPunct="1"/>
            <a:fld id="{165C7856-50A0-4B0A-87C7-FFBFD49A18E8}" type="slidenum">
              <a:rPr lang="en-US" smtClean="0"/>
              <a:pPr eaLnBrk="1" hangingPunct="1"/>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Parking is underground – shared access with sister project to the south.</a:t>
            </a:r>
          </a:p>
          <a:p>
            <a:endParaRPr lang="en-US" smtClean="0"/>
          </a:p>
          <a:p>
            <a:r>
              <a:rPr lang="en-US" smtClean="0"/>
              <a:t>Height is the same as the sister project to the south.</a:t>
            </a:r>
          </a:p>
        </p:txBody>
      </p:sp>
      <p:sp>
        <p:nvSpPr>
          <p:cNvPr id="2765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1761" indent="-285293" eaLnBrk="0" hangingPunct="0">
              <a:defRPr>
                <a:solidFill>
                  <a:schemeClr val="tx1"/>
                </a:solidFill>
                <a:latin typeface="Arial" charset="0"/>
              </a:defRPr>
            </a:lvl2pPr>
            <a:lvl3pPr marL="1141171" indent="-228234" eaLnBrk="0" hangingPunct="0">
              <a:defRPr>
                <a:solidFill>
                  <a:schemeClr val="tx1"/>
                </a:solidFill>
                <a:latin typeface="Arial" charset="0"/>
              </a:defRPr>
            </a:lvl3pPr>
            <a:lvl4pPr marL="1597640" indent="-228234" eaLnBrk="0" hangingPunct="0">
              <a:defRPr>
                <a:solidFill>
                  <a:schemeClr val="tx1"/>
                </a:solidFill>
                <a:latin typeface="Arial" charset="0"/>
              </a:defRPr>
            </a:lvl4pPr>
            <a:lvl5pPr marL="2054108" indent="-228234" eaLnBrk="0" hangingPunct="0">
              <a:defRPr>
                <a:solidFill>
                  <a:schemeClr val="tx1"/>
                </a:solidFill>
                <a:latin typeface="Arial" charset="0"/>
              </a:defRPr>
            </a:lvl5pPr>
            <a:lvl6pPr marL="2510577" indent="-228234" eaLnBrk="0" fontAlgn="base" hangingPunct="0">
              <a:spcBef>
                <a:spcPct val="0"/>
              </a:spcBef>
              <a:spcAft>
                <a:spcPct val="0"/>
              </a:spcAft>
              <a:defRPr>
                <a:solidFill>
                  <a:schemeClr val="tx1"/>
                </a:solidFill>
                <a:latin typeface="Arial" charset="0"/>
              </a:defRPr>
            </a:lvl6pPr>
            <a:lvl7pPr marL="2967045" indent="-228234" eaLnBrk="0" fontAlgn="base" hangingPunct="0">
              <a:spcBef>
                <a:spcPct val="0"/>
              </a:spcBef>
              <a:spcAft>
                <a:spcPct val="0"/>
              </a:spcAft>
              <a:defRPr>
                <a:solidFill>
                  <a:schemeClr val="tx1"/>
                </a:solidFill>
                <a:latin typeface="Arial" charset="0"/>
              </a:defRPr>
            </a:lvl7pPr>
            <a:lvl8pPr marL="3423514" indent="-228234" eaLnBrk="0" fontAlgn="base" hangingPunct="0">
              <a:spcBef>
                <a:spcPct val="0"/>
              </a:spcBef>
              <a:spcAft>
                <a:spcPct val="0"/>
              </a:spcAft>
              <a:defRPr>
                <a:solidFill>
                  <a:schemeClr val="tx1"/>
                </a:solidFill>
                <a:latin typeface="Arial" charset="0"/>
              </a:defRPr>
            </a:lvl8pPr>
            <a:lvl9pPr marL="3879982" indent="-228234" eaLnBrk="0" fontAlgn="base" hangingPunct="0">
              <a:spcBef>
                <a:spcPct val="0"/>
              </a:spcBef>
              <a:spcAft>
                <a:spcPct val="0"/>
              </a:spcAft>
              <a:defRPr>
                <a:solidFill>
                  <a:schemeClr val="tx1"/>
                </a:solidFill>
                <a:latin typeface="Arial" charset="0"/>
              </a:defRPr>
            </a:lvl9pPr>
          </a:lstStyle>
          <a:p>
            <a:pPr eaLnBrk="1" hangingPunct="1"/>
            <a:fld id="{2F1976F0-4578-4D28-BE9F-181C16416187}" type="slidenum">
              <a:rPr lang="en-US" smtClean="0"/>
              <a:pPr eaLnBrk="1" hangingPunct="1"/>
              <a:t>5</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32" descr="Powerpoint_Template_Cover_11S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17"/>
          <p:cNvSpPr>
            <a:spLocks noChangeArrowheads="1"/>
          </p:cNvSpPr>
          <p:nvPr/>
        </p:nvSpPr>
        <p:spPr bwMode="auto">
          <a:xfrm>
            <a:off x="227013" y="1260475"/>
            <a:ext cx="86233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2000">
                <a:solidFill>
                  <a:srgbClr val="B5C3D4"/>
                </a:solidFill>
                <a:latin typeface="Futura Md BT" pitchFamily="34" charset="0"/>
              </a:rPr>
              <a:t>Planning &amp; Community Development Department</a:t>
            </a:r>
          </a:p>
        </p:txBody>
      </p:sp>
      <p:sp>
        <p:nvSpPr>
          <p:cNvPr id="6147" name="Rectangle 3"/>
          <p:cNvSpPr>
            <a:spLocks noGrp="1" noChangeArrowheads="1"/>
          </p:cNvSpPr>
          <p:nvPr>
            <p:ph type="ctrTitle"/>
          </p:nvPr>
        </p:nvSpPr>
        <p:spPr>
          <a:xfrm>
            <a:off x="0" y="2416175"/>
            <a:ext cx="9144000" cy="1470025"/>
          </a:xfrm>
        </p:spPr>
        <p:txBody>
          <a:bodyPr anchor="t" anchorCtr="1"/>
          <a:lstStyle>
            <a:lvl1pPr algn="ctr">
              <a:defRPr>
                <a:solidFill>
                  <a:srgbClr val="003767"/>
                </a:solidFill>
              </a:defRPr>
            </a:lvl1pPr>
          </a:lstStyle>
          <a:p>
            <a:pPr lvl="0"/>
            <a:r>
              <a:rPr lang="en-US" noProof="0" smtClean="0"/>
              <a:t>Click to edit title </a:t>
            </a:r>
          </a:p>
        </p:txBody>
      </p:sp>
      <p:sp>
        <p:nvSpPr>
          <p:cNvPr id="6149" name="Rectangle 5"/>
          <p:cNvSpPr>
            <a:spLocks noGrp="1" noChangeArrowheads="1"/>
          </p:cNvSpPr>
          <p:nvPr>
            <p:ph type="subTitle" idx="1"/>
          </p:nvPr>
        </p:nvSpPr>
        <p:spPr>
          <a:xfrm>
            <a:off x="0" y="4114800"/>
            <a:ext cx="9144000" cy="1752600"/>
          </a:xfrm>
        </p:spPr>
        <p:txBody>
          <a:bodyPr anchorCtr="1"/>
          <a:lstStyle>
            <a:lvl1pPr marL="0" indent="0" algn="ctr">
              <a:buFontTx/>
              <a:buNone/>
              <a:defRPr>
                <a:solidFill>
                  <a:srgbClr val="D3A464"/>
                </a:solidFill>
              </a:defRPr>
            </a:lvl1pPr>
          </a:lstStyle>
          <a:p>
            <a:pPr lvl="0"/>
            <a:r>
              <a:rPr lang="en-US" noProof="0" smtClean="0"/>
              <a:t>Click to edit Master subtitle</a:t>
            </a:r>
          </a:p>
        </p:txBody>
      </p:sp>
    </p:spTree>
    <p:extLst>
      <p:ext uri="{BB962C8B-B14F-4D97-AF65-F5344CB8AC3E}">
        <p14:creationId xmlns:p14="http://schemas.microsoft.com/office/powerpoint/2010/main" val="9075825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13"/>
          <p:cNvSpPr>
            <a:spLocks noGrp="1" noChangeArrowheads="1"/>
          </p:cNvSpPr>
          <p:nvPr>
            <p:ph type="sldNum" sz="quarter" idx="10"/>
          </p:nvPr>
        </p:nvSpPr>
        <p:spPr>
          <a:ln/>
        </p:spPr>
        <p:txBody>
          <a:bodyPr/>
          <a:lstStyle>
            <a:lvl1pPr>
              <a:defRPr/>
            </a:lvl1pPr>
          </a:lstStyle>
          <a:p>
            <a:pPr>
              <a:defRPr/>
            </a:pPr>
            <a:fld id="{E77F0887-24B1-40F2-B7C9-764039F27FB2}" type="slidenum">
              <a:rPr lang="en-US"/>
              <a:pPr>
                <a:defRPr/>
              </a:pPr>
              <a:t>‹#›</a:t>
            </a:fld>
            <a:endParaRPr lang="en-US" dirty="0"/>
          </a:p>
        </p:txBody>
      </p:sp>
    </p:spTree>
    <p:extLst>
      <p:ext uri="{BB962C8B-B14F-4D97-AF65-F5344CB8AC3E}">
        <p14:creationId xmlns:p14="http://schemas.microsoft.com/office/powerpoint/2010/main" val="639999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3"/>
          <p:cNvSpPr>
            <a:spLocks noGrp="1" noChangeArrowheads="1"/>
          </p:cNvSpPr>
          <p:nvPr>
            <p:ph type="sldNum" sz="quarter" idx="10"/>
          </p:nvPr>
        </p:nvSpPr>
        <p:spPr>
          <a:ln/>
        </p:spPr>
        <p:txBody>
          <a:bodyPr/>
          <a:lstStyle>
            <a:lvl1pPr>
              <a:defRPr/>
            </a:lvl1pPr>
          </a:lstStyle>
          <a:p>
            <a:pPr>
              <a:defRPr/>
            </a:pPr>
            <a:fld id="{F39A862D-303D-40D1-A333-CCD6DC49D88F}" type="slidenum">
              <a:rPr lang="en-US"/>
              <a:pPr>
                <a:defRPr/>
              </a:pPr>
              <a:t>‹#›</a:t>
            </a:fld>
            <a:endParaRPr lang="en-US" dirty="0"/>
          </a:p>
        </p:txBody>
      </p:sp>
    </p:spTree>
    <p:extLst>
      <p:ext uri="{BB962C8B-B14F-4D97-AF65-F5344CB8AC3E}">
        <p14:creationId xmlns:p14="http://schemas.microsoft.com/office/powerpoint/2010/main" val="9302878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600200"/>
            <a:ext cx="41529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0100" y="1600200"/>
            <a:ext cx="41529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3"/>
          <p:cNvSpPr>
            <a:spLocks noGrp="1" noChangeArrowheads="1"/>
          </p:cNvSpPr>
          <p:nvPr>
            <p:ph type="sldNum" sz="quarter" idx="10"/>
          </p:nvPr>
        </p:nvSpPr>
        <p:spPr>
          <a:ln/>
        </p:spPr>
        <p:txBody>
          <a:bodyPr/>
          <a:lstStyle>
            <a:lvl1pPr>
              <a:defRPr/>
            </a:lvl1pPr>
          </a:lstStyle>
          <a:p>
            <a:pPr>
              <a:defRPr/>
            </a:pPr>
            <a:fld id="{D11ECCE3-8DD5-4AF1-9E85-8116D4939C5E}" type="slidenum">
              <a:rPr lang="en-US"/>
              <a:pPr>
                <a:defRPr/>
              </a:pPr>
              <a:t>‹#›</a:t>
            </a:fld>
            <a:endParaRPr lang="en-US" dirty="0"/>
          </a:p>
        </p:txBody>
      </p:sp>
    </p:spTree>
    <p:extLst>
      <p:ext uri="{BB962C8B-B14F-4D97-AF65-F5344CB8AC3E}">
        <p14:creationId xmlns:p14="http://schemas.microsoft.com/office/powerpoint/2010/main" val="26891447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3"/>
          <p:cNvSpPr>
            <a:spLocks noGrp="1" noChangeArrowheads="1"/>
          </p:cNvSpPr>
          <p:nvPr>
            <p:ph type="sldNum" sz="quarter" idx="10"/>
          </p:nvPr>
        </p:nvSpPr>
        <p:spPr>
          <a:ln/>
        </p:spPr>
        <p:txBody>
          <a:bodyPr/>
          <a:lstStyle>
            <a:lvl1pPr>
              <a:defRPr/>
            </a:lvl1pPr>
          </a:lstStyle>
          <a:p>
            <a:pPr>
              <a:defRPr/>
            </a:pPr>
            <a:fld id="{B6AD9B50-6442-4017-A940-20869518A12C}" type="slidenum">
              <a:rPr lang="en-US"/>
              <a:pPr>
                <a:defRPr/>
              </a:pPr>
              <a:t>‹#›</a:t>
            </a:fld>
            <a:endParaRPr lang="en-US" dirty="0"/>
          </a:p>
        </p:txBody>
      </p:sp>
    </p:spTree>
    <p:extLst>
      <p:ext uri="{BB962C8B-B14F-4D97-AF65-F5344CB8AC3E}">
        <p14:creationId xmlns:p14="http://schemas.microsoft.com/office/powerpoint/2010/main" val="2976187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3"/>
          <p:cNvSpPr>
            <a:spLocks noGrp="1" noChangeArrowheads="1"/>
          </p:cNvSpPr>
          <p:nvPr>
            <p:ph type="sldNum" sz="quarter" idx="10"/>
          </p:nvPr>
        </p:nvSpPr>
        <p:spPr>
          <a:ln/>
        </p:spPr>
        <p:txBody>
          <a:bodyPr/>
          <a:lstStyle>
            <a:lvl1pPr>
              <a:defRPr/>
            </a:lvl1pPr>
          </a:lstStyle>
          <a:p>
            <a:pPr>
              <a:defRPr/>
            </a:pPr>
            <a:fld id="{86912A91-59E3-4796-AA9F-5EE1B6E6B7A9}" type="slidenum">
              <a:rPr lang="en-US"/>
              <a:pPr>
                <a:defRPr/>
              </a:pPr>
              <a:t>‹#›</a:t>
            </a:fld>
            <a:endParaRPr lang="en-US" dirty="0"/>
          </a:p>
        </p:txBody>
      </p:sp>
    </p:spTree>
    <p:extLst>
      <p:ext uri="{BB962C8B-B14F-4D97-AF65-F5344CB8AC3E}">
        <p14:creationId xmlns:p14="http://schemas.microsoft.com/office/powerpoint/2010/main" val="2140641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3"/>
          <p:cNvSpPr>
            <a:spLocks noGrp="1" noChangeArrowheads="1"/>
          </p:cNvSpPr>
          <p:nvPr>
            <p:ph type="sldNum" sz="quarter" idx="10"/>
          </p:nvPr>
        </p:nvSpPr>
        <p:spPr>
          <a:ln/>
        </p:spPr>
        <p:txBody>
          <a:bodyPr/>
          <a:lstStyle>
            <a:lvl1pPr>
              <a:defRPr/>
            </a:lvl1pPr>
          </a:lstStyle>
          <a:p>
            <a:pPr>
              <a:defRPr/>
            </a:pPr>
            <a:fld id="{498DB7CE-986C-4B61-BE30-338000C3F1A9}" type="slidenum">
              <a:rPr lang="en-US"/>
              <a:pPr>
                <a:defRPr/>
              </a:pPr>
              <a:t>‹#›</a:t>
            </a:fld>
            <a:endParaRPr lang="en-US" dirty="0"/>
          </a:p>
        </p:txBody>
      </p:sp>
    </p:spTree>
    <p:extLst>
      <p:ext uri="{BB962C8B-B14F-4D97-AF65-F5344CB8AC3E}">
        <p14:creationId xmlns:p14="http://schemas.microsoft.com/office/powerpoint/2010/main" val="3294169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3"/>
          <p:cNvSpPr>
            <a:spLocks noGrp="1" noChangeArrowheads="1"/>
          </p:cNvSpPr>
          <p:nvPr>
            <p:ph type="sldNum" sz="quarter" idx="10"/>
          </p:nvPr>
        </p:nvSpPr>
        <p:spPr>
          <a:ln/>
        </p:spPr>
        <p:txBody>
          <a:bodyPr/>
          <a:lstStyle>
            <a:lvl1pPr>
              <a:defRPr/>
            </a:lvl1pPr>
          </a:lstStyle>
          <a:p>
            <a:pPr>
              <a:defRPr/>
            </a:pPr>
            <a:fld id="{DF6CB321-E38C-4238-8806-532024CDA109}" type="slidenum">
              <a:rPr lang="en-US"/>
              <a:pPr>
                <a:defRPr/>
              </a:pPr>
              <a:t>‹#›</a:t>
            </a:fld>
            <a:endParaRPr lang="en-US" dirty="0"/>
          </a:p>
        </p:txBody>
      </p:sp>
    </p:spTree>
    <p:extLst>
      <p:ext uri="{BB962C8B-B14F-4D97-AF65-F5344CB8AC3E}">
        <p14:creationId xmlns:p14="http://schemas.microsoft.com/office/powerpoint/2010/main" val="23674108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3"/>
          <p:cNvSpPr>
            <a:spLocks noGrp="1" noChangeArrowheads="1"/>
          </p:cNvSpPr>
          <p:nvPr>
            <p:ph type="sldNum" sz="quarter" idx="10"/>
          </p:nvPr>
        </p:nvSpPr>
        <p:spPr>
          <a:ln/>
        </p:spPr>
        <p:txBody>
          <a:bodyPr/>
          <a:lstStyle>
            <a:lvl1pPr>
              <a:defRPr/>
            </a:lvl1pPr>
          </a:lstStyle>
          <a:p>
            <a:pPr>
              <a:defRPr/>
            </a:pPr>
            <a:fld id="{6680FBD9-038A-47DF-A1DB-499C12F24F48}" type="slidenum">
              <a:rPr lang="en-US"/>
              <a:pPr>
                <a:defRPr/>
              </a:pPr>
              <a:t>‹#›</a:t>
            </a:fld>
            <a:endParaRPr lang="en-US" dirty="0"/>
          </a:p>
        </p:txBody>
      </p:sp>
    </p:spTree>
    <p:extLst>
      <p:ext uri="{BB962C8B-B14F-4D97-AF65-F5344CB8AC3E}">
        <p14:creationId xmlns:p14="http://schemas.microsoft.com/office/powerpoint/2010/main" val="2465497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
          <p:cNvSpPr>
            <a:spLocks noGrp="1" noChangeArrowheads="1"/>
          </p:cNvSpPr>
          <p:nvPr>
            <p:ph type="sldNum" sz="quarter" idx="10"/>
          </p:nvPr>
        </p:nvSpPr>
        <p:spPr>
          <a:ln/>
        </p:spPr>
        <p:txBody>
          <a:bodyPr/>
          <a:lstStyle>
            <a:lvl1pPr>
              <a:defRPr/>
            </a:lvl1pPr>
          </a:lstStyle>
          <a:p>
            <a:pPr>
              <a:defRPr/>
            </a:pPr>
            <a:fld id="{42F2DEFB-2BA3-44D5-B86B-CF776424720D}" type="slidenum">
              <a:rPr lang="en-US"/>
              <a:pPr>
                <a:defRPr/>
              </a:pPr>
              <a:t>‹#›</a:t>
            </a:fld>
            <a:endParaRPr lang="en-US" dirty="0"/>
          </a:p>
        </p:txBody>
      </p:sp>
    </p:spTree>
    <p:extLst>
      <p:ext uri="{BB962C8B-B14F-4D97-AF65-F5344CB8AC3E}">
        <p14:creationId xmlns:p14="http://schemas.microsoft.com/office/powerpoint/2010/main" val="385364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0"/>
            <a:ext cx="2114550" cy="6172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0"/>
            <a:ext cx="6191250" cy="6172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
          <p:cNvSpPr>
            <a:spLocks noGrp="1" noChangeArrowheads="1"/>
          </p:cNvSpPr>
          <p:nvPr>
            <p:ph type="sldNum" sz="quarter" idx="10"/>
          </p:nvPr>
        </p:nvSpPr>
        <p:spPr>
          <a:ln/>
        </p:spPr>
        <p:txBody>
          <a:bodyPr/>
          <a:lstStyle>
            <a:lvl1pPr>
              <a:defRPr/>
            </a:lvl1pPr>
          </a:lstStyle>
          <a:p>
            <a:pPr>
              <a:defRPr/>
            </a:pPr>
            <a:fld id="{DE08E329-4E9C-454B-BDB2-B1573E1EBFBC}" type="slidenum">
              <a:rPr lang="en-US"/>
              <a:pPr>
                <a:defRPr/>
              </a:pPr>
              <a:t>‹#›</a:t>
            </a:fld>
            <a:endParaRPr lang="en-US" dirty="0"/>
          </a:p>
        </p:txBody>
      </p:sp>
    </p:spTree>
    <p:extLst>
      <p:ext uri="{BB962C8B-B14F-4D97-AF65-F5344CB8AC3E}">
        <p14:creationId xmlns:p14="http://schemas.microsoft.com/office/powerpoint/2010/main" val="2121394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3" descr="Powerpoint_Template_Page2_11SM"/>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25" descr="logotyp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553200" y="6267450"/>
            <a:ext cx="2322513"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 name="Rectangle 12"/>
          <p:cNvSpPr>
            <a:spLocks noGrp="1" noChangeArrowheads="1"/>
          </p:cNvSpPr>
          <p:nvPr>
            <p:ph type="title"/>
          </p:nvPr>
        </p:nvSpPr>
        <p:spPr bwMode="auto">
          <a:xfrm>
            <a:off x="990600" y="0"/>
            <a:ext cx="77724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title</a:t>
            </a:r>
          </a:p>
        </p:txBody>
      </p:sp>
      <p:sp>
        <p:nvSpPr>
          <p:cNvPr id="1037" name="Rectangle 13"/>
          <p:cNvSpPr>
            <a:spLocks noGrp="1" noChangeArrowheads="1"/>
          </p:cNvSpPr>
          <p:nvPr>
            <p:ph type="sldNum" sz="quarter" idx="4"/>
          </p:nvPr>
        </p:nvSpPr>
        <p:spPr bwMode="auto">
          <a:xfrm>
            <a:off x="0" y="6400800"/>
            <a:ext cx="9144000" cy="320675"/>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latin typeface="Futura Bk BT" pitchFamily="34" charset="0"/>
              </a:defRPr>
            </a:lvl1pPr>
          </a:lstStyle>
          <a:p>
            <a:pPr>
              <a:defRPr/>
            </a:pPr>
            <a:fld id="{D7EAA5C3-78D3-477C-A1B7-7AE9C55BB93B}" type="slidenum">
              <a:rPr lang="en-US"/>
              <a:pPr>
                <a:defRPr/>
              </a:pPr>
              <a:t>‹#›</a:t>
            </a:fld>
            <a:endParaRPr lang="en-US" dirty="0"/>
          </a:p>
        </p:txBody>
      </p:sp>
      <p:sp>
        <p:nvSpPr>
          <p:cNvPr id="1030" name="Rectangle 14"/>
          <p:cNvSpPr>
            <a:spLocks noGrp="1" noChangeArrowheads="1"/>
          </p:cNvSpPr>
          <p:nvPr>
            <p:ph type="body" idx="1"/>
          </p:nvPr>
        </p:nvSpPr>
        <p:spPr bwMode="auto">
          <a:xfrm>
            <a:off x="304800" y="1600200"/>
            <a:ext cx="84582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body copy</a:t>
            </a:r>
          </a:p>
          <a:p>
            <a:pPr lvl="1"/>
            <a:r>
              <a:rPr lang="en-US" smtClean="0"/>
              <a:t>Click to edit bullet 1</a:t>
            </a:r>
          </a:p>
          <a:p>
            <a:pPr lvl="2"/>
            <a:r>
              <a:rPr lang="en-US" smtClean="0"/>
              <a:t>Click to edit bullet 2</a:t>
            </a:r>
          </a:p>
          <a:p>
            <a:pPr lvl="3"/>
            <a:r>
              <a:rPr lang="en-US" smtClean="0"/>
              <a:t>Click to edit bullet 3</a:t>
            </a:r>
          </a:p>
          <a:p>
            <a:pPr lvl="3"/>
            <a:endParaRPr lang="en-US" smtClean="0"/>
          </a:p>
          <a:p>
            <a:pPr lvl="0"/>
            <a:endParaRPr lang="en-US" smtClean="0"/>
          </a:p>
        </p:txBody>
      </p:sp>
      <p:sp>
        <p:nvSpPr>
          <p:cNvPr id="1031" name="Rectangle 26"/>
          <p:cNvSpPr>
            <a:spLocks noChangeArrowheads="1"/>
          </p:cNvSpPr>
          <p:nvPr/>
        </p:nvSpPr>
        <p:spPr bwMode="auto">
          <a:xfrm>
            <a:off x="227013" y="995363"/>
            <a:ext cx="84709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2000">
                <a:solidFill>
                  <a:srgbClr val="B5C3D4"/>
                </a:solidFill>
                <a:latin typeface="Futura Md BT" pitchFamily="34" charset="0"/>
              </a:rPr>
              <a:t>Planning &amp; Community Development Department</a:t>
            </a:r>
          </a:p>
        </p:txBody>
      </p:sp>
    </p:spTree>
  </p:cSld>
  <p:clrMap bg1="lt1" tx1="dk1" bg2="lt2" tx2="dk2" accent1="accent1" accent2="accent2" accent3="accent3" accent4="accent4" accent5="accent5" accent6="accent6" hlink="hlink" folHlink="folHlink"/>
  <p:sldLayoutIdLst>
    <p:sldLayoutId id="2147484260" r:id="rId1"/>
    <p:sldLayoutId id="2147484250" r:id="rId2"/>
    <p:sldLayoutId id="2147484251" r:id="rId3"/>
    <p:sldLayoutId id="2147484252" r:id="rId4"/>
    <p:sldLayoutId id="2147484253" r:id="rId5"/>
    <p:sldLayoutId id="2147484254" r:id="rId6"/>
    <p:sldLayoutId id="2147484255" r:id="rId7"/>
    <p:sldLayoutId id="2147484256" r:id="rId8"/>
    <p:sldLayoutId id="2147484257" r:id="rId9"/>
    <p:sldLayoutId id="2147484258" r:id="rId10"/>
    <p:sldLayoutId id="2147484259" r:id="rId11"/>
  </p:sldLayoutIdLst>
  <p:timing>
    <p:tnLst>
      <p:par>
        <p:cTn id="1" dur="indefinite" restart="never" nodeType="tmRoot"/>
      </p:par>
    </p:tnLst>
  </p:timing>
  <p:hf hdr="0" ftr="0" dt="0"/>
  <p:txStyles>
    <p:titleStyle>
      <a:lvl1pPr algn="l" rtl="0" eaLnBrk="0" fontAlgn="base" hangingPunct="0">
        <a:spcBef>
          <a:spcPct val="0"/>
        </a:spcBef>
        <a:spcAft>
          <a:spcPct val="0"/>
        </a:spcAft>
        <a:defRPr sz="4400">
          <a:solidFill>
            <a:srgbClr val="D3A464"/>
          </a:solidFill>
          <a:latin typeface="+mj-lt"/>
          <a:ea typeface="+mj-ea"/>
          <a:cs typeface="+mj-cs"/>
        </a:defRPr>
      </a:lvl1pPr>
      <a:lvl2pPr algn="l" rtl="0" eaLnBrk="0" fontAlgn="base" hangingPunct="0">
        <a:spcBef>
          <a:spcPct val="0"/>
        </a:spcBef>
        <a:spcAft>
          <a:spcPct val="0"/>
        </a:spcAft>
        <a:defRPr sz="4400">
          <a:solidFill>
            <a:srgbClr val="D3A464"/>
          </a:solidFill>
          <a:latin typeface="Futura Md BT" pitchFamily="34" charset="0"/>
          <a:cs typeface="Times New Roman" pitchFamily="18" charset="0"/>
        </a:defRPr>
      </a:lvl2pPr>
      <a:lvl3pPr algn="l" rtl="0" eaLnBrk="0" fontAlgn="base" hangingPunct="0">
        <a:spcBef>
          <a:spcPct val="0"/>
        </a:spcBef>
        <a:spcAft>
          <a:spcPct val="0"/>
        </a:spcAft>
        <a:defRPr sz="4400">
          <a:solidFill>
            <a:srgbClr val="D3A464"/>
          </a:solidFill>
          <a:latin typeface="Futura Md BT" pitchFamily="34" charset="0"/>
          <a:cs typeface="Times New Roman" pitchFamily="18" charset="0"/>
        </a:defRPr>
      </a:lvl3pPr>
      <a:lvl4pPr algn="l" rtl="0" eaLnBrk="0" fontAlgn="base" hangingPunct="0">
        <a:spcBef>
          <a:spcPct val="0"/>
        </a:spcBef>
        <a:spcAft>
          <a:spcPct val="0"/>
        </a:spcAft>
        <a:defRPr sz="4400">
          <a:solidFill>
            <a:srgbClr val="D3A464"/>
          </a:solidFill>
          <a:latin typeface="Futura Md BT" pitchFamily="34" charset="0"/>
          <a:cs typeface="Times New Roman" pitchFamily="18" charset="0"/>
        </a:defRPr>
      </a:lvl4pPr>
      <a:lvl5pPr algn="l" rtl="0" eaLnBrk="0" fontAlgn="base" hangingPunct="0">
        <a:spcBef>
          <a:spcPct val="0"/>
        </a:spcBef>
        <a:spcAft>
          <a:spcPct val="0"/>
        </a:spcAft>
        <a:defRPr sz="4400">
          <a:solidFill>
            <a:srgbClr val="D3A464"/>
          </a:solidFill>
          <a:latin typeface="Futura Md BT" pitchFamily="34" charset="0"/>
          <a:cs typeface="Times New Roman" pitchFamily="18" charset="0"/>
        </a:defRPr>
      </a:lvl5pPr>
      <a:lvl6pPr marL="457200" algn="l" rtl="0" fontAlgn="base">
        <a:spcBef>
          <a:spcPct val="0"/>
        </a:spcBef>
        <a:spcAft>
          <a:spcPct val="0"/>
        </a:spcAft>
        <a:defRPr sz="4400">
          <a:solidFill>
            <a:srgbClr val="D3A464"/>
          </a:solidFill>
          <a:latin typeface="Futura Md BT" pitchFamily="34" charset="0"/>
          <a:cs typeface="Times New Roman" pitchFamily="18" charset="0"/>
        </a:defRPr>
      </a:lvl6pPr>
      <a:lvl7pPr marL="914400" algn="l" rtl="0" fontAlgn="base">
        <a:spcBef>
          <a:spcPct val="0"/>
        </a:spcBef>
        <a:spcAft>
          <a:spcPct val="0"/>
        </a:spcAft>
        <a:defRPr sz="4400">
          <a:solidFill>
            <a:srgbClr val="D3A464"/>
          </a:solidFill>
          <a:latin typeface="Futura Md BT" pitchFamily="34" charset="0"/>
          <a:cs typeface="Times New Roman" pitchFamily="18" charset="0"/>
        </a:defRPr>
      </a:lvl7pPr>
      <a:lvl8pPr marL="1371600" algn="l" rtl="0" fontAlgn="base">
        <a:spcBef>
          <a:spcPct val="0"/>
        </a:spcBef>
        <a:spcAft>
          <a:spcPct val="0"/>
        </a:spcAft>
        <a:defRPr sz="4400">
          <a:solidFill>
            <a:srgbClr val="D3A464"/>
          </a:solidFill>
          <a:latin typeface="Futura Md BT" pitchFamily="34" charset="0"/>
          <a:cs typeface="Times New Roman" pitchFamily="18" charset="0"/>
        </a:defRPr>
      </a:lvl8pPr>
      <a:lvl9pPr marL="1828800" algn="l" rtl="0" fontAlgn="base">
        <a:spcBef>
          <a:spcPct val="0"/>
        </a:spcBef>
        <a:spcAft>
          <a:spcPct val="0"/>
        </a:spcAft>
        <a:defRPr sz="4400">
          <a:solidFill>
            <a:srgbClr val="D3A464"/>
          </a:solidFill>
          <a:latin typeface="Futura Md BT" pitchFamily="34" charset="0"/>
          <a:cs typeface="Times New Roman" pitchFamily="18" charset="0"/>
        </a:defRPr>
      </a:lvl9pPr>
    </p:titleStyle>
    <p:bodyStyle>
      <a:lvl1pPr marL="342900" indent="-342900" algn="l" rtl="0" eaLnBrk="0" fontAlgn="base" hangingPunct="0">
        <a:lnSpc>
          <a:spcPct val="95000"/>
        </a:lnSpc>
        <a:spcBef>
          <a:spcPct val="20000"/>
        </a:spcBef>
        <a:spcAft>
          <a:spcPct val="0"/>
        </a:spcAft>
        <a:buClr>
          <a:srgbClr val="D3A464"/>
        </a:buClr>
        <a:buChar char="•"/>
        <a:defRPr sz="3000">
          <a:solidFill>
            <a:srgbClr val="003768"/>
          </a:solidFill>
          <a:latin typeface="+mn-lt"/>
          <a:ea typeface="+mn-ea"/>
          <a:cs typeface="+mn-cs"/>
        </a:defRPr>
      </a:lvl1pPr>
      <a:lvl2pPr marL="742950" indent="-285750" algn="l" rtl="0" eaLnBrk="0" fontAlgn="base" hangingPunct="0">
        <a:spcBef>
          <a:spcPct val="20000"/>
        </a:spcBef>
        <a:spcAft>
          <a:spcPct val="0"/>
        </a:spcAft>
        <a:buClr>
          <a:srgbClr val="D3A464"/>
        </a:buClr>
        <a:buFont typeface="Futura Hv BT" pitchFamily="34" charset="0"/>
        <a:buChar char="&gt;"/>
        <a:defRPr sz="2500">
          <a:solidFill>
            <a:srgbClr val="4D6E99"/>
          </a:solidFill>
          <a:latin typeface="+mn-lt"/>
        </a:defRPr>
      </a:lvl2pPr>
      <a:lvl3pPr marL="1143000" indent="-228600" algn="l" rtl="0" eaLnBrk="0" fontAlgn="base" hangingPunct="0">
        <a:spcBef>
          <a:spcPct val="20000"/>
        </a:spcBef>
        <a:spcAft>
          <a:spcPct val="0"/>
        </a:spcAft>
        <a:buClr>
          <a:srgbClr val="D3A464"/>
        </a:buClr>
        <a:buFont typeface="Wingdings" pitchFamily="2" charset="2"/>
        <a:buChar char="§"/>
        <a:defRPr sz="2500">
          <a:solidFill>
            <a:srgbClr val="4D6E99"/>
          </a:solidFill>
          <a:latin typeface="+mn-lt"/>
        </a:defRPr>
      </a:lvl3pPr>
      <a:lvl4pPr marL="1600200" indent="-228600" algn="l" rtl="0" eaLnBrk="0" fontAlgn="base" hangingPunct="0">
        <a:spcBef>
          <a:spcPct val="20000"/>
        </a:spcBef>
        <a:spcAft>
          <a:spcPct val="0"/>
        </a:spcAft>
        <a:buClr>
          <a:srgbClr val="D3A464"/>
        </a:buClr>
        <a:buFont typeface="Futura Hv BT" pitchFamily="34" charset="0"/>
        <a:buChar char="»"/>
        <a:defRPr sz="2500">
          <a:solidFill>
            <a:srgbClr val="4D6E99"/>
          </a:solidFill>
          <a:latin typeface="+mn-lt"/>
        </a:defRPr>
      </a:lvl4pPr>
      <a:lvl5pPr marL="2057400" indent="-228600" algn="ctr" rtl="0" eaLnBrk="0" fontAlgn="base" hangingPunct="0">
        <a:spcBef>
          <a:spcPct val="20000"/>
        </a:spcBef>
        <a:spcAft>
          <a:spcPct val="0"/>
        </a:spcAft>
        <a:buChar char="»"/>
        <a:defRPr sz="2000">
          <a:solidFill>
            <a:srgbClr val="EE962C"/>
          </a:solidFill>
          <a:latin typeface="Futura Bk BT" pitchFamily="34" charset="0"/>
        </a:defRPr>
      </a:lvl5pPr>
      <a:lvl6pPr marL="2514600" indent="-228600" algn="ctr" rtl="0" fontAlgn="base">
        <a:spcBef>
          <a:spcPct val="20000"/>
        </a:spcBef>
        <a:spcAft>
          <a:spcPct val="0"/>
        </a:spcAft>
        <a:buChar char="»"/>
        <a:defRPr sz="2000">
          <a:solidFill>
            <a:srgbClr val="EE962C"/>
          </a:solidFill>
          <a:latin typeface="Futura Bk BT" pitchFamily="34" charset="0"/>
        </a:defRPr>
      </a:lvl6pPr>
      <a:lvl7pPr marL="2971800" indent="-228600" algn="ctr" rtl="0" fontAlgn="base">
        <a:spcBef>
          <a:spcPct val="20000"/>
        </a:spcBef>
        <a:spcAft>
          <a:spcPct val="0"/>
        </a:spcAft>
        <a:buChar char="»"/>
        <a:defRPr sz="2000">
          <a:solidFill>
            <a:srgbClr val="EE962C"/>
          </a:solidFill>
          <a:latin typeface="Futura Bk BT" pitchFamily="34" charset="0"/>
        </a:defRPr>
      </a:lvl7pPr>
      <a:lvl8pPr marL="3429000" indent="-228600" algn="ctr" rtl="0" fontAlgn="base">
        <a:spcBef>
          <a:spcPct val="20000"/>
        </a:spcBef>
        <a:spcAft>
          <a:spcPct val="0"/>
        </a:spcAft>
        <a:buChar char="»"/>
        <a:defRPr sz="2000">
          <a:solidFill>
            <a:srgbClr val="EE962C"/>
          </a:solidFill>
          <a:latin typeface="Futura Bk BT" pitchFamily="34" charset="0"/>
        </a:defRPr>
      </a:lvl8pPr>
      <a:lvl9pPr marL="3886200" indent="-228600" algn="ctr" rtl="0" fontAlgn="base">
        <a:spcBef>
          <a:spcPct val="20000"/>
        </a:spcBef>
        <a:spcAft>
          <a:spcPct val="0"/>
        </a:spcAft>
        <a:buChar char="»"/>
        <a:defRPr sz="2000">
          <a:solidFill>
            <a:srgbClr val="EE962C"/>
          </a:solidFill>
          <a:latin typeface="Futura Bk BT"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0" y="2057400"/>
            <a:ext cx="9144000" cy="1470025"/>
          </a:xfrm>
        </p:spPr>
        <p:txBody>
          <a:bodyPr/>
          <a:lstStyle/>
          <a:p>
            <a:pPr eaLnBrk="1" hangingPunct="1"/>
            <a:r>
              <a:rPr lang="en-US" dirty="0" smtClean="0"/>
              <a:t>Proposed Amendment to </a:t>
            </a:r>
            <a:br>
              <a:rPr lang="en-US" dirty="0" smtClean="0"/>
            </a:br>
            <a:r>
              <a:rPr lang="en-US" dirty="0" smtClean="0"/>
              <a:t>PMC Chapter 2.75</a:t>
            </a:r>
            <a:br>
              <a:rPr lang="en-US" dirty="0" smtClean="0"/>
            </a:br>
            <a:r>
              <a:rPr lang="en-US" dirty="0" smtClean="0"/>
              <a:t>(Historic Preservation Commission)</a:t>
            </a:r>
          </a:p>
        </p:txBody>
      </p:sp>
      <p:sp>
        <p:nvSpPr>
          <p:cNvPr id="3075" name="Rectangle 3"/>
          <p:cNvSpPr>
            <a:spLocks noGrp="1" noChangeArrowheads="1"/>
          </p:cNvSpPr>
          <p:nvPr>
            <p:ph type="subTitle" idx="1"/>
          </p:nvPr>
        </p:nvSpPr>
        <p:spPr>
          <a:xfrm>
            <a:off x="0" y="4343400"/>
            <a:ext cx="9144000" cy="1371600"/>
          </a:xfrm>
        </p:spPr>
        <p:txBody>
          <a:bodyPr/>
          <a:lstStyle/>
          <a:p>
            <a:pPr eaLnBrk="1" hangingPunct="1"/>
            <a:r>
              <a:rPr lang="en-US" dirty="0" smtClean="0"/>
              <a:t>City Council Meeting</a:t>
            </a:r>
          </a:p>
          <a:p>
            <a:pPr eaLnBrk="1" hangingPunct="1"/>
            <a:r>
              <a:rPr lang="en-US" dirty="0" smtClean="0"/>
              <a:t>February 25, 2013</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4"/>
          <p:cNvSpPr>
            <a:spLocks noGrp="1"/>
          </p:cNvSpPr>
          <p:nvPr>
            <p:ph type="title"/>
          </p:nvPr>
        </p:nvSpPr>
        <p:spPr/>
        <p:txBody>
          <a:bodyPr/>
          <a:lstStyle/>
          <a:p>
            <a:r>
              <a:rPr lang="en-US" dirty="0" smtClean="0"/>
              <a:t>Background</a:t>
            </a:r>
          </a:p>
        </p:txBody>
      </p:sp>
      <p:sp>
        <p:nvSpPr>
          <p:cNvPr id="4" name="Content Placeholder 3"/>
          <p:cNvSpPr>
            <a:spLocks noGrp="1"/>
          </p:cNvSpPr>
          <p:nvPr>
            <p:ph idx="1"/>
          </p:nvPr>
        </p:nvSpPr>
        <p:spPr/>
        <p:txBody>
          <a:bodyPr/>
          <a:lstStyle/>
          <a:p>
            <a:r>
              <a:rPr lang="en-US" sz="2800" dirty="0" smtClean="0"/>
              <a:t>PMC Chapter 2.75 creates Historic Preservation Commission</a:t>
            </a:r>
          </a:p>
          <a:p>
            <a:r>
              <a:rPr lang="en-US" sz="2800" dirty="0" smtClean="0"/>
              <a:t>Section 2.75.030.B allows each landmark district to have a representative that participates in and votes on items within their district</a:t>
            </a:r>
          </a:p>
          <a:p>
            <a:r>
              <a:rPr lang="en-US" sz="2800" dirty="0" smtClean="0"/>
              <a:t>City has both City landmark districts and, historic districts listed in the National Register</a:t>
            </a:r>
          </a:p>
          <a:p>
            <a:r>
              <a:rPr lang="en-US" sz="2800" dirty="0" smtClean="0"/>
              <a:t>Chapter 2.75 does not provide for historic districts listed in the National Register to have a voting representative on the HPC</a:t>
            </a:r>
            <a:endParaRPr lang="en-US"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Landmark/Historic District Comparison</a:t>
            </a:r>
            <a:endParaRPr lang="en-US" sz="3200" dirty="0"/>
          </a:p>
        </p:txBody>
      </p:sp>
      <p:sp>
        <p:nvSpPr>
          <p:cNvPr id="3" name="Content Placeholder 2"/>
          <p:cNvSpPr>
            <a:spLocks noGrp="1"/>
          </p:cNvSpPr>
          <p:nvPr>
            <p:ph idx="1"/>
          </p:nvPr>
        </p:nvSpPr>
        <p:spPr/>
        <p:txBody>
          <a:bodyPr/>
          <a:lstStyle/>
          <a:p>
            <a:r>
              <a:rPr lang="en-US" dirty="0" smtClean="0"/>
              <a:t>Criteria for listing landmark/historic districts  very similar </a:t>
            </a:r>
          </a:p>
          <a:p>
            <a:pPr lvl="1"/>
            <a:r>
              <a:rPr lang="en-US" dirty="0" smtClean="0"/>
              <a:t>Higher percentage of contributing properties required</a:t>
            </a:r>
          </a:p>
          <a:p>
            <a:r>
              <a:rPr lang="en-US" dirty="0" smtClean="0"/>
              <a:t>Guidelines for projects in landmark/historic districts are the same</a:t>
            </a:r>
          </a:p>
          <a:p>
            <a:pPr lvl="1"/>
            <a:r>
              <a:rPr lang="en-US" dirty="0" smtClean="0"/>
              <a:t>Secretary of the Interior’s Standards</a:t>
            </a:r>
          </a:p>
          <a:p>
            <a:pPr lvl="1"/>
            <a:r>
              <a:rPr lang="en-US" dirty="0" smtClean="0"/>
              <a:t>City’s 2002 Design Guidelines for Historic Districts</a:t>
            </a:r>
          </a:p>
          <a:p>
            <a:r>
              <a:rPr lang="en-US" dirty="0" smtClean="0"/>
              <a:t>Review procedures in landmark/historic districts are the same</a:t>
            </a:r>
            <a:endParaRPr lang="en-US" dirty="0"/>
          </a:p>
        </p:txBody>
      </p:sp>
      <p:sp>
        <p:nvSpPr>
          <p:cNvPr id="4" name="Slide Number Placeholder 3"/>
          <p:cNvSpPr>
            <a:spLocks noGrp="1"/>
          </p:cNvSpPr>
          <p:nvPr>
            <p:ph type="sldNum" sz="quarter" idx="10"/>
          </p:nvPr>
        </p:nvSpPr>
        <p:spPr/>
        <p:txBody>
          <a:bodyPr/>
          <a:lstStyle/>
          <a:p>
            <a:pPr>
              <a:defRPr/>
            </a:pPr>
            <a:fld id="{E77F0887-24B1-40F2-B7C9-764039F27FB2}" type="slidenum">
              <a:rPr lang="en-US" smtClean="0"/>
              <a:pPr>
                <a:defRPr/>
              </a:pPr>
              <a:t>3</a:t>
            </a:fld>
            <a:endParaRPr lang="en-US" dirty="0"/>
          </a:p>
        </p:txBody>
      </p:sp>
    </p:spTree>
    <p:extLst>
      <p:ext uri="{BB962C8B-B14F-4D97-AF65-F5344CB8AC3E}">
        <p14:creationId xmlns:p14="http://schemas.microsoft.com/office/powerpoint/2010/main" val="37569478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Map of National Register Historic Districts in Pasadena</a:t>
            </a:r>
            <a:endParaRPr lang="en-US" sz="3600" dirty="0"/>
          </a:p>
        </p:txBody>
      </p:sp>
      <p:sp>
        <p:nvSpPr>
          <p:cNvPr id="3" name="Slide Number Placeholder 2"/>
          <p:cNvSpPr>
            <a:spLocks noGrp="1"/>
          </p:cNvSpPr>
          <p:nvPr>
            <p:ph type="sldNum" sz="quarter" idx="10"/>
          </p:nvPr>
        </p:nvSpPr>
        <p:spPr/>
        <p:txBody>
          <a:bodyPr/>
          <a:lstStyle/>
          <a:p>
            <a:pPr>
              <a:defRPr/>
            </a:pPr>
            <a:fld id="{86912A91-59E3-4796-AA9F-5EE1B6E6B7A9}" type="slidenum">
              <a:rPr lang="en-US" smtClean="0"/>
              <a:pPr>
                <a:defRPr/>
              </a:pPr>
              <a:t>4</a:t>
            </a:fld>
            <a:endParaRPr lang="en-US" dirty="0"/>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830" t="6753" r="1830" b="2165"/>
          <a:stretch/>
        </p:blipFill>
        <p:spPr>
          <a:xfrm>
            <a:off x="1447800" y="1524000"/>
            <a:ext cx="6290459" cy="4595529"/>
          </a:xfrm>
          <a:prstGeom prst="rect">
            <a:avLst/>
          </a:prstGeom>
        </p:spPr>
      </p:pic>
    </p:spTree>
    <p:extLst>
      <p:ext uri="{BB962C8B-B14F-4D97-AF65-F5344CB8AC3E}">
        <p14:creationId xmlns:p14="http://schemas.microsoft.com/office/powerpoint/2010/main" val="1794996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3"/>
          <p:cNvSpPr>
            <a:spLocks noGrp="1"/>
          </p:cNvSpPr>
          <p:nvPr>
            <p:ph type="sldNum" sz="quarter" idx="10"/>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F463927-CD24-4096-A346-A2FB5750909E}" type="slidenum">
              <a:rPr lang="en-US" smtClean="0">
                <a:latin typeface="Futura Bk BT" pitchFamily="34" charset="0"/>
              </a:rPr>
              <a:pPr eaLnBrk="1" hangingPunct="1"/>
              <a:t>5</a:t>
            </a:fld>
            <a:endParaRPr lang="en-US" smtClean="0">
              <a:latin typeface="Futura Bk BT" pitchFamily="34" charset="0"/>
            </a:endParaRPr>
          </a:p>
        </p:txBody>
      </p:sp>
      <p:sp>
        <p:nvSpPr>
          <p:cNvPr id="5123" name="Rectangle 2"/>
          <p:cNvSpPr>
            <a:spLocks noGrp="1" noChangeArrowheads="1"/>
          </p:cNvSpPr>
          <p:nvPr>
            <p:ph type="title"/>
          </p:nvPr>
        </p:nvSpPr>
        <p:spPr/>
        <p:txBody>
          <a:bodyPr/>
          <a:lstStyle/>
          <a:p>
            <a:pPr eaLnBrk="1" hangingPunct="1"/>
            <a:r>
              <a:rPr lang="en-US" dirty="0" smtClean="0"/>
              <a:t>Proposed Change</a:t>
            </a:r>
          </a:p>
        </p:txBody>
      </p:sp>
      <p:sp>
        <p:nvSpPr>
          <p:cNvPr id="5124" name="Rectangle 3"/>
          <p:cNvSpPr>
            <a:spLocks noGrp="1" noChangeArrowheads="1"/>
          </p:cNvSpPr>
          <p:nvPr>
            <p:ph type="body" idx="1"/>
          </p:nvPr>
        </p:nvSpPr>
        <p:spPr>
          <a:xfrm>
            <a:off x="304800" y="1524000"/>
            <a:ext cx="8458200" cy="4572000"/>
          </a:xfrm>
        </p:spPr>
        <p:txBody>
          <a:bodyPr/>
          <a:lstStyle/>
          <a:p>
            <a:pPr eaLnBrk="1" hangingPunct="1">
              <a:spcBef>
                <a:spcPts val="1200"/>
              </a:spcBef>
              <a:defRPr/>
            </a:pPr>
            <a:r>
              <a:rPr lang="en-US" sz="2800" dirty="0" smtClean="0"/>
              <a:t>Modify Section 2.75.030.B to allow historic districts the same representation on the HPC as landmark districts</a:t>
            </a:r>
          </a:p>
          <a:p>
            <a:pPr eaLnBrk="1" hangingPunct="1">
              <a:spcBef>
                <a:spcPts val="1200"/>
              </a:spcBef>
              <a:defRPr/>
            </a:pPr>
            <a:r>
              <a:rPr lang="en-US" sz="2800" dirty="0" smtClean="0"/>
              <a:t>Representatives would not be Commissioners and would only participate and vote on items in their district, after which they would step down and the Commission would continue its meeting with its regular nine members</a:t>
            </a:r>
          </a:p>
          <a:p>
            <a:pPr eaLnBrk="1" hangingPunct="1">
              <a:spcBef>
                <a:spcPts val="1200"/>
              </a:spcBef>
              <a:defRPr/>
            </a:pPr>
            <a:endParaRPr lang="en-US" sz="2800" dirty="0" smtClean="0"/>
          </a:p>
          <a:p>
            <a:pPr marL="0" indent="0" eaLnBrk="1" hangingPunct="1">
              <a:spcBef>
                <a:spcPts val="1200"/>
              </a:spcBef>
              <a:buFontTx/>
              <a:buNone/>
              <a:defRPr/>
            </a:pPr>
            <a:endParaRPr lang="en-US" sz="2800" dirty="0" smtClean="0"/>
          </a:p>
          <a:p>
            <a:pPr eaLnBrk="1" hangingPunct="1">
              <a:spcBef>
                <a:spcPts val="1200"/>
              </a:spcBef>
              <a:defRPr/>
            </a:pPr>
            <a:endParaRPr lang="en-US" sz="2800" dirty="0"/>
          </a:p>
          <a:p>
            <a:pPr marL="0" indent="0" eaLnBrk="1" hangingPunct="1">
              <a:spcBef>
                <a:spcPts val="1200"/>
              </a:spcBef>
              <a:buFontTx/>
              <a:buNone/>
              <a:defRPr/>
            </a:pPr>
            <a:r>
              <a:rPr lang="en-US" sz="2800" dirty="0" smtClean="0"/>
              <a:t>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
        <p:nvSpPr>
          <p:cNvPr id="4" name="Slide Number Placeholder 3"/>
          <p:cNvSpPr>
            <a:spLocks noGrp="1"/>
          </p:cNvSpPr>
          <p:nvPr>
            <p:ph type="sldNum" sz="quarter" idx="10"/>
          </p:nvPr>
        </p:nvSpPr>
        <p:spPr/>
        <p:txBody>
          <a:bodyPr/>
          <a:lstStyle/>
          <a:p>
            <a:pPr>
              <a:defRPr/>
            </a:pPr>
            <a:fld id="{E77F0887-24B1-40F2-B7C9-764039F27FB2}" type="slidenum">
              <a:rPr lang="en-US" smtClean="0"/>
              <a:pPr>
                <a:defRPr/>
              </a:pPr>
              <a:t>6</a:t>
            </a:fld>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225" y="1905000"/>
            <a:ext cx="9444038" cy="3786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7612445"/>
      </p:ext>
    </p:extLst>
  </p:cSld>
  <p:clrMapOvr>
    <a:masterClrMapping/>
  </p:clrMapOvr>
</p:sld>
</file>

<file path=ppt/theme/theme1.xml><?xml version="1.0" encoding="utf-8"?>
<a:theme xmlns:a="http://schemas.openxmlformats.org/drawingml/2006/main" name="Pasadena 2011 PP Template Revised">
  <a:themeElements>
    <a:clrScheme name="Pasadena 2011 PP Template Revise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asadena 2011 PP Template Revised">
      <a:majorFont>
        <a:latin typeface="Futura Md BT"/>
        <a:ea typeface=""/>
        <a:cs typeface="Times New Roman"/>
      </a:majorFont>
      <a:minorFont>
        <a:latin typeface="Futura Md B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asadena 2011 PP Template Revise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asadena 2011 PP Template Revised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asadena 2011 PP Template Revised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asadena 2011 PP Template Revised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asadena 2011 PP Template Revised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asadena 2011 PP Template Revised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asadena 2011 PP Template Revised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asadena 2011 PP Template Revised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asadena 2011 PP Template Revised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asadena 2011 PP Template Revised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asadena 2011 PP Template Revised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asadena 2011 PP Template Revised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Pasadena 2011 PP Template Revised</Template>
  <TotalTime>1800</TotalTime>
  <Words>344</Words>
  <Application>Microsoft Office PowerPoint</Application>
  <PresentationFormat>On-screen Show (4:3)</PresentationFormat>
  <Paragraphs>50</Paragraphs>
  <Slides>6</Slides>
  <Notes>3</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Pasadena 2011 PP Template Revised</vt:lpstr>
      <vt:lpstr>Proposed Amendment to  PMC Chapter 2.75 (Historic Preservation Commission)</vt:lpstr>
      <vt:lpstr>Background</vt:lpstr>
      <vt:lpstr>Landmark/Historic District Comparison</vt:lpstr>
      <vt:lpstr>Map of National Register Historic Districts in Pasadena</vt:lpstr>
      <vt:lpstr>Proposed Change</vt:lpstr>
      <vt:lpstr>Questions?</vt:lpstr>
    </vt:vector>
  </TitlesOfParts>
  <Company>City of Pasadena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Novelo, Lilia</cp:lastModifiedBy>
  <cp:revision>242</cp:revision>
  <cp:lastPrinted>2013-02-25T16:57:15Z</cp:lastPrinted>
  <dcterms:created xsi:type="dcterms:W3CDTF">2011-02-18T16:32:15Z</dcterms:created>
  <dcterms:modified xsi:type="dcterms:W3CDTF">2013-02-26T17:41:01Z</dcterms:modified>
</cp:coreProperties>
</file>