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3"/>
  </p:notesMasterIdLst>
  <p:handoutMasterIdLst>
    <p:handoutMasterId r:id="rId74"/>
  </p:handoutMasterIdLst>
  <p:sldIdLst>
    <p:sldId id="256" r:id="rId2"/>
    <p:sldId id="337" r:id="rId3"/>
    <p:sldId id="349" r:id="rId4"/>
    <p:sldId id="415" r:id="rId5"/>
    <p:sldId id="350" r:id="rId6"/>
    <p:sldId id="416" r:id="rId7"/>
    <p:sldId id="417" r:id="rId8"/>
    <p:sldId id="353" r:id="rId9"/>
    <p:sldId id="355" r:id="rId10"/>
    <p:sldId id="358" r:id="rId11"/>
    <p:sldId id="359" r:id="rId12"/>
    <p:sldId id="360" r:id="rId13"/>
    <p:sldId id="422" r:id="rId14"/>
    <p:sldId id="361" r:id="rId15"/>
    <p:sldId id="268" r:id="rId16"/>
    <p:sldId id="362" r:id="rId17"/>
    <p:sldId id="363" r:id="rId18"/>
    <p:sldId id="414" r:id="rId19"/>
    <p:sldId id="365" r:id="rId20"/>
    <p:sldId id="339" r:id="rId21"/>
    <p:sldId id="316" r:id="rId22"/>
    <p:sldId id="372" r:id="rId23"/>
    <p:sldId id="395" r:id="rId24"/>
    <p:sldId id="367" r:id="rId25"/>
    <p:sldId id="368" r:id="rId26"/>
    <p:sldId id="419" r:id="rId27"/>
    <p:sldId id="434" r:id="rId28"/>
    <p:sldId id="373" r:id="rId29"/>
    <p:sldId id="374" r:id="rId30"/>
    <p:sldId id="375" r:id="rId31"/>
    <p:sldId id="421" r:id="rId32"/>
    <p:sldId id="376" r:id="rId33"/>
    <p:sldId id="377" r:id="rId34"/>
    <p:sldId id="378" r:id="rId35"/>
    <p:sldId id="396" r:id="rId36"/>
    <p:sldId id="379" r:id="rId37"/>
    <p:sldId id="380" r:id="rId38"/>
    <p:sldId id="381" r:id="rId39"/>
    <p:sldId id="397" r:id="rId40"/>
    <p:sldId id="387" r:id="rId41"/>
    <p:sldId id="406" r:id="rId42"/>
    <p:sldId id="407" r:id="rId43"/>
    <p:sldId id="408" r:id="rId44"/>
    <p:sldId id="409" r:id="rId45"/>
    <p:sldId id="410" r:id="rId46"/>
    <p:sldId id="412" r:id="rId47"/>
    <p:sldId id="411" r:id="rId48"/>
    <p:sldId id="413" r:id="rId49"/>
    <p:sldId id="383" r:id="rId50"/>
    <p:sldId id="398" r:id="rId51"/>
    <p:sldId id="399" r:id="rId52"/>
    <p:sldId id="425" r:id="rId53"/>
    <p:sldId id="400" r:id="rId54"/>
    <p:sldId id="426" r:id="rId55"/>
    <p:sldId id="401" r:id="rId56"/>
    <p:sldId id="427" r:id="rId57"/>
    <p:sldId id="402" r:id="rId58"/>
    <p:sldId id="428" r:id="rId59"/>
    <p:sldId id="431" r:id="rId60"/>
    <p:sldId id="403" r:id="rId61"/>
    <p:sldId id="404" r:id="rId62"/>
    <p:sldId id="429" r:id="rId63"/>
    <p:sldId id="405" r:id="rId64"/>
    <p:sldId id="430" r:id="rId65"/>
    <p:sldId id="423" r:id="rId66"/>
    <p:sldId id="424" r:id="rId67"/>
    <p:sldId id="432" r:id="rId68"/>
    <p:sldId id="433" r:id="rId69"/>
    <p:sldId id="385" r:id="rId70"/>
    <p:sldId id="262" r:id="rId71"/>
    <p:sldId id="384" r:id="rId72"/>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768"/>
    <a:srgbClr val="CC0099"/>
    <a:srgbClr val="D3A464"/>
    <a:srgbClr val="F89827"/>
    <a:srgbClr val="3A5272"/>
    <a:srgbClr val="00FF99"/>
    <a:srgbClr val="66FFCC"/>
    <a:srgbClr val="CC99FF"/>
    <a:srgbClr val="4D6E99"/>
    <a:srgbClr val="1924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21" autoAdjust="0"/>
    <p:restoredTop sz="74513" autoAdjust="0"/>
  </p:normalViewPr>
  <p:slideViewPr>
    <p:cSldViewPr>
      <p:cViewPr>
        <p:scale>
          <a:sx n="50" d="100"/>
          <a:sy n="50" d="100"/>
        </p:scale>
        <p:origin x="-1866" y="-696"/>
      </p:cViewPr>
      <p:guideLst>
        <p:guide orient="horz" pos="2160"/>
        <p:guide pos="2880"/>
      </p:guideLst>
    </p:cSldViewPr>
  </p:slideViewPr>
  <p:notesTextViewPr>
    <p:cViewPr>
      <p:scale>
        <a:sx n="1" d="1"/>
        <a:sy n="1" d="1"/>
      </p:scale>
      <p:origin x="0" y="0"/>
    </p:cViewPr>
  </p:notesTextViewPr>
  <p:sorterViewPr>
    <p:cViewPr>
      <p:scale>
        <a:sx n="100" d="100"/>
        <a:sy n="100" d="100"/>
      </p:scale>
      <p:origin x="0" y="1302"/>
    </p:cViewPr>
  </p:sorterViewPr>
  <p:notesViewPr>
    <p:cSldViewPr>
      <p:cViewPr varScale="1">
        <p:scale>
          <a:sx n="52" d="100"/>
          <a:sy n="52" d="100"/>
        </p:scale>
        <p:origin x="-1794" y="-102"/>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notesMaster" Target="notesMasters/notesMaster1.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3038475" cy="465138"/>
          </a:xfrm>
          <a:prstGeom prst="rect">
            <a:avLst/>
          </a:prstGeom>
        </p:spPr>
        <p:txBody>
          <a:bodyPr vert="horz" lIns="91430" tIns="45716" rIns="91430" bIns="45716" rtlCol="0"/>
          <a:lstStyle>
            <a:lvl1pPr algn="l">
              <a:defRPr sz="1200"/>
            </a:lvl1pPr>
          </a:lstStyle>
          <a:p>
            <a:endParaRPr lang="en-US" dirty="0"/>
          </a:p>
        </p:txBody>
      </p:sp>
      <p:sp>
        <p:nvSpPr>
          <p:cNvPr id="3" name="Date Placeholder 2"/>
          <p:cNvSpPr>
            <a:spLocks noGrp="1"/>
          </p:cNvSpPr>
          <p:nvPr>
            <p:ph type="dt" sz="quarter" idx="1"/>
          </p:nvPr>
        </p:nvSpPr>
        <p:spPr>
          <a:xfrm>
            <a:off x="3970339" y="0"/>
            <a:ext cx="3038475" cy="465138"/>
          </a:xfrm>
          <a:prstGeom prst="rect">
            <a:avLst/>
          </a:prstGeom>
        </p:spPr>
        <p:txBody>
          <a:bodyPr vert="horz" lIns="91430" tIns="45716" rIns="91430" bIns="45716" rtlCol="0"/>
          <a:lstStyle>
            <a:lvl1pPr algn="r">
              <a:defRPr sz="1200"/>
            </a:lvl1pPr>
          </a:lstStyle>
          <a:p>
            <a:fld id="{ED1B3294-7360-4CDB-BB55-C9DAA4CE1F60}" type="datetimeFigureOut">
              <a:rPr lang="en-US" smtClean="0"/>
              <a:t>4/30/2013</a:t>
            </a:fld>
            <a:endParaRPr lang="en-US" dirty="0"/>
          </a:p>
        </p:txBody>
      </p:sp>
      <p:sp>
        <p:nvSpPr>
          <p:cNvPr id="4" name="Footer Placeholder 3"/>
          <p:cNvSpPr>
            <a:spLocks noGrp="1"/>
          </p:cNvSpPr>
          <p:nvPr>
            <p:ph type="ftr" sz="quarter" idx="2"/>
          </p:nvPr>
        </p:nvSpPr>
        <p:spPr>
          <a:xfrm>
            <a:off x="2" y="8829676"/>
            <a:ext cx="3038475" cy="465138"/>
          </a:xfrm>
          <a:prstGeom prst="rect">
            <a:avLst/>
          </a:prstGeom>
        </p:spPr>
        <p:txBody>
          <a:bodyPr vert="horz" lIns="91430" tIns="45716" rIns="91430" bIns="45716"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70339" y="8829676"/>
            <a:ext cx="3038475" cy="465138"/>
          </a:xfrm>
          <a:prstGeom prst="rect">
            <a:avLst/>
          </a:prstGeom>
        </p:spPr>
        <p:txBody>
          <a:bodyPr vert="horz" lIns="91430" tIns="45716" rIns="91430" bIns="45716" rtlCol="0" anchor="b"/>
          <a:lstStyle>
            <a:lvl1pPr algn="r">
              <a:defRPr sz="1200"/>
            </a:lvl1pPr>
          </a:lstStyle>
          <a:p>
            <a:fld id="{738C14D0-7BB2-49BB-A121-C6EE9ED39FB1}" type="slidenum">
              <a:rPr lang="en-US" smtClean="0"/>
              <a:t>‹#›</a:t>
            </a:fld>
            <a:endParaRPr lang="en-US" dirty="0"/>
          </a:p>
        </p:txBody>
      </p:sp>
    </p:spTree>
    <p:extLst>
      <p:ext uri="{BB962C8B-B14F-4D97-AF65-F5344CB8AC3E}">
        <p14:creationId xmlns:p14="http://schemas.microsoft.com/office/powerpoint/2010/main" val="205940061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010" name="Rectangle 2"/>
          <p:cNvSpPr>
            <a:spLocks noGrp="1" noChangeArrowheads="1"/>
          </p:cNvSpPr>
          <p:nvPr>
            <p:ph type="hdr" sz="quarter"/>
          </p:nvPr>
        </p:nvSpPr>
        <p:spPr bwMode="auto">
          <a:xfrm>
            <a:off x="2"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68" tIns="46584" rIns="93168" bIns="46584" numCol="1" anchor="t" anchorCtr="0" compatLnSpc="1">
            <a:prstTxWarp prst="textNoShape">
              <a:avLst/>
            </a:prstTxWarp>
          </a:bodyPr>
          <a:lstStyle>
            <a:lvl1pPr>
              <a:defRPr sz="1200"/>
            </a:lvl1pPr>
          </a:lstStyle>
          <a:p>
            <a:pPr>
              <a:defRPr/>
            </a:pPr>
            <a:endParaRPr lang="en-US" dirty="0"/>
          </a:p>
        </p:txBody>
      </p:sp>
      <p:sp>
        <p:nvSpPr>
          <p:cNvPr id="43011" name="Rectangle 3"/>
          <p:cNvSpPr>
            <a:spLocks noGrp="1" noChangeArrowheads="1"/>
          </p:cNvSpPr>
          <p:nvPr>
            <p:ph type="dt" idx="1"/>
          </p:nvPr>
        </p:nvSpPr>
        <p:spPr bwMode="auto">
          <a:xfrm>
            <a:off x="3970339"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68" tIns="46584" rIns="93168" bIns="46584" numCol="1" anchor="t" anchorCtr="0" compatLnSpc="1">
            <a:prstTxWarp prst="textNoShape">
              <a:avLst/>
            </a:prstTxWarp>
          </a:bodyPr>
          <a:lstStyle>
            <a:lvl1pPr algn="r">
              <a:defRPr sz="1200"/>
            </a:lvl1pPr>
          </a:lstStyle>
          <a:p>
            <a:pPr>
              <a:defRPr/>
            </a:pPr>
            <a:endParaRPr lang="en-US" dirty="0"/>
          </a:p>
        </p:txBody>
      </p:sp>
      <p:sp>
        <p:nvSpPr>
          <p:cNvPr id="14340" name="Rectangle 4"/>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3013" name="Rectangle 5"/>
          <p:cNvSpPr>
            <a:spLocks noGrp="1" noChangeArrowheads="1"/>
          </p:cNvSpPr>
          <p:nvPr>
            <p:ph type="body" sz="quarter" idx="3"/>
          </p:nvPr>
        </p:nvSpPr>
        <p:spPr bwMode="auto">
          <a:xfrm>
            <a:off x="701675" y="4416427"/>
            <a:ext cx="5607050" cy="4183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68" tIns="46584" rIns="93168" bIns="46584"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3014" name="Rectangle 6"/>
          <p:cNvSpPr>
            <a:spLocks noGrp="1" noChangeArrowheads="1"/>
          </p:cNvSpPr>
          <p:nvPr>
            <p:ph type="ftr" sz="quarter" idx="4"/>
          </p:nvPr>
        </p:nvSpPr>
        <p:spPr bwMode="auto">
          <a:xfrm>
            <a:off x="2" y="8829676"/>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68" tIns="46584" rIns="93168" bIns="46584" numCol="1" anchor="b" anchorCtr="0" compatLnSpc="1">
            <a:prstTxWarp prst="textNoShape">
              <a:avLst/>
            </a:prstTxWarp>
          </a:bodyPr>
          <a:lstStyle>
            <a:lvl1pPr>
              <a:defRPr sz="1200"/>
            </a:lvl1pPr>
          </a:lstStyle>
          <a:p>
            <a:pPr>
              <a:defRPr/>
            </a:pPr>
            <a:endParaRPr lang="en-US" dirty="0"/>
          </a:p>
        </p:txBody>
      </p:sp>
      <p:sp>
        <p:nvSpPr>
          <p:cNvPr id="43015" name="Rectangle 7"/>
          <p:cNvSpPr>
            <a:spLocks noGrp="1" noChangeArrowheads="1"/>
          </p:cNvSpPr>
          <p:nvPr>
            <p:ph type="sldNum" sz="quarter" idx="5"/>
          </p:nvPr>
        </p:nvSpPr>
        <p:spPr bwMode="auto">
          <a:xfrm>
            <a:off x="3970339" y="8829676"/>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68" tIns="46584" rIns="93168" bIns="46584" numCol="1" anchor="b" anchorCtr="0" compatLnSpc="1">
            <a:prstTxWarp prst="textNoShape">
              <a:avLst/>
            </a:prstTxWarp>
          </a:bodyPr>
          <a:lstStyle>
            <a:lvl1pPr algn="r">
              <a:defRPr sz="1200"/>
            </a:lvl1pPr>
          </a:lstStyle>
          <a:p>
            <a:pPr>
              <a:defRPr/>
            </a:pPr>
            <a:fld id="{A7340E3C-5A42-4662-A0DF-EA5A6C108609}" type="slidenum">
              <a:rPr lang="en-US"/>
              <a:pPr>
                <a:defRPr/>
              </a:pPr>
              <a:t>‹#›</a:t>
            </a:fld>
            <a:endParaRPr lang="en-US" dirty="0"/>
          </a:p>
        </p:txBody>
      </p:sp>
    </p:spTree>
    <p:extLst>
      <p:ext uri="{BB962C8B-B14F-4D97-AF65-F5344CB8AC3E}">
        <p14:creationId xmlns:p14="http://schemas.microsoft.com/office/powerpoint/2010/main" val="3438362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1</a:t>
            </a:fld>
            <a:endParaRPr lang="en-US" dirty="0"/>
          </a:p>
        </p:txBody>
      </p:sp>
    </p:spTree>
    <p:extLst>
      <p:ext uri="{BB962C8B-B14F-4D97-AF65-F5344CB8AC3E}">
        <p14:creationId xmlns:p14="http://schemas.microsoft.com/office/powerpoint/2010/main" val="37020862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2</a:t>
            </a:fld>
            <a:endParaRPr lang="en-US" dirty="0"/>
          </a:p>
        </p:txBody>
      </p:sp>
    </p:spTree>
    <p:extLst>
      <p:ext uri="{BB962C8B-B14F-4D97-AF65-F5344CB8AC3E}">
        <p14:creationId xmlns:p14="http://schemas.microsoft.com/office/powerpoint/2010/main" val="12552676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3 years of consensus building before this</a:t>
            </a:r>
          </a:p>
          <a:p>
            <a:r>
              <a:rPr lang="en-US" dirty="0" smtClean="0"/>
              <a:t>160</a:t>
            </a:r>
            <a:r>
              <a:rPr lang="en-US" baseline="0" dirty="0" smtClean="0"/>
              <a:t> meetings with 5,000 attendees</a:t>
            </a:r>
            <a:endParaRPr lang="en-US" dirty="0" smtClean="0"/>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3</a:t>
            </a:fld>
            <a:endParaRPr lang="en-US" dirty="0"/>
          </a:p>
        </p:txBody>
      </p:sp>
    </p:spTree>
    <p:extLst>
      <p:ext uri="{BB962C8B-B14F-4D97-AF65-F5344CB8AC3E}">
        <p14:creationId xmlns:p14="http://schemas.microsoft.com/office/powerpoint/2010/main" val="18643119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4</a:t>
            </a:fld>
            <a:endParaRPr lang="en-US" dirty="0"/>
          </a:p>
        </p:txBody>
      </p:sp>
    </p:spTree>
    <p:extLst>
      <p:ext uri="{BB962C8B-B14F-4D97-AF65-F5344CB8AC3E}">
        <p14:creationId xmlns:p14="http://schemas.microsoft.com/office/powerpoint/2010/main" val="18643119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5</a:t>
            </a:fld>
            <a:endParaRPr lang="en-US" dirty="0"/>
          </a:p>
        </p:txBody>
      </p:sp>
    </p:spTree>
    <p:extLst>
      <p:ext uri="{BB962C8B-B14F-4D97-AF65-F5344CB8AC3E}">
        <p14:creationId xmlns:p14="http://schemas.microsoft.com/office/powerpoint/2010/main" val="32640591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lphaUcPeriod"/>
            </a:pPr>
            <a:r>
              <a:rPr lang="en-US" baseline="0" dirty="0" smtClean="0"/>
              <a:t>Charrette – developed four alternative land use visions</a:t>
            </a:r>
          </a:p>
          <a:p>
            <a:pPr marL="228600" indent="-228600">
              <a:buAutoNum type="alphaUcPeriod"/>
            </a:pPr>
            <a:r>
              <a:rPr lang="en-US" baseline="0" dirty="0" smtClean="0"/>
              <a:t>June, 2011 Newsletter – 1</a:t>
            </a:r>
            <a:r>
              <a:rPr lang="en-US" baseline="30000" dirty="0" smtClean="0"/>
              <a:t>st</a:t>
            </a:r>
            <a:r>
              <a:rPr lang="en-US" baseline="0" dirty="0" smtClean="0"/>
              <a:t> time development levels were seen</a:t>
            </a:r>
          </a:p>
          <a:p>
            <a:pPr marL="685800" lvl="1" indent="-228600">
              <a:buAutoNum type="arabicPeriod"/>
            </a:pPr>
            <a:r>
              <a:rPr lang="en-US" baseline="0" dirty="0" smtClean="0"/>
              <a:t>CD – Alternative D 150 housing units</a:t>
            </a:r>
          </a:p>
          <a:p>
            <a:pPr marL="685800" lvl="1" indent="-228600">
              <a:buAutoNum type="arabicPeriod"/>
            </a:pPr>
            <a:r>
              <a:rPr lang="en-US" baseline="0" dirty="0" smtClean="0"/>
              <a:t>CD – Alternative B 5,300 housing units</a:t>
            </a:r>
          </a:p>
          <a:p>
            <a:pPr marL="228600" indent="-228600">
              <a:buAutoNum type="alphaUcPeriod"/>
            </a:pPr>
            <a:r>
              <a:rPr lang="en-US" baseline="0" dirty="0" smtClean="0"/>
              <a:t>June, 2012 Workshops – Development forecasts</a:t>
            </a:r>
          </a:p>
          <a:p>
            <a:pPr marL="685800" lvl="1" indent="-228600">
              <a:buAutoNum type="arabicPeriod"/>
            </a:pPr>
            <a:r>
              <a:rPr lang="en-US" baseline="0" dirty="0" smtClean="0"/>
              <a:t>Received feedback on the forecast levels</a:t>
            </a:r>
          </a:p>
          <a:p>
            <a:pPr marL="685800" lvl="1" indent="-228600">
              <a:buAutoNum type="arabicPeriod"/>
            </a:pPr>
            <a:r>
              <a:rPr lang="en-US" baseline="0" dirty="0" smtClean="0"/>
              <a:t>CD – Forecast of 3,250</a:t>
            </a:r>
          </a:p>
          <a:p>
            <a:pPr marL="685800" lvl="1" indent="-228600">
              <a:buAutoNum type="arabicPeriod"/>
            </a:pPr>
            <a:r>
              <a:rPr lang="en-US" baseline="0" dirty="0" smtClean="0"/>
              <a:t>Modified to 3,750 based on feedback</a:t>
            </a:r>
          </a:p>
          <a:p>
            <a:pPr marL="228600" indent="-228600">
              <a:buAutoNum type="alphaUcPeriod"/>
            </a:pPr>
            <a:r>
              <a:rPr lang="en-US" baseline="0" dirty="0" smtClean="0"/>
              <a:t>Oct, 2012 to Feb., 2013 – Advisory Body Review</a:t>
            </a:r>
          </a:p>
          <a:p>
            <a:pPr marL="685800" lvl="1" indent="-228600">
              <a:buAutoNum type="arabicPeriod"/>
            </a:pPr>
            <a:r>
              <a:rPr lang="en-US" baseline="0" dirty="0" smtClean="0"/>
              <a:t>Additional feedback and recommended changes</a:t>
            </a:r>
          </a:p>
          <a:p>
            <a:pPr marL="685800" lvl="1" indent="-228600">
              <a:buAutoNum type="arabicPeriod"/>
            </a:pPr>
            <a:r>
              <a:rPr lang="en-US" baseline="0" dirty="0" smtClean="0"/>
              <a:t>CD, </a:t>
            </a:r>
            <a:r>
              <a:rPr lang="en-US" baseline="0" dirty="0" err="1" smtClean="0"/>
              <a:t>SFO</a:t>
            </a:r>
            <a:r>
              <a:rPr lang="en-US" baseline="0" dirty="0" smtClean="0"/>
              <a:t>, </a:t>
            </a:r>
            <a:r>
              <a:rPr lang="en-US" baseline="0" dirty="0" err="1" smtClean="0"/>
              <a:t>FOOG</a:t>
            </a:r>
            <a:r>
              <a:rPr lang="en-US" baseline="0" dirty="0" smtClean="0"/>
              <a:t>, </a:t>
            </a:r>
            <a:r>
              <a:rPr lang="en-US" baseline="0" dirty="0" err="1" smtClean="0"/>
              <a:t>EPas</a:t>
            </a:r>
            <a:endParaRPr lang="en-US" baseline="0" dirty="0" smtClean="0"/>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6</a:t>
            </a:fld>
            <a:endParaRPr lang="en-US" dirty="0"/>
          </a:p>
        </p:txBody>
      </p:sp>
    </p:spTree>
    <p:extLst>
      <p:ext uri="{BB962C8B-B14F-4D97-AF65-F5344CB8AC3E}">
        <p14:creationId xmlns:p14="http://schemas.microsoft.com/office/powerpoint/2010/main" val="31998799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Community’s Vision</a:t>
            </a:r>
          </a:p>
          <a:p>
            <a:r>
              <a:rPr lang="en-US" dirty="0" smtClean="0"/>
              <a:t>	Most important</a:t>
            </a:r>
          </a:p>
          <a:p>
            <a:r>
              <a:rPr lang="en-US" dirty="0" smtClean="0"/>
              <a:t>	Development</a:t>
            </a:r>
            <a:r>
              <a:rPr lang="en-US" baseline="0" dirty="0" smtClean="0"/>
              <a:t> pressure and forecasts should reflect the community’s values</a:t>
            </a:r>
          </a:p>
          <a:p>
            <a:r>
              <a:rPr lang="en-US" baseline="0" dirty="0" smtClean="0"/>
              <a:t>Best practices &amp; Environmental Obj.</a:t>
            </a:r>
          </a:p>
          <a:p>
            <a:r>
              <a:rPr lang="en-US" baseline="0" dirty="0" smtClean="0"/>
              <a:t>	Targeting higher intensities to increase efficiency</a:t>
            </a:r>
          </a:p>
          <a:p>
            <a:r>
              <a:rPr lang="en-US" dirty="0" smtClean="0"/>
              <a:t>	</a:t>
            </a:r>
            <a:r>
              <a:rPr lang="en-US" baseline="0" dirty="0" smtClean="0"/>
              <a:t>Lower </a:t>
            </a:r>
            <a:r>
              <a:rPr lang="en-US" baseline="0" dirty="0" err="1" smtClean="0"/>
              <a:t>GHG</a:t>
            </a:r>
            <a:r>
              <a:rPr lang="en-US" baseline="0" dirty="0" smtClean="0"/>
              <a:t> by placing more destinations closer together to decrease driving</a:t>
            </a:r>
          </a:p>
          <a:p>
            <a:r>
              <a:rPr lang="en-US" baseline="0" dirty="0" smtClean="0"/>
              <a:t>	Water and power efficiency</a:t>
            </a:r>
          </a:p>
          <a:p>
            <a:r>
              <a:rPr lang="en-US" baseline="0" dirty="0" smtClean="0"/>
              <a:t>Historic Trends</a:t>
            </a:r>
          </a:p>
          <a:p>
            <a:r>
              <a:rPr lang="en-US" baseline="0" dirty="0" smtClean="0"/>
              <a:t>	Average annual growth</a:t>
            </a:r>
          </a:p>
          <a:p>
            <a:r>
              <a:rPr lang="en-US" baseline="0" dirty="0" smtClean="0"/>
              <a:t>	Remaining caps</a:t>
            </a:r>
          </a:p>
          <a:p>
            <a:r>
              <a:rPr lang="en-US" dirty="0" smtClean="0"/>
              <a:t>Regional Forecasts by </a:t>
            </a:r>
            <a:r>
              <a:rPr lang="en-US" dirty="0" err="1" smtClean="0"/>
              <a:t>SCAG</a:t>
            </a:r>
            <a:endParaRPr lang="en-US" dirty="0" smtClean="0"/>
          </a:p>
          <a:p>
            <a:r>
              <a:rPr lang="en-US" dirty="0" smtClean="0"/>
              <a:t>Relationship</a:t>
            </a:r>
            <a:r>
              <a:rPr lang="en-US" baseline="0" dirty="0" smtClean="0"/>
              <a:t> between Jobs/Housing Growth</a:t>
            </a:r>
          </a:p>
          <a:p>
            <a:r>
              <a:rPr lang="en-US" baseline="0" dirty="0" smtClean="0"/>
              <a:t>Fiscal Impacts – by Stan Hoffman (discussed at the Oct. 2012 date)</a:t>
            </a:r>
          </a:p>
          <a:p>
            <a:r>
              <a:rPr lang="en-US" baseline="0" dirty="0" smtClean="0"/>
              <a:t>Other Impacts – Employment, Population figure, ¼ mile radii from transit stations</a:t>
            </a:r>
          </a:p>
          <a:p>
            <a:r>
              <a:rPr lang="en-US" baseline="0" dirty="0" smtClean="0"/>
              <a:t>Balanced recommendation</a:t>
            </a:r>
            <a:endParaRPr lang="en-US" dirty="0"/>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7</a:t>
            </a:fld>
            <a:endParaRPr lang="en-US" dirty="0"/>
          </a:p>
        </p:txBody>
      </p:sp>
    </p:spTree>
    <p:extLst>
      <p:ext uri="{BB962C8B-B14F-4D97-AF65-F5344CB8AC3E}">
        <p14:creationId xmlns:p14="http://schemas.microsoft.com/office/powerpoint/2010/main" val="34837369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a:t>
            </a:r>
            <a:r>
              <a:rPr lang="en-US" baseline="0" dirty="0" smtClean="0"/>
              <a:t> is a cap.</a:t>
            </a:r>
          </a:p>
          <a:p>
            <a:r>
              <a:rPr lang="en-US" baseline="0" dirty="0" smtClean="0"/>
              <a:t>Tells how often it can be updated</a:t>
            </a:r>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8</a:t>
            </a:fld>
            <a:endParaRPr lang="en-US" dirty="0"/>
          </a:p>
        </p:txBody>
      </p:sp>
    </p:spTree>
    <p:extLst>
      <p:ext uri="{BB962C8B-B14F-4D97-AF65-F5344CB8AC3E}">
        <p14:creationId xmlns:p14="http://schemas.microsoft.com/office/powerpoint/2010/main" val="40981144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Existing way of limiting total growth by sub-area</a:t>
            </a:r>
          </a:p>
          <a:p>
            <a:r>
              <a:rPr lang="en-US" dirty="0" smtClean="0"/>
              <a:t>Staff is offering</a:t>
            </a:r>
            <a:r>
              <a:rPr lang="en-US" baseline="0" dirty="0" smtClean="0"/>
              <a:t> revised caps</a:t>
            </a:r>
            <a:endParaRPr lang="en-US" dirty="0"/>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9</a:t>
            </a:fld>
            <a:endParaRPr lang="en-US" dirty="0"/>
          </a:p>
        </p:txBody>
      </p:sp>
    </p:spTree>
    <p:extLst>
      <p:ext uri="{BB962C8B-B14F-4D97-AF65-F5344CB8AC3E}">
        <p14:creationId xmlns:p14="http://schemas.microsoft.com/office/powerpoint/2010/main" val="27976512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10</a:t>
            </a:fld>
            <a:endParaRPr lang="en-US" dirty="0"/>
          </a:p>
        </p:txBody>
      </p:sp>
    </p:spTree>
    <p:extLst>
      <p:ext uri="{BB962C8B-B14F-4D97-AF65-F5344CB8AC3E}">
        <p14:creationId xmlns:p14="http://schemas.microsoft.com/office/powerpoint/2010/main" val="33383233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11</a:t>
            </a:fld>
            <a:endParaRPr lang="en-US" dirty="0"/>
          </a:p>
        </p:txBody>
      </p:sp>
    </p:spTree>
    <p:extLst>
      <p:ext uri="{BB962C8B-B14F-4D97-AF65-F5344CB8AC3E}">
        <p14:creationId xmlns:p14="http://schemas.microsoft.com/office/powerpoint/2010/main" val="20150720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12</a:t>
            </a:fld>
            <a:endParaRPr lang="en-US" dirty="0"/>
          </a:p>
        </p:txBody>
      </p:sp>
    </p:spTree>
    <p:extLst>
      <p:ext uri="{BB962C8B-B14F-4D97-AF65-F5344CB8AC3E}">
        <p14:creationId xmlns:p14="http://schemas.microsoft.com/office/powerpoint/2010/main" val="15852032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13</a:t>
            </a:fld>
            <a:endParaRPr lang="en-US" dirty="0"/>
          </a:p>
        </p:txBody>
      </p:sp>
    </p:spTree>
    <p:extLst>
      <p:ext uri="{BB962C8B-B14F-4D97-AF65-F5344CB8AC3E}">
        <p14:creationId xmlns:p14="http://schemas.microsoft.com/office/powerpoint/2010/main" val="37063420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14</a:t>
            </a:fld>
            <a:endParaRPr lang="en-US" dirty="0"/>
          </a:p>
        </p:txBody>
      </p:sp>
    </p:spTree>
    <p:extLst>
      <p:ext uri="{BB962C8B-B14F-4D97-AF65-F5344CB8AC3E}">
        <p14:creationId xmlns:p14="http://schemas.microsoft.com/office/powerpoint/2010/main" val="39677672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 are Guiding Principles </a:t>
            </a:r>
          </a:p>
          <a:p>
            <a:r>
              <a:rPr lang="en-US" dirty="0" smtClean="0"/>
              <a:t>	Paint</a:t>
            </a:r>
            <a:r>
              <a:rPr lang="en-US" baseline="0" dirty="0" smtClean="0"/>
              <a:t> a broad picture of the place we want to be</a:t>
            </a:r>
          </a:p>
          <a:p>
            <a:r>
              <a:rPr lang="en-US" baseline="0" dirty="0" smtClean="0"/>
              <a:t>There are policies</a:t>
            </a:r>
          </a:p>
          <a:p>
            <a:r>
              <a:rPr lang="en-US" baseline="0" dirty="0" smtClean="0"/>
              <a:t>	State details of that vision</a:t>
            </a:r>
          </a:p>
          <a:p>
            <a:r>
              <a:rPr lang="en-US" baseline="0" dirty="0" smtClean="0"/>
              <a:t>	Talk about adopting standards</a:t>
            </a:r>
          </a:p>
          <a:p>
            <a:r>
              <a:rPr lang="en-US" baseline="0" dirty="0" smtClean="0"/>
              <a:t>	Additional work in Fall, 2012</a:t>
            </a:r>
            <a:endParaRPr lang="en-US" dirty="0" smtClean="0"/>
          </a:p>
          <a:p>
            <a:r>
              <a:rPr lang="en-US" dirty="0" smtClean="0"/>
              <a:t>The</a:t>
            </a:r>
            <a:r>
              <a:rPr lang="en-US" baseline="0" dirty="0" smtClean="0"/>
              <a:t> Planning Commission and staff differ:</a:t>
            </a:r>
          </a:p>
          <a:p>
            <a:r>
              <a:rPr lang="en-US" baseline="0" dirty="0" smtClean="0"/>
              <a:t>	Adhere to the Secretary’s Standards vs. Compatible and Differentiated</a:t>
            </a:r>
          </a:p>
          <a:p>
            <a:r>
              <a:rPr lang="en-US" b="1" dirty="0" smtClean="0">
                <a:solidFill>
                  <a:srgbClr val="FF0000"/>
                </a:solidFill>
              </a:rPr>
              <a:t>Planning Commission’s addition is not a principle, but a standard!</a:t>
            </a:r>
            <a:endParaRPr lang="en-US" b="1" dirty="0">
              <a:solidFill>
                <a:srgbClr val="FF0000"/>
              </a:solidFill>
            </a:endParaRPr>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15</a:t>
            </a:fld>
            <a:endParaRPr lang="en-US" dirty="0"/>
          </a:p>
        </p:txBody>
      </p:sp>
    </p:spTree>
    <p:extLst>
      <p:ext uri="{BB962C8B-B14F-4D97-AF65-F5344CB8AC3E}">
        <p14:creationId xmlns:p14="http://schemas.microsoft.com/office/powerpoint/2010/main" val="10252884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u="none" dirty="0" smtClean="0"/>
              <a:t>Staff agrees with Council member Madison’s recommendation </a:t>
            </a:r>
          </a:p>
          <a:p>
            <a:r>
              <a:rPr lang="en-US" sz="1400" u="none" dirty="0" smtClean="0"/>
              <a:t>	Adopts key aspects</a:t>
            </a:r>
            <a:r>
              <a:rPr lang="en-US" sz="1400" u="none" baseline="0" dirty="0" smtClean="0"/>
              <a:t> of previous versions.</a:t>
            </a:r>
            <a:endParaRPr lang="en-US" sz="1400" u="none" dirty="0" smtClean="0"/>
          </a:p>
          <a:p>
            <a:endParaRPr lang="en-US" sz="1400" u="sng" dirty="0" smtClean="0"/>
          </a:p>
          <a:p>
            <a:r>
              <a:rPr lang="en-US" sz="1400" u="sng" dirty="0" smtClean="0"/>
              <a:t>Integrate the Planning Commission’s recommendation into Staff’s recommendation:</a:t>
            </a:r>
          </a:p>
          <a:p>
            <a:pPr marL="341313" indent="0">
              <a:buNone/>
            </a:pPr>
            <a:r>
              <a:rPr lang="en-US" sz="1200" dirty="0" smtClean="0"/>
              <a:t>“Pasadena supports public education…</a:t>
            </a:r>
          </a:p>
          <a:p>
            <a:pPr marL="341313" indent="0">
              <a:buNone/>
            </a:pPr>
            <a:endParaRPr lang="en-US" sz="1200" dirty="0" smtClean="0"/>
          </a:p>
          <a:p>
            <a:r>
              <a:rPr lang="en-US" sz="1400" u="sng" dirty="0" smtClean="0"/>
              <a:t>Reorder the two sentences:</a:t>
            </a:r>
          </a:p>
          <a:p>
            <a:pPr marL="341313" indent="0">
              <a:buNone/>
            </a:pPr>
            <a:r>
              <a:rPr lang="en-US" sz="1200" dirty="0" smtClean="0">
                <a:solidFill>
                  <a:srgbClr val="FF0000"/>
                </a:solidFill>
              </a:rPr>
              <a:t>Recognizing the relationship between education and economic vitality, </a:t>
            </a:r>
            <a:r>
              <a:rPr lang="en-US" sz="1200" dirty="0" smtClean="0"/>
              <a:t>quality public schools are a shared community responsibility. Pasadena is committed to community planning that supports vibrant educational resources responsive to the broad needs of our diverse community.</a:t>
            </a:r>
            <a:r>
              <a:rPr lang="en-US" sz="1200" b="1" dirty="0" smtClean="0"/>
              <a:t> </a:t>
            </a:r>
            <a:endParaRPr lang="en-US" sz="1200" dirty="0" smtClean="0"/>
          </a:p>
          <a:p>
            <a:endParaRPr lang="en-US" dirty="0" smtClean="0"/>
          </a:p>
          <a:p>
            <a:r>
              <a:rPr lang="en-US" u="sng" dirty="0" smtClean="0"/>
              <a:t>Planning </a:t>
            </a:r>
            <a:r>
              <a:rPr lang="en-US" u="sng" dirty="0"/>
              <a:t>Commission’s 8</a:t>
            </a:r>
            <a:r>
              <a:rPr lang="en-US" u="sng" baseline="30000" dirty="0"/>
              <a:t>th</a:t>
            </a:r>
            <a:r>
              <a:rPr lang="en-US" u="sng" dirty="0"/>
              <a:t>.  </a:t>
            </a:r>
            <a:r>
              <a:rPr lang="en-US" dirty="0"/>
              <a:t>“Pasadena supports public education and is committed to community planning that furthers a diverse educational system responsive to the broad needs of our community”</a:t>
            </a:r>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16</a:t>
            </a:fld>
            <a:endParaRPr lang="en-US" dirty="0"/>
          </a:p>
        </p:txBody>
      </p:sp>
    </p:spTree>
    <p:extLst>
      <p:ext uri="{BB962C8B-B14F-4D97-AF65-F5344CB8AC3E}">
        <p14:creationId xmlns:p14="http://schemas.microsoft.com/office/powerpoint/2010/main" val="6967855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17</a:t>
            </a:fld>
            <a:endParaRPr lang="en-US" dirty="0"/>
          </a:p>
        </p:txBody>
      </p:sp>
    </p:spTree>
    <p:extLst>
      <p:ext uri="{BB962C8B-B14F-4D97-AF65-F5344CB8AC3E}">
        <p14:creationId xmlns:p14="http://schemas.microsoft.com/office/powerpoint/2010/main" val="20576720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Specific discussion has occurred</a:t>
            </a:r>
          </a:p>
          <a:p>
            <a:r>
              <a:rPr lang="en-US" dirty="0" smtClean="0"/>
              <a:t>Council has not yet reached a decision </a:t>
            </a:r>
          </a:p>
          <a:p>
            <a:r>
              <a:rPr lang="en-US" dirty="0" smtClean="0"/>
              <a:t>Staff’s continuing recommendation made on April 22</a:t>
            </a:r>
          </a:p>
          <a:p>
            <a:endParaRPr lang="en-US" dirty="0"/>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18</a:t>
            </a:fld>
            <a:endParaRPr lang="en-US" dirty="0"/>
          </a:p>
        </p:txBody>
      </p:sp>
    </p:spTree>
    <p:extLst>
      <p:ext uri="{BB962C8B-B14F-4D97-AF65-F5344CB8AC3E}">
        <p14:creationId xmlns:p14="http://schemas.microsoft.com/office/powerpoint/2010/main" val="10422090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Chamber</a:t>
            </a:r>
            <a:r>
              <a:rPr lang="en-US" baseline="0" dirty="0" smtClean="0"/>
              <a:t> Comments:</a:t>
            </a:r>
          </a:p>
          <a:p>
            <a:pPr lvl="0"/>
            <a:r>
              <a:rPr lang="en-US" sz="1100" kern="1200" dirty="0" smtClean="0">
                <a:solidFill>
                  <a:schemeClr val="tx1"/>
                </a:solidFill>
                <a:effectLst/>
                <a:latin typeface="Arial" charset="0"/>
                <a:ea typeface="+mn-ea"/>
                <a:cs typeface="+mn-cs"/>
              </a:rPr>
              <a:t>- </a:t>
            </a:r>
            <a:r>
              <a:rPr lang="en-US" sz="1100" kern="1200" dirty="0" err="1" smtClean="0">
                <a:solidFill>
                  <a:schemeClr val="tx1"/>
                </a:solidFill>
                <a:effectLst/>
                <a:latin typeface="Arial" charset="0"/>
                <a:ea typeface="+mn-ea"/>
                <a:cs typeface="+mn-cs"/>
              </a:rPr>
              <a:t>OSR</a:t>
            </a:r>
            <a:r>
              <a:rPr lang="en-US" sz="1100" kern="1200" dirty="0" smtClean="0">
                <a:solidFill>
                  <a:schemeClr val="tx1"/>
                </a:solidFill>
                <a:effectLst/>
                <a:latin typeface="Arial" charset="0"/>
                <a:ea typeface="+mn-ea"/>
                <a:cs typeface="+mn-cs"/>
              </a:rPr>
              <a:t> demonstrates a diversity of opinion</a:t>
            </a:r>
            <a:r>
              <a:rPr lang="en-US" sz="1100" kern="1200" baseline="0" dirty="0" smtClean="0">
                <a:solidFill>
                  <a:schemeClr val="tx1"/>
                </a:solidFill>
                <a:effectLst/>
                <a:latin typeface="Arial" charset="0"/>
                <a:ea typeface="+mn-ea"/>
                <a:cs typeface="+mn-cs"/>
              </a:rPr>
              <a:t> on growth</a:t>
            </a:r>
            <a:endParaRPr lang="en-US" sz="1100" kern="1200" dirty="0" smtClean="0">
              <a:solidFill>
                <a:schemeClr val="tx1"/>
              </a:solidFill>
              <a:effectLst/>
              <a:latin typeface="Arial" charset="0"/>
              <a:ea typeface="+mn-ea"/>
              <a:cs typeface="+mn-cs"/>
            </a:endParaRPr>
          </a:p>
          <a:p>
            <a:pPr lvl="0"/>
            <a:r>
              <a:rPr lang="en-US" sz="1100" kern="1200" dirty="0" smtClean="0">
                <a:solidFill>
                  <a:schemeClr val="tx1"/>
                </a:solidFill>
                <a:effectLst/>
                <a:latin typeface="Arial" charset="0"/>
                <a:ea typeface="+mn-ea"/>
                <a:cs typeface="+mn-cs"/>
              </a:rPr>
              <a:t>-  June</a:t>
            </a:r>
            <a:r>
              <a:rPr lang="en-US" sz="1100" kern="1200" baseline="0" dirty="0" smtClean="0">
                <a:solidFill>
                  <a:schemeClr val="tx1"/>
                </a:solidFill>
                <a:effectLst/>
                <a:latin typeface="Arial" charset="0"/>
                <a:ea typeface="+mn-ea"/>
                <a:cs typeface="+mn-cs"/>
              </a:rPr>
              <a:t> 2011 Survey: Alternatives</a:t>
            </a:r>
            <a:endParaRPr lang="en-US" sz="1100" kern="1200" dirty="0" smtClean="0">
              <a:solidFill>
                <a:schemeClr val="tx1"/>
              </a:solidFill>
              <a:effectLst/>
              <a:latin typeface="Arial" charset="0"/>
              <a:ea typeface="+mn-ea"/>
              <a:cs typeface="+mn-cs"/>
            </a:endParaRPr>
          </a:p>
          <a:p>
            <a:pPr lvl="0"/>
            <a:r>
              <a:rPr lang="en-US" sz="1100" kern="1200" dirty="0" smtClean="0">
                <a:solidFill>
                  <a:schemeClr val="tx1"/>
                </a:solidFill>
                <a:effectLst/>
                <a:latin typeface="Arial" charset="0"/>
                <a:ea typeface="+mn-ea"/>
                <a:cs typeface="+mn-cs"/>
              </a:rPr>
              <a:t>	Alternatives A and D proposed little </a:t>
            </a:r>
          </a:p>
          <a:p>
            <a:pPr lvl="0"/>
            <a:r>
              <a:rPr lang="en-US" sz="1100" kern="1200" dirty="0" smtClean="0">
                <a:solidFill>
                  <a:schemeClr val="tx1"/>
                </a:solidFill>
                <a:effectLst/>
                <a:latin typeface="Arial" charset="0"/>
                <a:ea typeface="+mn-ea"/>
                <a:cs typeface="+mn-cs"/>
              </a:rPr>
              <a:t>	Alternatives B and C proposed more</a:t>
            </a:r>
          </a:p>
          <a:p>
            <a:pPr lvl="0"/>
            <a:r>
              <a:rPr lang="en-US" sz="1100" kern="1200" dirty="0" smtClean="0">
                <a:solidFill>
                  <a:schemeClr val="tx1"/>
                </a:solidFill>
                <a:effectLst/>
                <a:latin typeface="Arial" charset="0"/>
                <a:ea typeface="+mn-ea"/>
                <a:cs typeface="+mn-cs"/>
              </a:rPr>
              <a:t>	Responses were nearly split 50-50.  </a:t>
            </a:r>
          </a:p>
          <a:p>
            <a:pPr lvl="0"/>
            <a:r>
              <a:rPr lang="en-US" sz="1100" kern="1200" dirty="0" smtClean="0">
                <a:solidFill>
                  <a:schemeClr val="tx1"/>
                </a:solidFill>
                <a:effectLst/>
                <a:latin typeface="Arial" charset="0"/>
                <a:ea typeface="+mn-ea"/>
                <a:cs typeface="+mn-cs"/>
              </a:rPr>
              <a:t>	Need for a balance</a:t>
            </a:r>
          </a:p>
          <a:p>
            <a:pPr marL="171450" lvl="0" indent="-171450">
              <a:buFontTx/>
              <a:buChar char="-"/>
            </a:pPr>
            <a:r>
              <a:rPr lang="en-US" sz="1100" kern="1200" dirty="0" smtClean="0">
                <a:solidFill>
                  <a:schemeClr val="tx1"/>
                </a:solidFill>
                <a:effectLst/>
                <a:latin typeface="Arial" charset="0"/>
                <a:ea typeface="+mn-ea"/>
                <a:cs typeface="+mn-cs"/>
              </a:rPr>
              <a:t>June 2011 Survey:</a:t>
            </a:r>
            <a:r>
              <a:rPr lang="en-US" sz="1100" kern="1200" baseline="0" dirty="0" smtClean="0">
                <a:solidFill>
                  <a:schemeClr val="tx1"/>
                </a:solidFill>
                <a:effectLst/>
                <a:latin typeface="Arial" charset="0"/>
                <a:ea typeface="+mn-ea"/>
                <a:cs typeface="+mn-cs"/>
              </a:rPr>
              <a:t> </a:t>
            </a:r>
            <a:r>
              <a:rPr lang="en-US" sz="1100" kern="1200" dirty="0" smtClean="0">
                <a:solidFill>
                  <a:schemeClr val="tx1"/>
                </a:solidFill>
                <a:effectLst/>
                <a:latin typeface="Arial" charset="0"/>
                <a:ea typeface="+mn-ea"/>
                <a:cs typeface="+mn-cs"/>
              </a:rPr>
              <a:t>The Guiding Principles</a:t>
            </a:r>
          </a:p>
          <a:p>
            <a:pPr marL="628650" lvl="1" indent="-171450">
              <a:buFontTx/>
              <a:buChar char="-"/>
            </a:pPr>
            <a:r>
              <a:rPr lang="en-US" sz="1100" kern="1200" dirty="0" smtClean="0">
                <a:solidFill>
                  <a:schemeClr val="tx1"/>
                </a:solidFill>
                <a:effectLst/>
                <a:latin typeface="Arial" charset="0"/>
                <a:ea typeface="+mn-ea"/>
                <a:cs typeface="+mn-cs"/>
              </a:rPr>
              <a:t>1</a:t>
            </a:r>
            <a:r>
              <a:rPr lang="en-US" sz="1100" kern="1200" baseline="30000" dirty="0" smtClean="0">
                <a:solidFill>
                  <a:schemeClr val="tx1"/>
                </a:solidFill>
                <a:effectLst/>
                <a:latin typeface="Arial" charset="0"/>
                <a:ea typeface="+mn-ea"/>
                <a:cs typeface="+mn-cs"/>
              </a:rPr>
              <a:t>st</a:t>
            </a:r>
            <a:r>
              <a:rPr lang="en-US" sz="1100" kern="1200" dirty="0" smtClean="0">
                <a:solidFill>
                  <a:schemeClr val="tx1"/>
                </a:solidFill>
                <a:effectLst/>
                <a:latin typeface="Arial" charset="0"/>
                <a:ea typeface="+mn-ea"/>
                <a:cs typeface="+mn-cs"/>
              </a:rPr>
              <a:t> Guiding</a:t>
            </a:r>
            <a:r>
              <a:rPr lang="en-US" sz="1100" kern="1200" baseline="0" dirty="0" smtClean="0">
                <a:solidFill>
                  <a:schemeClr val="tx1"/>
                </a:solidFill>
                <a:effectLst/>
                <a:latin typeface="Arial" charset="0"/>
                <a:ea typeface="+mn-ea"/>
                <a:cs typeface="+mn-cs"/>
              </a:rPr>
              <a:t> Principle had least support.</a:t>
            </a:r>
          </a:p>
          <a:p>
            <a:pPr marL="628650" lvl="1" indent="-171450">
              <a:buFontTx/>
              <a:buChar char="-"/>
            </a:pPr>
            <a:r>
              <a:rPr lang="en-US" sz="1100" kern="1200" baseline="0" dirty="0" smtClean="0">
                <a:solidFill>
                  <a:schemeClr val="tx1"/>
                </a:solidFill>
                <a:effectLst/>
                <a:latin typeface="Arial" charset="0"/>
                <a:ea typeface="+mn-ea"/>
                <a:cs typeface="+mn-cs"/>
              </a:rPr>
              <a:t>Still had </a:t>
            </a:r>
            <a:r>
              <a:rPr lang="en-US" sz="1100" kern="1200" dirty="0" smtClean="0">
                <a:solidFill>
                  <a:schemeClr val="tx1"/>
                </a:solidFill>
                <a:effectLst/>
                <a:latin typeface="Arial" charset="0"/>
                <a:ea typeface="+mn-ea"/>
                <a:cs typeface="+mn-cs"/>
              </a:rPr>
              <a:t> had 40 % how gave this a high priority.  </a:t>
            </a:r>
          </a:p>
          <a:p>
            <a:pPr marL="628650" lvl="1" indent="-171450">
              <a:buFontTx/>
              <a:buChar char="-"/>
            </a:pPr>
            <a:r>
              <a:rPr lang="en-US" sz="1100" kern="1200" dirty="0" smtClean="0">
                <a:solidFill>
                  <a:schemeClr val="tx1"/>
                </a:solidFill>
                <a:effectLst/>
                <a:latin typeface="Arial" charset="0"/>
                <a:ea typeface="+mn-ea"/>
                <a:cs typeface="+mn-cs"/>
              </a:rPr>
              <a:t>Need for balance </a:t>
            </a:r>
          </a:p>
          <a:p>
            <a:r>
              <a:rPr lang="en-US" sz="1100" kern="1200" dirty="0" smtClean="0">
                <a:solidFill>
                  <a:schemeClr val="tx1"/>
                </a:solidFill>
                <a:effectLst/>
                <a:latin typeface="Arial" charset="0"/>
                <a:ea typeface="+mn-ea"/>
                <a:cs typeface="+mn-cs"/>
              </a:rPr>
              <a:t>- June 2012 workshop, </a:t>
            </a:r>
          </a:p>
          <a:p>
            <a:r>
              <a:rPr lang="en-US" sz="1100" kern="1200" baseline="0" dirty="0" smtClean="0">
                <a:solidFill>
                  <a:schemeClr val="tx1"/>
                </a:solidFill>
                <a:effectLst/>
                <a:latin typeface="Arial" charset="0"/>
                <a:ea typeface="+mn-ea"/>
                <a:cs typeface="+mn-cs"/>
              </a:rPr>
              <a:t>           </a:t>
            </a:r>
            <a:r>
              <a:rPr lang="en-US" sz="1100" kern="1200" dirty="0" smtClean="0">
                <a:solidFill>
                  <a:schemeClr val="tx1"/>
                </a:solidFill>
                <a:effectLst/>
                <a:latin typeface="Arial" charset="0"/>
                <a:ea typeface="+mn-ea"/>
                <a:cs typeface="+mn-cs"/>
              </a:rPr>
              <a:t>-</a:t>
            </a:r>
            <a:r>
              <a:rPr lang="en-US" sz="1100" kern="1200" baseline="0" dirty="0" smtClean="0">
                <a:solidFill>
                  <a:schemeClr val="tx1"/>
                </a:solidFill>
                <a:effectLst/>
                <a:latin typeface="Arial" charset="0"/>
                <a:ea typeface="+mn-ea"/>
                <a:cs typeface="+mn-cs"/>
              </a:rPr>
              <a:t> S</a:t>
            </a:r>
            <a:r>
              <a:rPr lang="en-US" sz="1100" kern="1200" dirty="0" smtClean="0">
                <a:solidFill>
                  <a:schemeClr val="tx1"/>
                </a:solidFill>
                <a:effectLst/>
                <a:latin typeface="Arial" charset="0"/>
                <a:ea typeface="+mn-ea"/>
                <a:cs typeface="+mn-cs"/>
              </a:rPr>
              <a:t>taff responded to comments from participants and </a:t>
            </a:r>
          </a:p>
          <a:p>
            <a:r>
              <a:rPr lang="en-US" sz="1100" kern="1200" dirty="0" smtClean="0">
                <a:solidFill>
                  <a:schemeClr val="tx1"/>
                </a:solidFill>
                <a:effectLst/>
                <a:latin typeface="Arial" charset="0"/>
                <a:ea typeface="+mn-ea"/>
                <a:cs typeface="+mn-cs"/>
              </a:rPr>
              <a:t>           - Changed the land use diagram,</a:t>
            </a:r>
            <a:r>
              <a:rPr lang="en-US" sz="1100" kern="1200" baseline="0" dirty="0" smtClean="0">
                <a:solidFill>
                  <a:schemeClr val="tx1"/>
                </a:solidFill>
                <a:effectLst/>
                <a:latin typeface="Arial" charset="0"/>
                <a:ea typeface="+mn-ea"/>
                <a:cs typeface="+mn-cs"/>
              </a:rPr>
              <a:t> most notably in</a:t>
            </a:r>
            <a:r>
              <a:rPr lang="en-US" sz="1100" kern="1200" dirty="0" smtClean="0">
                <a:solidFill>
                  <a:schemeClr val="tx1"/>
                </a:solidFill>
                <a:effectLst/>
                <a:latin typeface="Arial" charset="0"/>
                <a:ea typeface="+mn-ea"/>
                <a:cs typeface="+mn-cs"/>
              </a:rPr>
              <a:t> the Central District</a:t>
            </a:r>
          </a:p>
          <a:p>
            <a:r>
              <a:rPr lang="en-US" sz="1100" kern="1200" dirty="0" smtClean="0">
                <a:solidFill>
                  <a:schemeClr val="tx1"/>
                </a:solidFill>
                <a:effectLst/>
                <a:latin typeface="Arial" charset="0"/>
                <a:ea typeface="+mn-ea"/>
                <a:cs typeface="+mn-cs"/>
              </a:rPr>
              <a:t>           - Changed the development caps, most notably in the Central District</a:t>
            </a:r>
          </a:p>
          <a:p>
            <a:pPr lvl="0"/>
            <a:r>
              <a:rPr lang="en-US" sz="1100" kern="1200" dirty="0" smtClean="0">
                <a:solidFill>
                  <a:schemeClr val="tx1"/>
                </a:solidFill>
                <a:effectLst/>
                <a:latin typeface="Arial" charset="0"/>
                <a:ea typeface="+mn-ea"/>
                <a:cs typeface="+mn-cs"/>
              </a:rPr>
              <a:t>- Process</a:t>
            </a:r>
            <a:r>
              <a:rPr lang="en-US" sz="1100" kern="1200" baseline="0" dirty="0" smtClean="0">
                <a:solidFill>
                  <a:schemeClr val="tx1"/>
                </a:solidFill>
                <a:effectLst/>
                <a:latin typeface="Arial" charset="0"/>
                <a:ea typeface="+mn-ea"/>
                <a:cs typeface="+mn-cs"/>
              </a:rPr>
              <a:t> of seeking balance in the absence of clear community vision</a:t>
            </a:r>
            <a:endParaRPr lang="en-US" sz="1100" kern="1200" dirty="0" smtClean="0">
              <a:solidFill>
                <a:schemeClr val="tx1"/>
              </a:solidFill>
              <a:effectLst/>
              <a:latin typeface="Arial" charset="0"/>
              <a:ea typeface="+mn-ea"/>
              <a:cs typeface="+mn-cs"/>
            </a:endParaRPr>
          </a:p>
          <a:p>
            <a:pPr marL="171450" lvl="0" indent="-171450">
              <a:buFontTx/>
              <a:buChar char="-"/>
            </a:pPr>
            <a:r>
              <a:rPr lang="en-US" sz="1100" kern="1200" dirty="0" smtClean="0">
                <a:solidFill>
                  <a:schemeClr val="tx1"/>
                </a:solidFill>
                <a:effectLst/>
                <a:latin typeface="Arial" charset="0"/>
                <a:ea typeface="+mn-ea"/>
                <a:cs typeface="+mn-cs"/>
              </a:rPr>
              <a:t>Refinements may be necessary; </a:t>
            </a:r>
          </a:p>
          <a:p>
            <a:pPr marL="628650" lvl="1" indent="-171450">
              <a:buFontTx/>
              <a:buChar char="-"/>
            </a:pPr>
            <a:r>
              <a:rPr lang="en-US" sz="1100" kern="1200" dirty="0" smtClean="0">
                <a:solidFill>
                  <a:schemeClr val="tx1"/>
                </a:solidFill>
                <a:effectLst/>
                <a:latin typeface="Arial" charset="0"/>
                <a:ea typeface="+mn-ea"/>
                <a:cs typeface="+mn-cs"/>
              </a:rPr>
              <a:t>Recommendation seeks to balance diverse opinions </a:t>
            </a:r>
          </a:p>
          <a:p>
            <a:pPr marL="628650" lvl="1" indent="-171450">
              <a:buFontTx/>
              <a:buChar char="-"/>
            </a:pPr>
            <a:r>
              <a:rPr lang="en-US" sz="1100" kern="1200" dirty="0" smtClean="0">
                <a:solidFill>
                  <a:schemeClr val="tx1"/>
                </a:solidFill>
                <a:effectLst/>
                <a:latin typeface="Arial" charset="0"/>
                <a:ea typeface="+mn-ea"/>
                <a:cs typeface="+mn-cs"/>
              </a:rPr>
              <a:t>While also taking into account quantitative metrics and qualitative goals.</a:t>
            </a:r>
            <a:endParaRPr lang="en-US" sz="11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19</a:t>
            </a:fld>
            <a:endParaRPr lang="en-US" dirty="0"/>
          </a:p>
        </p:txBody>
      </p:sp>
    </p:spTree>
    <p:extLst>
      <p:ext uri="{BB962C8B-B14F-4D97-AF65-F5344CB8AC3E}">
        <p14:creationId xmlns:p14="http://schemas.microsoft.com/office/powerpoint/2010/main" val="1683730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20</a:t>
            </a:fld>
            <a:endParaRPr lang="en-US" dirty="0"/>
          </a:p>
        </p:txBody>
      </p:sp>
    </p:spTree>
    <p:extLst>
      <p:ext uri="{BB962C8B-B14F-4D97-AF65-F5344CB8AC3E}">
        <p14:creationId xmlns:p14="http://schemas.microsoft.com/office/powerpoint/2010/main" val="41361466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21</a:t>
            </a:fld>
            <a:endParaRPr lang="en-US" dirty="0"/>
          </a:p>
        </p:txBody>
      </p:sp>
    </p:spTree>
    <p:extLst>
      <p:ext uri="{BB962C8B-B14F-4D97-AF65-F5344CB8AC3E}">
        <p14:creationId xmlns:p14="http://schemas.microsoft.com/office/powerpoint/2010/main" val="26062720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23</a:t>
            </a:fld>
            <a:endParaRPr lang="en-US" dirty="0"/>
          </a:p>
        </p:txBody>
      </p:sp>
    </p:spTree>
    <p:extLst>
      <p:ext uri="{BB962C8B-B14F-4D97-AF65-F5344CB8AC3E}">
        <p14:creationId xmlns:p14="http://schemas.microsoft.com/office/powerpoint/2010/main" val="41361466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a:t>
            </a:r>
            <a:r>
              <a:rPr lang="en-US" baseline="0" dirty="0" smtClean="0"/>
              <a:t> is a cap.</a:t>
            </a:r>
          </a:p>
          <a:p>
            <a:r>
              <a:rPr lang="en-US" baseline="0" dirty="0" smtClean="0"/>
              <a:t>Tells how often it can be updated</a:t>
            </a:r>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24</a:t>
            </a:fld>
            <a:endParaRPr lang="en-US" dirty="0"/>
          </a:p>
        </p:txBody>
      </p:sp>
    </p:spTree>
    <p:extLst>
      <p:ext uri="{BB962C8B-B14F-4D97-AF65-F5344CB8AC3E}">
        <p14:creationId xmlns:p14="http://schemas.microsoft.com/office/powerpoint/2010/main" val="40981144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35</a:t>
            </a:fld>
            <a:endParaRPr lang="en-US" dirty="0"/>
          </a:p>
        </p:txBody>
      </p:sp>
    </p:spTree>
    <p:extLst>
      <p:ext uri="{BB962C8B-B14F-4D97-AF65-F5344CB8AC3E}">
        <p14:creationId xmlns:p14="http://schemas.microsoft.com/office/powerpoint/2010/main" val="41361466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 are Guiding Principles </a:t>
            </a:r>
          </a:p>
          <a:p>
            <a:r>
              <a:rPr lang="en-US" dirty="0" smtClean="0"/>
              <a:t>	Paint</a:t>
            </a:r>
            <a:r>
              <a:rPr lang="en-US" baseline="0" dirty="0" smtClean="0"/>
              <a:t> a broad picture of the place we want to be</a:t>
            </a:r>
          </a:p>
          <a:p>
            <a:r>
              <a:rPr lang="en-US" baseline="0" dirty="0" smtClean="0"/>
              <a:t>There are policies</a:t>
            </a:r>
          </a:p>
          <a:p>
            <a:r>
              <a:rPr lang="en-US" baseline="0" dirty="0" smtClean="0"/>
              <a:t>	State details of that vision</a:t>
            </a:r>
          </a:p>
          <a:p>
            <a:r>
              <a:rPr lang="en-US" baseline="0" dirty="0" smtClean="0"/>
              <a:t>	Talk about adopting standards</a:t>
            </a:r>
          </a:p>
          <a:p>
            <a:r>
              <a:rPr lang="en-US" baseline="0" dirty="0" smtClean="0"/>
              <a:t>	Additional work in Fall, 2012</a:t>
            </a:r>
            <a:endParaRPr lang="en-US" dirty="0" smtClean="0"/>
          </a:p>
          <a:p>
            <a:r>
              <a:rPr lang="en-US" dirty="0" smtClean="0"/>
              <a:t>The</a:t>
            </a:r>
            <a:r>
              <a:rPr lang="en-US" baseline="0" dirty="0" smtClean="0"/>
              <a:t> Planning Commission and staff differ:</a:t>
            </a:r>
          </a:p>
          <a:p>
            <a:r>
              <a:rPr lang="en-US" baseline="0" dirty="0" smtClean="0"/>
              <a:t>	Adhere to the Secretary’s Standards vs. Compatible and Differentiated</a:t>
            </a:r>
          </a:p>
          <a:p>
            <a:endParaRPr lang="en-US" dirty="0"/>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37</a:t>
            </a:fld>
            <a:endParaRPr lang="en-US" dirty="0"/>
          </a:p>
        </p:txBody>
      </p:sp>
    </p:spTree>
    <p:extLst>
      <p:ext uri="{BB962C8B-B14F-4D97-AF65-F5344CB8AC3E}">
        <p14:creationId xmlns:p14="http://schemas.microsoft.com/office/powerpoint/2010/main" val="10252884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u="sng" dirty="0" smtClean="0"/>
              <a:t>Integrate the Planning Commission’s recommendation into Staff’s recommendation:</a:t>
            </a:r>
          </a:p>
          <a:p>
            <a:pPr marL="341313" indent="0">
              <a:buNone/>
            </a:pPr>
            <a:r>
              <a:rPr lang="en-US" sz="1200" dirty="0" smtClean="0"/>
              <a:t>“Pasadena supports public education…</a:t>
            </a:r>
          </a:p>
          <a:p>
            <a:pPr marL="341313" indent="0">
              <a:buNone/>
            </a:pPr>
            <a:endParaRPr lang="en-US" sz="1200" dirty="0" smtClean="0"/>
          </a:p>
          <a:p>
            <a:r>
              <a:rPr lang="en-US" sz="1400" u="sng" dirty="0" smtClean="0"/>
              <a:t>Reorder the two sentences:</a:t>
            </a:r>
          </a:p>
          <a:p>
            <a:pPr marL="341313" indent="0">
              <a:buNone/>
            </a:pPr>
            <a:r>
              <a:rPr lang="en-US" sz="1200" dirty="0" smtClean="0">
                <a:solidFill>
                  <a:srgbClr val="FF0000"/>
                </a:solidFill>
              </a:rPr>
              <a:t>Recognizing the relationship between education and economic vitality, </a:t>
            </a:r>
            <a:r>
              <a:rPr lang="en-US" sz="1200" dirty="0" smtClean="0"/>
              <a:t>quality public schools are a shared community responsibility. Pasadena is committed to community planning that supports vibrant educational resources responsive to the broad needs of our diverse community.</a:t>
            </a:r>
            <a:r>
              <a:rPr lang="en-US" sz="1200" b="1" dirty="0" smtClean="0"/>
              <a:t> </a:t>
            </a:r>
            <a:endParaRPr lang="en-US" sz="1200" dirty="0" smtClean="0"/>
          </a:p>
          <a:p>
            <a:endParaRPr lang="en-US" dirty="0" smtClean="0"/>
          </a:p>
          <a:p>
            <a:r>
              <a:rPr lang="en-US" u="sng" dirty="0" smtClean="0"/>
              <a:t>Planning </a:t>
            </a:r>
            <a:r>
              <a:rPr lang="en-US" u="sng" dirty="0"/>
              <a:t>Commission’s 8</a:t>
            </a:r>
            <a:r>
              <a:rPr lang="en-US" u="sng" baseline="30000" dirty="0"/>
              <a:t>th</a:t>
            </a:r>
            <a:r>
              <a:rPr lang="en-US" u="sng" dirty="0"/>
              <a:t>.  </a:t>
            </a:r>
            <a:r>
              <a:rPr lang="en-US" dirty="0"/>
              <a:t>“Pasadena supports public education and is committed to community planning that furthers a diverse educational system responsive to the broad needs of our community”</a:t>
            </a:r>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38</a:t>
            </a:fld>
            <a:endParaRPr lang="en-US" dirty="0"/>
          </a:p>
        </p:txBody>
      </p:sp>
    </p:spTree>
    <p:extLst>
      <p:ext uri="{BB962C8B-B14F-4D97-AF65-F5344CB8AC3E}">
        <p14:creationId xmlns:p14="http://schemas.microsoft.com/office/powerpoint/2010/main" val="6967855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39</a:t>
            </a:fld>
            <a:endParaRPr lang="en-US" dirty="0"/>
          </a:p>
        </p:txBody>
      </p:sp>
    </p:spTree>
    <p:extLst>
      <p:ext uri="{BB962C8B-B14F-4D97-AF65-F5344CB8AC3E}">
        <p14:creationId xmlns:p14="http://schemas.microsoft.com/office/powerpoint/2010/main" val="41361466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49</a:t>
            </a:fld>
            <a:endParaRPr lang="en-US" dirty="0"/>
          </a:p>
        </p:txBody>
      </p:sp>
    </p:spTree>
    <p:extLst>
      <p:ext uri="{BB962C8B-B14F-4D97-AF65-F5344CB8AC3E}">
        <p14:creationId xmlns:p14="http://schemas.microsoft.com/office/powerpoint/2010/main" val="260627202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Project</a:t>
            </a:r>
            <a:r>
              <a:rPr lang="en-US" baseline="0" dirty="0" smtClean="0"/>
              <a:t> alternatives discussed in general terms before step six</a:t>
            </a:r>
            <a:endParaRPr lang="en-US" dirty="0"/>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70</a:t>
            </a:fld>
            <a:endParaRPr lang="en-US" dirty="0"/>
          </a:p>
        </p:txBody>
      </p:sp>
    </p:spTree>
    <p:extLst>
      <p:ext uri="{BB962C8B-B14F-4D97-AF65-F5344CB8AC3E}">
        <p14:creationId xmlns:p14="http://schemas.microsoft.com/office/powerpoint/2010/main" val="38703121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Planning Commission’s 8</a:t>
            </a:r>
            <a:r>
              <a:rPr lang="en-US" baseline="30000" dirty="0"/>
              <a:t>th</a:t>
            </a:r>
            <a:r>
              <a:rPr lang="en-US" dirty="0"/>
              <a:t>.  “Pasadena supports public education and is committed to community planning that furthers a diverse educational system responsive to the broad needs of our community”</a:t>
            </a:r>
          </a:p>
        </p:txBody>
      </p:sp>
      <p:sp>
        <p:nvSpPr>
          <p:cNvPr id="4" name="Slide Number Placeholder 3"/>
          <p:cNvSpPr>
            <a:spLocks noGrp="1"/>
          </p:cNvSpPr>
          <p:nvPr>
            <p:ph type="sldNum" sz="quarter" idx="10"/>
          </p:nvPr>
        </p:nvSpPr>
        <p:spPr/>
        <p:txBody>
          <a:bodyPr/>
          <a:lstStyle/>
          <a:p>
            <a:pPr>
              <a:defRPr/>
            </a:pPr>
            <a:fld id="{A7340E3C-5A42-4662-A0DF-EA5A6C108609}" type="slidenum">
              <a:rPr lang="en-US" smtClean="0"/>
              <a:pPr>
                <a:defRPr/>
              </a:pPr>
              <a:t>71</a:t>
            </a:fld>
            <a:endParaRPr lang="en-US" dirty="0"/>
          </a:p>
        </p:txBody>
      </p:sp>
    </p:spTree>
    <p:extLst>
      <p:ext uri="{BB962C8B-B14F-4D97-AF65-F5344CB8AC3E}">
        <p14:creationId xmlns:p14="http://schemas.microsoft.com/office/powerpoint/2010/main" val="69678558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32" descr="Powerpoint_Template_Cover_11S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17"/>
          <p:cNvSpPr>
            <a:spLocks noChangeArrowheads="1"/>
          </p:cNvSpPr>
          <p:nvPr/>
        </p:nvSpPr>
        <p:spPr bwMode="auto">
          <a:xfrm>
            <a:off x="227013" y="1260475"/>
            <a:ext cx="86233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sz="2000" dirty="0" smtClean="0">
                <a:solidFill>
                  <a:srgbClr val="B5C3D4"/>
                </a:solidFill>
                <a:latin typeface="Futura Md BT" pitchFamily="34" charset="0"/>
              </a:rPr>
              <a:t>Planning</a:t>
            </a:r>
            <a:r>
              <a:rPr lang="en-US" sz="2000" baseline="0" dirty="0" smtClean="0">
                <a:solidFill>
                  <a:srgbClr val="B5C3D4"/>
                </a:solidFill>
                <a:latin typeface="Futura Md BT" pitchFamily="34" charset="0"/>
              </a:rPr>
              <a:t> and Community Development</a:t>
            </a:r>
            <a:endParaRPr lang="en-US" sz="2000" dirty="0">
              <a:solidFill>
                <a:srgbClr val="B5C3D4"/>
              </a:solidFill>
              <a:latin typeface="Futura Md BT" pitchFamily="34" charset="0"/>
            </a:endParaRPr>
          </a:p>
        </p:txBody>
      </p:sp>
      <p:sp>
        <p:nvSpPr>
          <p:cNvPr id="6147" name="Rectangle 3"/>
          <p:cNvSpPr>
            <a:spLocks noGrp="1" noChangeArrowheads="1"/>
          </p:cNvSpPr>
          <p:nvPr>
            <p:ph type="ctrTitle"/>
          </p:nvPr>
        </p:nvSpPr>
        <p:spPr>
          <a:xfrm>
            <a:off x="0" y="2416175"/>
            <a:ext cx="9144000" cy="1470025"/>
          </a:xfrm>
        </p:spPr>
        <p:txBody>
          <a:bodyPr anchor="t" anchorCtr="1"/>
          <a:lstStyle>
            <a:lvl1pPr algn="ctr">
              <a:defRPr>
                <a:solidFill>
                  <a:srgbClr val="003767"/>
                </a:solidFill>
              </a:defRPr>
            </a:lvl1pPr>
          </a:lstStyle>
          <a:p>
            <a:pPr lvl="0"/>
            <a:r>
              <a:rPr lang="en-US" noProof="0" smtClean="0"/>
              <a:t>Click to edit title </a:t>
            </a:r>
          </a:p>
        </p:txBody>
      </p:sp>
      <p:sp>
        <p:nvSpPr>
          <p:cNvPr id="6149" name="Rectangle 5"/>
          <p:cNvSpPr>
            <a:spLocks noGrp="1" noChangeArrowheads="1"/>
          </p:cNvSpPr>
          <p:nvPr>
            <p:ph type="subTitle" idx="1"/>
          </p:nvPr>
        </p:nvSpPr>
        <p:spPr>
          <a:xfrm>
            <a:off x="0" y="4114800"/>
            <a:ext cx="9144000" cy="1752600"/>
          </a:xfrm>
        </p:spPr>
        <p:txBody>
          <a:bodyPr anchorCtr="1"/>
          <a:lstStyle>
            <a:lvl1pPr marL="0" indent="0" algn="ctr">
              <a:buFontTx/>
              <a:buNone/>
              <a:defRPr>
                <a:solidFill>
                  <a:srgbClr val="D3A464"/>
                </a:solidFill>
              </a:defRPr>
            </a:lvl1pPr>
          </a:lstStyle>
          <a:p>
            <a:pPr lvl="0"/>
            <a:r>
              <a:rPr lang="en-US" noProof="0" smtClean="0"/>
              <a:t>Click to edit Master subtitle</a:t>
            </a:r>
          </a:p>
        </p:txBody>
      </p:sp>
    </p:spTree>
    <p:extLst>
      <p:ext uri="{BB962C8B-B14F-4D97-AF65-F5344CB8AC3E}">
        <p14:creationId xmlns:p14="http://schemas.microsoft.com/office/powerpoint/2010/main" val="29518800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3"/>
          <p:cNvSpPr>
            <a:spLocks noGrp="1" noChangeArrowheads="1"/>
          </p:cNvSpPr>
          <p:nvPr>
            <p:ph type="sldNum" sz="quarter" idx="10"/>
          </p:nvPr>
        </p:nvSpPr>
        <p:spPr>
          <a:ln/>
        </p:spPr>
        <p:txBody>
          <a:bodyPr/>
          <a:lstStyle>
            <a:lvl1pPr>
              <a:defRPr/>
            </a:lvl1pPr>
          </a:lstStyle>
          <a:p>
            <a:pPr>
              <a:defRPr/>
            </a:pPr>
            <a:fld id="{29209873-EB9F-4BAB-8F2B-2382E339FD41}" type="slidenum">
              <a:rPr lang="en-US"/>
              <a:pPr>
                <a:defRPr/>
              </a:pPr>
              <a:t>‹#›</a:t>
            </a:fld>
            <a:endParaRPr lang="en-US" dirty="0"/>
          </a:p>
        </p:txBody>
      </p:sp>
    </p:spTree>
    <p:extLst>
      <p:ext uri="{BB962C8B-B14F-4D97-AF65-F5344CB8AC3E}">
        <p14:creationId xmlns:p14="http://schemas.microsoft.com/office/powerpoint/2010/main" val="682551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3"/>
          <p:cNvSpPr>
            <a:spLocks noGrp="1" noChangeArrowheads="1"/>
          </p:cNvSpPr>
          <p:nvPr>
            <p:ph type="sldNum" sz="quarter" idx="10"/>
          </p:nvPr>
        </p:nvSpPr>
        <p:spPr>
          <a:ln/>
        </p:spPr>
        <p:txBody>
          <a:bodyPr/>
          <a:lstStyle>
            <a:lvl1pPr>
              <a:defRPr/>
            </a:lvl1pPr>
          </a:lstStyle>
          <a:p>
            <a:pPr>
              <a:defRPr/>
            </a:pPr>
            <a:fld id="{4CEAB9BD-3DCC-48EB-97B1-98AFADD58F06}" type="slidenum">
              <a:rPr lang="en-US"/>
              <a:pPr>
                <a:defRPr/>
              </a:pPr>
              <a:t>‹#›</a:t>
            </a:fld>
            <a:endParaRPr lang="en-US" dirty="0"/>
          </a:p>
        </p:txBody>
      </p:sp>
    </p:spTree>
    <p:extLst>
      <p:ext uri="{BB962C8B-B14F-4D97-AF65-F5344CB8AC3E}">
        <p14:creationId xmlns:p14="http://schemas.microsoft.com/office/powerpoint/2010/main" val="10698619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4800" y="1600200"/>
            <a:ext cx="41529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10100" y="1600200"/>
            <a:ext cx="41529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3"/>
          <p:cNvSpPr>
            <a:spLocks noGrp="1" noChangeArrowheads="1"/>
          </p:cNvSpPr>
          <p:nvPr>
            <p:ph type="sldNum" sz="quarter" idx="10"/>
          </p:nvPr>
        </p:nvSpPr>
        <p:spPr>
          <a:ln/>
        </p:spPr>
        <p:txBody>
          <a:bodyPr/>
          <a:lstStyle>
            <a:lvl1pPr>
              <a:defRPr/>
            </a:lvl1pPr>
          </a:lstStyle>
          <a:p>
            <a:pPr>
              <a:defRPr/>
            </a:pPr>
            <a:fld id="{0C1A532A-FCE1-4B5B-B7F0-C3A0E31C8FE2}" type="slidenum">
              <a:rPr lang="en-US"/>
              <a:pPr>
                <a:defRPr/>
              </a:pPr>
              <a:t>‹#›</a:t>
            </a:fld>
            <a:endParaRPr lang="en-US" dirty="0"/>
          </a:p>
        </p:txBody>
      </p:sp>
    </p:spTree>
    <p:extLst>
      <p:ext uri="{BB962C8B-B14F-4D97-AF65-F5344CB8AC3E}">
        <p14:creationId xmlns:p14="http://schemas.microsoft.com/office/powerpoint/2010/main" val="4134071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3"/>
          <p:cNvSpPr>
            <a:spLocks noGrp="1" noChangeArrowheads="1"/>
          </p:cNvSpPr>
          <p:nvPr>
            <p:ph type="sldNum" sz="quarter" idx="10"/>
          </p:nvPr>
        </p:nvSpPr>
        <p:spPr>
          <a:ln/>
        </p:spPr>
        <p:txBody>
          <a:bodyPr/>
          <a:lstStyle>
            <a:lvl1pPr>
              <a:defRPr/>
            </a:lvl1pPr>
          </a:lstStyle>
          <a:p>
            <a:pPr>
              <a:defRPr/>
            </a:pPr>
            <a:fld id="{2FB9285A-84B8-4395-AE2C-DA878957CE53}" type="slidenum">
              <a:rPr lang="en-US"/>
              <a:pPr>
                <a:defRPr/>
              </a:pPr>
              <a:t>‹#›</a:t>
            </a:fld>
            <a:endParaRPr lang="en-US" dirty="0"/>
          </a:p>
        </p:txBody>
      </p:sp>
    </p:spTree>
    <p:extLst>
      <p:ext uri="{BB962C8B-B14F-4D97-AF65-F5344CB8AC3E}">
        <p14:creationId xmlns:p14="http://schemas.microsoft.com/office/powerpoint/2010/main" val="1662574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13"/>
          <p:cNvSpPr>
            <a:spLocks noGrp="1" noChangeArrowheads="1"/>
          </p:cNvSpPr>
          <p:nvPr>
            <p:ph type="sldNum" sz="quarter" idx="10"/>
          </p:nvPr>
        </p:nvSpPr>
        <p:spPr>
          <a:ln/>
        </p:spPr>
        <p:txBody>
          <a:bodyPr/>
          <a:lstStyle>
            <a:lvl1pPr>
              <a:defRPr/>
            </a:lvl1pPr>
          </a:lstStyle>
          <a:p>
            <a:pPr>
              <a:defRPr/>
            </a:pPr>
            <a:fld id="{23EE4487-AA23-4F7E-9B3A-D07A7E674EFD}" type="slidenum">
              <a:rPr lang="en-US"/>
              <a:pPr>
                <a:defRPr/>
              </a:pPr>
              <a:t>‹#›</a:t>
            </a:fld>
            <a:endParaRPr lang="en-US" dirty="0"/>
          </a:p>
        </p:txBody>
      </p:sp>
    </p:spTree>
    <p:extLst>
      <p:ext uri="{BB962C8B-B14F-4D97-AF65-F5344CB8AC3E}">
        <p14:creationId xmlns:p14="http://schemas.microsoft.com/office/powerpoint/2010/main" val="1567468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3"/>
          <p:cNvSpPr>
            <a:spLocks noGrp="1" noChangeArrowheads="1"/>
          </p:cNvSpPr>
          <p:nvPr>
            <p:ph type="sldNum" sz="quarter" idx="10"/>
          </p:nvPr>
        </p:nvSpPr>
        <p:spPr>
          <a:ln/>
        </p:spPr>
        <p:txBody>
          <a:bodyPr/>
          <a:lstStyle>
            <a:lvl1pPr>
              <a:defRPr/>
            </a:lvl1pPr>
          </a:lstStyle>
          <a:p>
            <a:pPr>
              <a:defRPr/>
            </a:pPr>
            <a:fld id="{B0813854-BAE7-4E41-97D1-4C70C2610AFB}" type="slidenum">
              <a:rPr lang="en-US"/>
              <a:pPr>
                <a:defRPr/>
              </a:pPr>
              <a:t>‹#›</a:t>
            </a:fld>
            <a:endParaRPr lang="en-US" dirty="0"/>
          </a:p>
        </p:txBody>
      </p:sp>
    </p:spTree>
    <p:extLst>
      <p:ext uri="{BB962C8B-B14F-4D97-AF65-F5344CB8AC3E}">
        <p14:creationId xmlns:p14="http://schemas.microsoft.com/office/powerpoint/2010/main" val="18548612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3"/>
          <p:cNvSpPr>
            <a:spLocks noGrp="1" noChangeArrowheads="1"/>
          </p:cNvSpPr>
          <p:nvPr>
            <p:ph type="sldNum" sz="quarter" idx="10"/>
          </p:nvPr>
        </p:nvSpPr>
        <p:spPr>
          <a:ln/>
        </p:spPr>
        <p:txBody>
          <a:bodyPr/>
          <a:lstStyle>
            <a:lvl1pPr>
              <a:defRPr/>
            </a:lvl1pPr>
          </a:lstStyle>
          <a:p>
            <a:pPr>
              <a:defRPr/>
            </a:pPr>
            <a:fld id="{72358067-A035-4248-A905-188C291B8163}" type="slidenum">
              <a:rPr lang="en-US"/>
              <a:pPr>
                <a:defRPr/>
              </a:pPr>
              <a:t>‹#›</a:t>
            </a:fld>
            <a:endParaRPr lang="en-US" dirty="0"/>
          </a:p>
        </p:txBody>
      </p:sp>
    </p:spTree>
    <p:extLst>
      <p:ext uri="{BB962C8B-B14F-4D97-AF65-F5344CB8AC3E}">
        <p14:creationId xmlns:p14="http://schemas.microsoft.com/office/powerpoint/2010/main" val="32051691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3"/>
          <p:cNvSpPr>
            <a:spLocks noGrp="1" noChangeArrowheads="1"/>
          </p:cNvSpPr>
          <p:nvPr>
            <p:ph type="sldNum" sz="quarter" idx="10"/>
          </p:nvPr>
        </p:nvSpPr>
        <p:spPr>
          <a:ln/>
        </p:spPr>
        <p:txBody>
          <a:bodyPr/>
          <a:lstStyle>
            <a:lvl1pPr>
              <a:defRPr/>
            </a:lvl1pPr>
          </a:lstStyle>
          <a:p>
            <a:pPr>
              <a:defRPr/>
            </a:pPr>
            <a:fld id="{77195D82-F351-4E27-B6F3-C9CD92B004A9}" type="slidenum">
              <a:rPr lang="en-US"/>
              <a:pPr>
                <a:defRPr/>
              </a:pPr>
              <a:t>‹#›</a:t>
            </a:fld>
            <a:endParaRPr lang="en-US" dirty="0"/>
          </a:p>
        </p:txBody>
      </p:sp>
    </p:spTree>
    <p:extLst>
      <p:ext uri="{BB962C8B-B14F-4D97-AF65-F5344CB8AC3E}">
        <p14:creationId xmlns:p14="http://schemas.microsoft.com/office/powerpoint/2010/main" val="11149120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3"/>
          <p:cNvSpPr>
            <a:spLocks noGrp="1" noChangeArrowheads="1"/>
          </p:cNvSpPr>
          <p:nvPr>
            <p:ph type="sldNum" sz="quarter" idx="10"/>
          </p:nvPr>
        </p:nvSpPr>
        <p:spPr>
          <a:ln/>
        </p:spPr>
        <p:txBody>
          <a:bodyPr/>
          <a:lstStyle>
            <a:lvl1pPr>
              <a:defRPr/>
            </a:lvl1pPr>
          </a:lstStyle>
          <a:p>
            <a:pPr>
              <a:defRPr/>
            </a:pPr>
            <a:fld id="{24FE9618-35CD-48E9-91C0-E57FF00CE09E}" type="slidenum">
              <a:rPr lang="en-US"/>
              <a:pPr>
                <a:defRPr/>
              </a:pPr>
              <a:t>‹#›</a:t>
            </a:fld>
            <a:endParaRPr lang="en-US" dirty="0"/>
          </a:p>
        </p:txBody>
      </p:sp>
    </p:spTree>
    <p:extLst>
      <p:ext uri="{BB962C8B-B14F-4D97-AF65-F5344CB8AC3E}">
        <p14:creationId xmlns:p14="http://schemas.microsoft.com/office/powerpoint/2010/main" val="8628991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8450" y="0"/>
            <a:ext cx="2114550" cy="6172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4800" y="0"/>
            <a:ext cx="6191250" cy="6172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3"/>
          <p:cNvSpPr>
            <a:spLocks noGrp="1" noChangeArrowheads="1"/>
          </p:cNvSpPr>
          <p:nvPr>
            <p:ph type="sldNum" sz="quarter" idx="10"/>
          </p:nvPr>
        </p:nvSpPr>
        <p:spPr>
          <a:ln/>
        </p:spPr>
        <p:txBody>
          <a:bodyPr/>
          <a:lstStyle>
            <a:lvl1pPr>
              <a:defRPr/>
            </a:lvl1pPr>
          </a:lstStyle>
          <a:p>
            <a:pPr>
              <a:defRPr/>
            </a:pPr>
            <a:fld id="{132B0972-10AA-479E-8B84-A455831ED5C8}" type="slidenum">
              <a:rPr lang="en-US"/>
              <a:pPr>
                <a:defRPr/>
              </a:pPr>
              <a:t>‹#›</a:t>
            </a:fld>
            <a:endParaRPr lang="en-US" dirty="0"/>
          </a:p>
        </p:txBody>
      </p:sp>
    </p:spTree>
    <p:extLst>
      <p:ext uri="{BB962C8B-B14F-4D97-AF65-F5344CB8AC3E}">
        <p14:creationId xmlns:p14="http://schemas.microsoft.com/office/powerpoint/2010/main" val="1859854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3" descr="Powerpoint_Template_Page2_11SM"/>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25" descr="logotyp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553200" y="6267450"/>
            <a:ext cx="2322513"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8" name="Rectangle 12"/>
          <p:cNvSpPr>
            <a:spLocks noGrp="1" noChangeArrowheads="1"/>
          </p:cNvSpPr>
          <p:nvPr>
            <p:ph type="title"/>
          </p:nvPr>
        </p:nvSpPr>
        <p:spPr bwMode="auto">
          <a:xfrm>
            <a:off x="990600" y="0"/>
            <a:ext cx="7772400"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title</a:t>
            </a:r>
          </a:p>
        </p:txBody>
      </p:sp>
      <p:sp>
        <p:nvSpPr>
          <p:cNvPr id="1037" name="Rectangle 13"/>
          <p:cNvSpPr>
            <a:spLocks noGrp="1" noChangeArrowheads="1"/>
          </p:cNvSpPr>
          <p:nvPr>
            <p:ph type="sldNum" sz="quarter" idx="4"/>
          </p:nvPr>
        </p:nvSpPr>
        <p:spPr bwMode="auto">
          <a:xfrm>
            <a:off x="0" y="6400800"/>
            <a:ext cx="91440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Futura Bk BT" pitchFamily="34" charset="0"/>
              </a:defRPr>
            </a:lvl1pPr>
          </a:lstStyle>
          <a:p>
            <a:pPr>
              <a:defRPr/>
            </a:pPr>
            <a:fld id="{F700F8CD-44C9-4C00-B899-A9861074F026}" type="slidenum">
              <a:rPr lang="en-US"/>
              <a:pPr>
                <a:defRPr/>
              </a:pPr>
              <a:t>‹#›</a:t>
            </a:fld>
            <a:endParaRPr lang="en-US" dirty="0"/>
          </a:p>
        </p:txBody>
      </p:sp>
      <p:sp>
        <p:nvSpPr>
          <p:cNvPr id="1030" name="Rectangle 14"/>
          <p:cNvSpPr>
            <a:spLocks noGrp="1" noChangeArrowheads="1"/>
          </p:cNvSpPr>
          <p:nvPr>
            <p:ph type="body" idx="1"/>
          </p:nvPr>
        </p:nvSpPr>
        <p:spPr bwMode="auto">
          <a:xfrm>
            <a:off x="304800" y="1600200"/>
            <a:ext cx="8458200"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body copy</a:t>
            </a:r>
          </a:p>
          <a:p>
            <a:pPr lvl="1"/>
            <a:r>
              <a:rPr lang="en-US" smtClean="0"/>
              <a:t>Click to edit bullet 1</a:t>
            </a:r>
          </a:p>
          <a:p>
            <a:pPr lvl="2"/>
            <a:r>
              <a:rPr lang="en-US" smtClean="0"/>
              <a:t>Click to edit bullet 2</a:t>
            </a:r>
          </a:p>
          <a:p>
            <a:pPr lvl="3"/>
            <a:r>
              <a:rPr lang="en-US" smtClean="0"/>
              <a:t>Click to edit bullet 3</a:t>
            </a:r>
          </a:p>
          <a:p>
            <a:pPr lvl="3"/>
            <a:endParaRPr lang="en-US" smtClean="0"/>
          </a:p>
          <a:p>
            <a:pPr lvl="0"/>
            <a:endParaRPr lang="en-US" smtClean="0"/>
          </a:p>
        </p:txBody>
      </p:sp>
      <p:sp>
        <p:nvSpPr>
          <p:cNvPr id="1031" name="Rectangle 26"/>
          <p:cNvSpPr>
            <a:spLocks noChangeArrowheads="1"/>
          </p:cNvSpPr>
          <p:nvPr/>
        </p:nvSpPr>
        <p:spPr bwMode="auto">
          <a:xfrm>
            <a:off x="227013" y="995363"/>
            <a:ext cx="84709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sz="2000" dirty="0" smtClean="0">
                <a:solidFill>
                  <a:srgbClr val="B5C3D4"/>
                </a:solidFill>
                <a:latin typeface="Futura Md BT" pitchFamily="34" charset="0"/>
              </a:rPr>
              <a:t>Planning</a:t>
            </a:r>
            <a:r>
              <a:rPr lang="en-US" sz="2000" baseline="0" dirty="0" smtClean="0">
                <a:solidFill>
                  <a:srgbClr val="B5C3D4"/>
                </a:solidFill>
                <a:latin typeface="Futura Md BT" pitchFamily="34" charset="0"/>
              </a:rPr>
              <a:t> and Community Development</a:t>
            </a:r>
            <a:endParaRPr lang="en-US" sz="2000" dirty="0">
              <a:solidFill>
                <a:srgbClr val="B5C3D4"/>
              </a:solidFill>
              <a:latin typeface="Futura Md BT" pitchFamily="34" charset="0"/>
            </a:endParaRPr>
          </a:p>
        </p:txBody>
      </p:sp>
    </p:spTree>
  </p:cSld>
  <p:clrMap bg1="lt1" tx1="dk1" bg2="lt2" tx2="dk2" accent1="accent1" accent2="accent2" accent3="accent3" accent4="accent4" accent5="accent5" accent6="accent6" hlink="hlink" folHlink="folHlink"/>
  <p:sldLayoutIdLst>
    <p:sldLayoutId id="2147483684"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rtl="0" eaLnBrk="0" fontAlgn="base" hangingPunct="0">
        <a:spcBef>
          <a:spcPct val="0"/>
        </a:spcBef>
        <a:spcAft>
          <a:spcPct val="0"/>
        </a:spcAft>
        <a:defRPr sz="4400">
          <a:solidFill>
            <a:srgbClr val="D3A464"/>
          </a:solidFill>
          <a:latin typeface="+mj-lt"/>
          <a:ea typeface="+mj-ea"/>
          <a:cs typeface="+mj-cs"/>
        </a:defRPr>
      </a:lvl1pPr>
      <a:lvl2pPr algn="l" rtl="0" eaLnBrk="0" fontAlgn="base" hangingPunct="0">
        <a:spcBef>
          <a:spcPct val="0"/>
        </a:spcBef>
        <a:spcAft>
          <a:spcPct val="0"/>
        </a:spcAft>
        <a:defRPr sz="4400">
          <a:solidFill>
            <a:srgbClr val="D3A464"/>
          </a:solidFill>
          <a:latin typeface="Futura Md BT" pitchFamily="34" charset="0"/>
          <a:cs typeface="Times New Roman" pitchFamily="18" charset="0"/>
        </a:defRPr>
      </a:lvl2pPr>
      <a:lvl3pPr algn="l" rtl="0" eaLnBrk="0" fontAlgn="base" hangingPunct="0">
        <a:spcBef>
          <a:spcPct val="0"/>
        </a:spcBef>
        <a:spcAft>
          <a:spcPct val="0"/>
        </a:spcAft>
        <a:defRPr sz="4400">
          <a:solidFill>
            <a:srgbClr val="D3A464"/>
          </a:solidFill>
          <a:latin typeface="Futura Md BT" pitchFamily="34" charset="0"/>
          <a:cs typeface="Times New Roman" pitchFamily="18" charset="0"/>
        </a:defRPr>
      </a:lvl3pPr>
      <a:lvl4pPr algn="l" rtl="0" eaLnBrk="0" fontAlgn="base" hangingPunct="0">
        <a:spcBef>
          <a:spcPct val="0"/>
        </a:spcBef>
        <a:spcAft>
          <a:spcPct val="0"/>
        </a:spcAft>
        <a:defRPr sz="4400">
          <a:solidFill>
            <a:srgbClr val="D3A464"/>
          </a:solidFill>
          <a:latin typeface="Futura Md BT" pitchFamily="34" charset="0"/>
          <a:cs typeface="Times New Roman" pitchFamily="18" charset="0"/>
        </a:defRPr>
      </a:lvl4pPr>
      <a:lvl5pPr algn="l" rtl="0" eaLnBrk="0" fontAlgn="base" hangingPunct="0">
        <a:spcBef>
          <a:spcPct val="0"/>
        </a:spcBef>
        <a:spcAft>
          <a:spcPct val="0"/>
        </a:spcAft>
        <a:defRPr sz="4400">
          <a:solidFill>
            <a:srgbClr val="D3A464"/>
          </a:solidFill>
          <a:latin typeface="Futura Md BT" pitchFamily="34" charset="0"/>
          <a:cs typeface="Times New Roman" pitchFamily="18" charset="0"/>
        </a:defRPr>
      </a:lvl5pPr>
      <a:lvl6pPr marL="457200" algn="l" rtl="0" fontAlgn="base">
        <a:spcBef>
          <a:spcPct val="0"/>
        </a:spcBef>
        <a:spcAft>
          <a:spcPct val="0"/>
        </a:spcAft>
        <a:defRPr sz="4400">
          <a:solidFill>
            <a:srgbClr val="D3A464"/>
          </a:solidFill>
          <a:latin typeface="Futura Md BT" pitchFamily="34" charset="0"/>
          <a:cs typeface="Times New Roman" pitchFamily="18" charset="0"/>
        </a:defRPr>
      </a:lvl6pPr>
      <a:lvl7pPr marL="914400" algn="l" rtl="0" fontAlgn="base">
        <a:spcBef>
          <a:spcPct val="0"/>
        </a:spcBef>
        <a:spcAft>
          <a:spcPct val="0"/>
        </a:spcAft>
        <a:defRPr sz="4400">
          <a:solidFill>
            <a:srgbClr val="D3A464"/>
          </a:solidFill>
          <a:latin typeface="Futura Md BT" pitchFamily="34" charset="0"/>
          <a:cs typeface="Times New Roman" pitchFamily="18" charset="0"/>
        </a:defRPr>
      </a:lvl7pPr>
      <a:lvl8pPr marL="1371600" algn="l" rtl="0" fontAlgn="base">
        <a:spcBef>
          <a:spcPct val="0"/>
        </a:spcBef>
        <a:spcAft>
          <a:spcPct val="0"/>
        </a:spcAft>
        <a:defRPr sz="4400">
          <a:solidFill>
            <a:srgbClr val="D3A464"/>
          </a:solidFill>
          <a:latin typeface="Futura Md BT" pitchFamily="34" charset="0"/>
          <a:cs typeface="Times New Roman" pitchFamily="18" charset="0"/>
        </a:defRPr>
      </a:lvl8pPr>
      <a:lvl9pPr marL="1828800" algn="l" rtl="0" fontAlgn="base">
        <a:spcBef>
          <a:spcPct val="0"/>
        </a:spcBef>
        <a:spcAft>
          <a:spcPct val="0"/>
        </a:spcAft>
        <a:defRPr sz="4400">
          <a:solidFill>
            <a:srgbClr val="D3A464"/>
          </a:solidFill>
          <a:latin typeface="Futura Md BT" pitchFamily="34" charset="0"/>
          <a:cs typeface="Times New Roman" pitchFamily="18" charset="0"/>
        </a:defRPr>
      </a:lvl9pPr>
    </p:titleStyle>
    <p:bodyStyle>
      <a:lvl1pPr marL="342900" indent="-342900" algn="l" rtl="0" eaLnBrk="0" fontAlgn="base" hangingPunct="0">
        <a:lnSpc>
          <a:spcPct val="95000"/>
        </a:lnSpc>
        <a:spcBef>
          <a:spcPct val="20000"/>
        </a:spcBef>
        <a:spcAft>
          <a:spcPct val="0"/>
        </a:spcAft>
        <a:buClr>
          <a:srgbClr val="D3A464"/>
        </a:buClr>
        <a:buChar char="•"/>
        <a:defRPr sz="3000">
          <a:solidFill>
            <a:srgbClr val="003768"/>
          </a:solidFill>
          <a:latin typeface="+mn-lt"/>
          <a:ea typeface="+mn-ea"/>
          <a:cs typeface="+mn-cs"/>
        </a:defRPr>
      </a:lvl1pPr>
      <a:lvl2pPr marL="742950" indent="-285750" algn="l" rtl="0" eaLnBrk="0" fontAlgn="base" hangingPunct="0">
        <a:spcBef>
          <a:spcPct val="20000"/>
        </a:spcBef>
        <a:spcAft>
          <a:spcPct val="0"/>
        </a:spcAft>
        <a:buClr>
          <a:srgbClr val="D3A464"/>
        </a:buClr>
        <a:buFont typeface="Futura Hv BT" pitchFamily="34" charset="0"/>
        <a:buChar char="&gt;"/>
        <a:defRPr sz="2500">
          <a:solidFill>
            <a:srgbClr val="4D6E99"/>
          </a:solidFill>
          <a:latin typeface="+mn-lt"/>
        </a:defRPr>
      </a:lvl2pPr>
      <a:lvl3pPr marL="1143000" indent="-228600" algn="l" rtl="0" eaLnBrk="0" fontAlgn="base" hangingPunct="0">
        <a:spcBef>
          <a:spcPct val="20000"/>
        </a:spcBef>
        <a:spcAft>
          <a:spcPct val="0"/>
        </a:spcAft>
        <a:buClr>
          <a:srgbClr val="D3A464"/>
        </a:buClr>
        <a:buFont typeface="Wingdings" pitchFamily="2" charset="2"/>
        <a:buChar char="§"/>
        <a:defRPr sz="2500">
          <a:solidFill>
            <a:srgbClr val="4D6E99"/>
          </a:solidFill>
          <a:latin typeface="+mn-lt"/>
        </a:defRPr>
      </a:lvl3pPr>
      <a:lvl4pPr marL="1600200" indent="-228600" algn="l" rtl="0" eaLnBrk="0" fontAlgn="base" hangingPunct="0">
        <a:spcBef>
          <a:spcPct val="20000"/>
        </a:spcBef>
        <a:spcAft>
          <a:spcPct val="0"/>
        </a:spcAft>
        <a:buClr>
          <a:srgbClr val="D3A464"/>
        </a:buClr>
        <a:buFont typeface="Futura Hv BT" pitchFamily="34" charset="0"/>
        <a:buChar char="»"/>
        <a:defRPr sz="2500">
          <a:solidFill>
            <a:srgbClr val="4D6E99"/>
          </a:solidFill>
          <a:latin typeface="+mn-lt"/>
        </a:defRPr>
      </a:lvl4pPr>
      <a:lvl5pPr marL="2057400" indent="-228600" algn="ctr" rtl="0" eaLnBrk="0" fontAlgn="base" hangingPunct="0">
        <a:spcBef>
          <a:spcPct val="20000"/>
        </a:spcBef>
        <a:spcAft>
          <a:spcPct val="0"/>
        </a:spcAft>
        <a:buChar char="»"/>
        <a:defRPr sz="2000">
          <a:solidFill>
            <a:srgbClr val="EE962C"/>
          </a:solidFill>
          <a:latin typeface="Futura Bk BT" pitchFamily="34" charset="0"/>
        </a:defRPr>
      </a:lvl5pPr>
      <a:lvl6pPr marL="2514600" indent="-228600" algn="ctr" rtl="0" fontAlgn="base">
        <a:spcBef>
          <a:spcPct val="20000"/>
        </a:spcBef>
        <a:spcAft>
          <a:spcPct val="0"/>
        </a:spcAft>
        <a:buChar char="»"/>
        <a:defRPr sz="2000">
          <a:solidFill>
            <a:srgbClr val="EE962C"/>
          </a:solidFill>
          <a:latin typeface="Futura Bk BT" pitchFamily="34" charset="0"/>
        </a:defRPr>
      </a:lvl6pPr>
      <a:lvl7pPr marL="2971800" indent="-228600" algn="ctr" rtl="0" fontAlgn="base">
        <a:spcBef>
          <a:spcPct val="20000"/>
        </a:spcBef>
        <a:spcAft>
          <a:spcPct val="0"/>
        </a:spcAft>
        <a:buChar char="»"/>
        <a:defRPr sz="2000">
          <a:solidFill>
            <a:srgbClr val="EE962C"/>
          </a:solidFill>
          <a:latin typeface="Futura Bk BT" pitchFamily="34" charset="0"/>
        </a:defRPr>
      </a:lvl7pPr>
      <a:lvl8pPr marL="3429000" indent="-228600" algn="ctr" rtl="0" fontAlgn="base">
        <a:spcBef>
          <a:spcPct val="20000"/>
        </a:spcBef>
        <a:spcAft>
          <a:spcPct val="0"/>
        </a:spcAft>
        <a:buChar char="»"/>
        <a:defRPr sz="2000">
          <a:solidFill>
            <a:srgbClr val="EE962C"/>
          </a:solidFill>
          <a:latin typeface="Futura Bk BT" pitchFamily="34" charset="0"/>
        </a:defRPr>
      </a:lvl8pPr>
      <a:lvl9pPr marL="3886200" indent="-228600" algn="ctr" rtl="0" fontAlgn="base">
        <a:spcBef>
          <a:spcPct val="20000"/>
        </a:spcBef>
        <a:spcAft>
          <a:spcPct val="0"/>
        </a:spcAft>
        <a:buChar char="»"/>
        <a:defRPr sz="2000">
          <a:solidFill>
            <a:srgbClr val="EE962C"/>
          </a:solidFill>
          <a:latin typeface="Futura Bk BT" pitchFamily="34"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p:txBody>
          <a:bodyPr/>
          <a:lstStyle/>
          <a:p>
            <a:pPr eaLnBrk="1" hangingPunct="1"/>
            <a:r>
              <a:rPr lang="en-US" sz="3600" dirty="0" smtClean="0"/>
              <a:t>General Plan Land Use and </a:t>
            </a:r>
            <a:br>
              <a:rPr lang="en-US" sz="3600" dirty="0" smtClean="0"/>
            </a:br>
            <a:r>
              <a:rPr lang="en-US" sz="3600" dirty="0" smtClean="0"/>
              <a:t>Mobility Element Update</a:t>
            </a:r>
            <a:endParaRPr lang="en-US" sz="3600" dirty="0" smtClean="0">
              <a:solidFill>
                <a:srgbClr val="FF0000"/>
              </a:solidFill>
            </a:endParaRPr>
          </a:p>
        </p:txBody>
      </p:sp>
      <p:sp>
        <p:nvSpPr>
          <p:cNvPr id="3075" name="Rectangle 3"/>
          <p:cNvSpPr>
            <a:spLocks noGrp="1" noChangeArrowheads="1"/>
          </p:cNvSpPr>
          <p:nvPr>
            <p:ph type="subTitle" idx="1"/>
          </p:nvPr>
        </p:nvSpPr>
        <p:spPr/>
        <p:txBody>
          <a:bodyPr/>
          <a:lstStyle/>
          <a:p>
            <a:pPr eaLnBrk="1" hangingPunct="1"/>
            <a:r>
              <a:rPr lang="en-US" sz="2800" dirty="0"/>
              <a:t>C</a:t>
            </a:r>
            <a:r>
              <a:rPr lang="en-US" sz="2800" dirty="0" smtClean="0"/>
              <a:t>ity Council Meeting</a:t>
            </a:r>
            <a:br>
              <a:rPr lang="en-US" sz="2800" dirty="0" smtClean="0"/>
            </a:br>
            <a:r>
              <a:rPr lang="en-US" sz="2800" dirty="0" smtClean="0"/>
              <a:t>April 29, 2013</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of Tonight’s Meeting</a:t>
            </a:r>
            <a:endParaRPr lang="en-US" dirty="0"/>
          </a:p>
        </p:txBody>
      </p:sp>
      <p:sp>
        <p:nvSpPr>
          <p:cNvPr id="3" name="Content Placeholder 2"/>
          <p:cNvSpPr>
            <a:spLocks noGrp="1"/>
          </p:cNvSpPr>
          <p:nvPr>
            <p:ph idx="1"/>
          </p:nvPr>
        </p:nvSpPr>
        <p:spPr/>
        <p:txBody>
          <a:bodyPr/>
          <a:lstStyle/>
          <a:p>
            <a:r>
              <a:rPr lang="en-US" sz="2800" dirty="0" smtClean="0"/>
              <a:t>Present information in response to April 22 meeting</a:t>
            </a:r>
          </a:p>
          <a:p>
            <a:r>
              <a:rPr lang="en-US" sz="2800" dirty="0" smtClean="0"/>
              <a:t>Receive direction on the three remaining components of the General Plan Update</a:t>
            </a:r>
          </a:p>
          <a:p>
            <a:pPr marL="971550" indent="-514350">
              <a:buFont typeface="+mj-lt"/>
              <a:buAutoNum type="arabicPeriod"/>
            </a:pPr>
            <a:r>
              <a:rPr lang="en-US" sz="2400" dirty="0" smtClean="0"/>
              <a:t>Development </a:t>
            </a:r>
            <a:r>
              <a:rPr lang="en-US" sz="2400" dirty="0"/>
              <a:t>Caps (Attachment </a:t>
            </a:r>
            <a:r>
              <a:rPr lang="en-US" sz="2400" dirty="0" smtClean="0"/>
              <a:t>A.1)</a:t>
            </a:r>
            <a:endParaRPr lang="en-US" sz="2400" dirty="0"/>
          </a:p>
          <a:p>
            <a:pPr marL="971550" indent="-514350">
              <a:buFont typeface="+mj-lt"/>
              <a:buAutoNum type="arabicPeriod"/>
            </a:pPr>
            <a:r>
              <a:rPr lang="en-US" sz="2400" dirty="0" smtClean="0"/>
              <a:t>Guiding </a:t>
            </a:r>
            <a:r>
              <a:rPr lang="en-US" sz="2400" dirty="0"/>
              <a:t>Principles (Attachment </a:t>
            </a:r>
            <a:r>
              <a:rPr lang="en-US" sz="2400" dirty="0" smtClean="0"/>
              <a:t>A.2)</a:t>
            </a:r>
            <a:endParaRPr lang="en-US" sz="2400" dirty="0"/>
          </a:p>
          <a:p>
            <a:pPr marL="971550" indent="-514350">
              <a:buFont typeface="+mj-lt"/>
              <a:buAutoNum type="arabicPeriod"/>
            </a:pPr>
            <a:r>
              <a:rPr lang="en-US" sz="2400" dirty="0"/>
              <a:t>General Plan Land Use Diagram (Attachment </a:t>
            </a:r>
            <a:r>
              <a:rPr lang="en-US" sz="2400" dirty="0" smtClean="0"/>
              <a:t>A.3)</a:t>
            </a:r>
            <a:endParaRPr lang="en-US" sz="2400" dirty="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2</a:t>
            </a:fld>
            <a:endParaRPr lang="en-US" dirty="0"/>
          </a:p>
        </p:txBody>
      </p:sp>
    </p:spTree>
    <p:extLst>
      <p:ext uri="{BB962C8B-B14F-4D97-AF65-F5344CB8AC3E}">
        <p14:creationId xmlns:p14="http://schemas.microsoft.com/office/powerpoint/2010/main" val="38252188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Process</a:t>
            </a:r>
            <a:endParaRPr lang="en-US" dirty="0"/>
          </a:p>
        </p:txBody>
      </p:sp>
      <p:sp>
        <p:nvSpPr>
          <p:cNvPr id="3" name="Content Placeholder 2"/>
          <p:cNvSpPr>
            <a:spLocks noGrp="1"/>
          </p:cNvSpPr>
          <p:nvPr>
            <p:ph idx="1"/>
          </p:nvPr>
        </p:nvSpPr>
        <p:spPr/>
        <p:txBody>
          <a:bodyPr/>
          <a:lstStyle/>
          <a:p>
            <a:r>
              <a:rPr lang="en-US" sz="2900" dirty="0" smtClean="0"/>
              <a:t>Presented recommendations from staff and advisory bodies to City Council (April 8, 2013)</a:t>
            </a:r>
          </a:p>
          <a:p>
            <a:r>
              <a:rPr lang="en-US" sz="2900" dirty="0" smtClean="0"/>
              <a:t>Met with community members </a:t>
            </a:r>
          </a:p>
          <a:p>
            <a:r>
              <a:rPr lang="en-US" sz="2900" dirty="0" smtClean="0"/>
              <a:t>Received direction on five of the eight components (April 22, 2013)</a:t>
            </a:r>
          </a:p>
          <a:p>
            <a:pPr lvl="1"/>
            <a:r>
              <a:rPr lang="en-US" sz="2000" dirty="0" smtClean="0"/>
              <a:t>New Policy Topic Areas</a:t>
            </a:r>
          </a:p>
          <a:p>
            <a:pPr lvl="1"/>
            <a:r>
              <a:rPr lang="en-US" sz="2000" dirty="0" smtClean="0"/>
              <a:t>Land Element Policy Outline </a:t>
            </a:r>
          </a:p>
          <a:p>
            <a:pPr lvl="1"/>
            <a:r>
              <a:rPr lang="en-US" sz="2000" dirty="0" smtClean="0"/>
              <a:t>Updated Mobility Element Objectives</a:t>
            </a:r>
          </a:p>
          <a:p>
            <a:pPr lvl="1"/>
            <a:r>
              <a:rPr lang="en-US" sz="2000" dirty="0" smtClean="0"/>
              <a:t>Mobility Supporting Initiatives Goals and Objectives</a:t>
            </a:r>
          </a:p>
          <a:p>
            <a:pPr lvl="1"/>
            <a:r>
              <a:rPr lang="en-US" sz="2000" dirty="0" smtClean="0"/>
              <a:t>Proposed Specific Plan Boundaries</a:t>
            </a:r>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3</a:t>
            </a:fld>
            <a:endParaRPr lang="en-US" dirty="0"/>
          </a:p>
        </p:txBody>
      </p:sp>
    </p:spTree>
    <p:extLst>
      <p:ext uri="{BB962C8B-B14F-4D97-AF65-F5344CB8AC3E}">
        <p14:creationId xmlns:p14="http://schemas.microsoft.com/office/powerpoint/2010/main" val="42520505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Process</a:t>
            </a:r>
            <a:endParaRPr lang="en-US" dirty="0"/>
          </a:p>
        </p:txBody>
      </p:sp>
      <p:sp>
        <p:nvSpPr>
          <p:cNvPr id="3" name="Content Placeholder 2"/>
          <p:cNvSpPr>
            <a:spLocks noGrp="1"/>
          </p:cNvSpPr>
          <p:nvPr>
            <p:ph idx="1"/>
          </p:nvPr>
        </p:nvSpPr>
        <p:spPr/>
        <p:txBody>
          <a:bodyPr/>
          <a:lstStyle/>
          <a:p>
            <a:r>
              <a:rPr lang="en-US" dirty="0" smtClean="0"/>
              <a:t>Where we are in the process…</a:t>
            </a:r>
          </a:p>
          <a:p>
            <a:pPr lvl="1"/>
            <a:r>
              <a:rPr lang="en-US" sz="2400" dirty="0" smtClean="0"/>
              <a:t>Seeking direction on three remaining components (April 29, 2013)</a:t>
            </a:r>
          </a:p>
          <a:p>
            <a:pPr lvl="2"/>
            <a:r>
              <a:rPr lang="en-US" sz="2400" dirty="0" smtClean="0"/>
              <a:t>Development Caps</a:t>
            </a:r>
          </a:p>
          <a:p>
            <a:pPr lvl="2"/>
            <a:r>
              <a:rPr lang="en-US" sz="2400" dirty="0" smtClean="0"/>
              <a:t>Guiding Principles</a:t>
            </a:r>
          </a:p>
          <a:p>
            <a:pPr lvl="2"/>
            <a:r>
              <a:rPr lang="en-US" sz="2400" dirty="0" smtClean="0"/>
              <a:t>Land Use Diagram</a:t>
            </a:r>
          </a:p>
          <a:p>
            <a:pPr lvl="1"/>
            <a:endParaRPr lang="en-US" dirty="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4</a:t>
            </a:fld>
            <a:endParaRPr lang="en-US" dirty="0"/>
          </a:p>
        </p:txBody>
      </p:sp>
    </p:spTree>
    <p:extLst>
      <p:ext uri="{BB962C8B-B14F-4D97-AF65-F5344CB8AC3E}">
        <p14:creationId xmlns:p14="http://schemas.microsoft.com/office/powerpoint/2010/main" val="13935352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ontent Placeholder 2"/>
          <p:cNvSpPr>
            <a:spLocks noGrp="1"/>
          </p:cNvSpPr>
          <p:nvPr>
            <p:ph idx="1"/>
          </p:nvPr>
        </p:nvSpPr>
        <p:spPr>
          <a:xfrm>
            <a:off x="304800" y="990600"/>
            <a:ext cx="8458200" cy="5867400"/>
          </a:xfrm>
        </p:spPr>
        <p:txBody>
          <a:bodyPr anchor="ctr"/>
          <a:lstStyle/>
          <a:p>
            <a:pPr marL="0" indent="0" algn="ctr">
              <a:buFontTx/>
              <a:buNone/>
            </a:pPr>
            <a:r>
              <a:rPr lang="en-US" sz="6600" dirty="0" smtClean="0">
                <a:effectLst>
                  <a:outerShdw blurRad="38100" dist="38100" dir="2700000" algn="tl">
                    <a:srgbClr val="000000">
                      <a:alpha val="43137"/>
                    </a:srgbClr>
                  </a:outerShdw>
                </a:effectLst>
              </a:rPr>
              <a:t>Development Caps</a:t>
            </a:r>
          </a:p>
        </p:txBody>
      </p:sp>
      <p:sp>
        <p:nvSpPr>
          <p:cNvPr id="24579" name="Slide Number Placeholder 3"/>
          <p:cNvSpPr>
            <a:spLocks noGrp="1"/>
          </p:cNvSpPr>
          <p:nvPr>
            <p:ph type="sldNum" sz="quarter" idx="10"/>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6DB36376-D129-4AA0-9CF5-E2059BCBF72D}" type="slidenum">
              <a:rPr lang="en-US" smtClean="0">
                <a:latin typeface="Futura Bk BT"/>
              </a:rPr>
              <a:pPr eaLnBrk="1" hangingPunct="1"/>
              <a:t>5</a:t>
            </a:fld>
            <a:endParaRPr lang="en-US" smtClean="0">
              <a:latin typeface="Futura Bk BT"/>
            </a:endParaRPr>
          </a:p>
        </p:txBody>
      </p:sp>
    </p:spTree>
    <p:extLst>
      <p:ext uri="{BB962C8B-B14F-4D97-AF65-F5344CB8AC3E}">
        <p14:creationId xmlns:p14="http://schemas.microsoft.com/office/powerpoint/2010/main" val="33016725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Development Caps</a:t>
            </a:r>
            <a:endParaRPr lang="en-US" dirty="0"/>
          </a:p>
        </p:txBody>
      </p:sp>
      <p:sp>
        <p:nvSpPr>
          <p:cNvPr id="3" name="Content Placeholder 2"/>
          <p:cNvSpPr>
            <a:spLocks noGrp="1"/>
          </p:cNvSpPr>
          <p:nvPr>
            <p:ph idx="1"/>
          </p:nvPr>
        </p:nvSpPr>
        <p:spPr/>
        <p:txBody>
          <a:bodyPr/>
          <a:lstStyle/>
          <a:p>
            <a:r>
              <a:rPr lang="en-US" sz="2800" dirty="0" smtClean="0"/>
              <a:t>Process for developing recommendation on caps:</a:t>
            </a:r>
          </a:p>
          <a:p>
            <a:pPr lvl="1"/>
            <a:r>
              <a:rPr lang="en-US" dirty="0" smtClean="0"/>
              <a:t>Detailed mapping exercise in the Charrette (November, 2010)</a:t>
            </a:r>
          </a:p>
          <a:p>
            <a:pPr lvl="1"/>
            <a:r>
              <a:rPr lang="en-US" dirty="0" smtClean="0"/>
              <a:t>Community input through the GP newsletter and survey (June, 2011)</a:t>
            </a:r>
          </a:p>
          <a:p>
            <a:pPr lvl="1"/>
            <a:r>
              <a:rPr lang="en-US" dirty="0" smtClean="0"/>
              <a:t>Community review of development forecasts (June, 2012)</a:t>
            </a:r>
          </a:p>
          <a:p>
            <a:pPr lvl="1"/>
            <a:r>
              <a:rPr lang="en-US" dirty="0" smtClean="0"/>
              <a:t>Advisory body and community review (October, 2012 to February, 2013)</a:t>
            </a:r>
          </a:p>
          <a:p>
            <a:pPr lvl="1"/>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6</a:t>
            </a:fld>
            <a:endParaRPr lang="en-US" dirty="0"/>
          </a:p>
        </p:txBody>
      </p:sp>
    </p:spTree>
    <p:extLst>
      <p:ext uri="{BB962C8B-B14F-4D97-AF65-F5344CB8AC3E}">
        <p14:creationId xmlns:p14="http://schemas.microsoft.com/office/powerpoint/2010/main" val="30139133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Development Caps</a:t>
            </a:r>
            <a:endParaRPr lang="en-US" dirty="0"/>
          </a:p>
        </p:txBody>
      </p:sp>
      <p:sp>
        <p:nvSpPr>
          <p:cNvPr id="3" name="Content Placeholder 2"/>
          <p:cNvSpPr>
            <a:spLocks noGrp="1"/>
          </p:cNvSpPr>
          <p:nvPr>
            <p:ph idx="1"/>
          </p:nvPr>
        </p:nvSpPr>
        <p:spPr/>
        <p:txBody>
          <a:bodyPr/>
          <a:lstStyle/>
          <a:p>
            <a:r>
              <a:rPr lang="en-US" sz="2800" dirty="0" smtClean="0"/>
              <a:t>Qualitative Objectives and Quantitative Measures:</a:t>
            </a:r>
          </a:p>
          <a:p>
            <a:pPr lvl="1"/>
            <a:r>
              <a:rPr lang="en-US" dirty="0" smtClean="0"/>
              <a:t>Community’s vision and feedback</a:t>
            </a:r>
          </a:p>
          <a:p>
            <a:pPr lvl="1"/>
            <a:r>
              <a:rPr lang="en-US" dirty="0" smtClean="0"/>
              <a:t>Best practices</a:t>
            </a:r>
          </a:p>
          <a:p>
            <a:pPr lvl="1"/>
            <a:r>
              <a:rPr lang="en-US" dirty="0" smtClean="0"/>
              <a:t>Environmental objectives</a:t>
            </a:r>
          </a:p>
          <a:p>
            <a:pPr lvl="1"/>
            <a:r>
              <a:rPr lang="en-US" dirty="0" smtClean="0"/>
              <a:t>Historic trends</a:t>
            </a:r>
          </a:p>
          <a:p>
            <a:pPr lvl="1"/>
            <a:r>
              <a:rPr lang="en-US" dirty="0" smtClean="0"/>
              <a:t>Regional forecasts </a:t>
            </a:r>
          </a:p>
          <a:p>
            <a:pPr lvl="1"/>
            <a:r>
              <a:rPr lang="en-US" dirty="0" smtClean="0"/>
              <a:t>Relationship between jobs and housing</a:t>
            </a:r>
          </a:p>
          <a:p>
            <a:pPr lvl="1"/>
            <a:r>
              <a:rPr lang="en-US" dirty="0" smtClean="0"/>
              <a:t>Fiscal effects</a:t>
            </a:r>
          </a:p>
          <a:p>
            <a:endParaRPr lang="en-US" dirty="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7</a:t>
            </a:fld>
            <a:endParaRPr lang="en-US" dirty="0"/>
          </a:p>
        </p:txBody>
      </p:sp>
    </p:spTree>
    <p:extLst>
      <p:ext uri="{BB962C8B-B14F-4D97-AF65-F5344CB8AC3E}">
        <p14:creationId xmlns:p14="http://schemas.microsoft.com/office/powerpoint/2010/main" val="16980373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Amending the Development Caps</a:t>
            </a:r>
            <a:endParaRPr lang="en-US" sz="3600" dirty="0"/>
          </a:p>
        </p:txBody>
      </p:sp>
      <p:sp>
        <p:nvSpPr>
          <p:cNvPr id="3" name="Content Placeholder 2"/>
          <p:cNvSpPr>
            <a:spLocks noGrp="1"/>
          </p:cNvSpPr>
          <p:nvPr>
            <p:ph idx="1"/>
          </p:nvPr>
        </p:nvSpPr>
        <p:spPr/>
        <p:txBody>
          <a:bodyPr/>
          <a:lstStyle/>
          <a:p>
            <a:r>
              <a:rPr lang="en-US" sz="2800" dirty="0" smtClean="0"/>
              <a:t>Recommended Cap System:</a:t>
            </a:r>
          </a:p>
          <a:p>
            <a:pPr lvl="1"/>
            <a:r>
              <a:rPr lang="en-US" sz="2300" dirty="0" smtClean="0"/>
              <a:t>Annual monitoring</a:t>
            </a:r>
          </a:p>
          <a:p>
            <a:pPr lvl="1"/>
            <a:r>
              <a:rPr lang="en-US" sz="2300" dirty="0" smtClean="0"/>
              <a:t>No more than one amendment per year</a:t>
            </a:r>
          </a:p>
          <a:p>
            <a:pPr lvl="1"/>
            <a:r>
              <a:rPr lang="en-US" sz="2300" dirty="0" smtClean="0"/>
              <a:t>Council or Planning Commission vote to initiate a GP Text Amendment</a:t>
            </a:r>
          </a:p>
          <a:p>
            <a:pPr lvl="1"/>
            <a:r>
              <a:rPr lang="en-US" sz="2300" dirty="0" smtClean="0"/>
              <a:t>Study undertaken by staff</a:t>
            </a:r>
          </a:p>
          <a:p>
            <a:pPr lvl="1"/>
            <a:r>
              <a:rPr lang="en-US" sz="2300" dirty="0" smtClean="0"/>
              <a:t>Recommendation by Planning Commission</a:t>
            </a:r>
          </a:p>
          <a:p>
            <a:pPr lvl="1"/>
            <a:r>
              <a:rPr lang="en-US" sz="2300" dirty="0" smtClean="0"/>
              <a:t>Action by City Council</a:t>
            </a:r>
          </a:p>
          <a:p>
            <a:pPr lvl="1"/>
            <a:r>
              <a:rPr lang="en-US" sz="2300" dirty="0" smtClean="0"/>
              <a:t>Requires public notification and environmental review</a:t>
            </a:r>
          </a:p>
          <a:p>
            <a:pPr lvl="1"/>
            <a:endParaRPr lang="en-US" dirty="0" smtClean="0"/>
          </a:p>
          <a:p>
            <a:pPr lvl="1"/>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8</a:t>
            </a:fld>
            <a:endParaRPr lang="en-US" dirty="0"/>
          </a:p>
        </p:txBody>
      </p:sp>
    </p:spTree>
    <p:extLst>
      <p:ext uri="{BB962C8B-B14F-4D97-AF65-F5344CB8AC3E}">
        <p14:creationId xmlns:p14="http://schemas.microsoft.com/office/powerpoint/2010/main" val="35764657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Development Caps</a:t>
            </a:r>
            <a:endParaRPr lang="en-US" sz="3600" dirty="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9</a:t>
            </a:fld>
            <a:endParaRPr lang="en-US"/>
          </a:p>
        </p:txBody>
      </p:sp>
      <p:graphicFrame>
        <p:nvGraphicFramePr>
          <p:cNvPr id="5" name="Content Placeholder 4"/>
          <p:cNvGraphicFramePr>
            <a:graphicFrameLocks/>
          </p:cNvGraphicFramePr>
          <p:nvPr>
            <p:extLst>
              <p:ext uri="{D42A27DB-BD31-4B8C-83A1-F6EECF244321}">
                <p14:modId xmlns:p14="http://schemas.microsoft.com/office/powerpoint/2010/main" val="1622990293"/>
              </p:ext>
            </p:extLst>
          </p:nvPr>
        </p:nvGraphicFramePr>
        <p:xfrm>
          <a:off x="304800" y="2209800"/>
          <a:ext cx="8458200" cy="3708400"/>
        </p:xfrm>
        <a:graphic>
          <a:graphicData uri="http://schemas.openxmlformats.org/drawingml/2006/table">
            <a:tbl>
              <a:tblPr firstRow="1" bandRow="1">
                <a:tableStyleId>{21E4AEA4-8DFA-4A89-87EB-49C32662AFE0}</a:tableStyleId>
              </a:tblPr>
              <a:tblGrid>
                <a:gridCol w="2819400"/>
                <a:gridCol w="2819400"/>
                <a:gridCol w="2819400"/>
              </a:tblGrid>
              <a:tr h="370840">
                <a:tc>
                  <a:txBody>
                    <a:bodyPr/>
                    <a:lstStyle/>
                    <a:p>
                      <a:r>
                        <a:rPr lang="en-US" dirty="0" smtClean="0"/>
                        <a:t>Area</a:t>
                      </a:r>
                      <a:endParaRPr lang="en-US" dirty="0"/>
                    </a:p>
                  </a:txBody>
                  <a:tcPr/>
                </a:tc>
                <a:tc>
                  <a:txBody>
                    <a:bodyPr/>
                    <a:lstStyle/>
                    <a:p>
                      <a:pPr algn="ctr"/>
                      <a:r>
                        <a:rPr lang="en-US" dirty="0" smtClean="0"/>
                        <a:t>Residential Units</a:t>
                      </a:r>
                      <a:endParaRPr lang="en-US" dirty="0"/>
                    </a:p>
                  </a:txBody>
                  <a:tcPr/>
                </a:tc>
                <a:tc>
                  <a:txBody>
                    <a:bodyPr/>
                    <a:lstStyle/>
                    <a:p>
                      <a:pPr algn="ctr"/>
                      <a:r>
                        <a:rPr lang="en-US" dirty="0" smtClean="0"/>
                        <a:t>Commercial Sq. Ft.</a:t>
                      </a:r>
                      <a:endParaRPr lang="en-US" dirty="0"/>
                    </a:p>
                  </a:txBody>
                  <a:tcPr/>
                </a:tc>
              </a:tr>
              <a:tr h="370840">
                <a:tc>
                  <a:txBody>
                    <a:bodyPr/>
                    <a:lstStyle/>
                    <a:p>
                      <a:r>
                        <a:rPr lang="en-US" dirty="0" smtClean="0"/>
                        <a:t>Central</a:t>
                      </a:r>
                      <a:r>
                        <a:rPr lang="en-US" baseline="0" dirty="0" smtClean="0"/>
                        <a:t> District</a:t>
                      </a:r>
                      <a:endParaRPr lang="en-US" dirty="0"/>
                    </a:p>
                  </a:txBody>
                  <a:tcPr/>
                </a:tc>
                <a:tc>
                  <a:txBody>
                    <a:bodyPr/>
                    <a:lstStyle/>
                    <a:p>
                      <a:pPr algn="r"/>
                      <a:r>
                        <a:rPr lang="en-US" strike="sngStrike" dirty="0" smtClean="0">
                          <a:solidFill>
                            <a:schemeClr val="tx1"/>
                          </a:solidFill>
                        </a:rPr>
                        <a:t>3,750</a:t>
                      </a:r>
                      <a:endParaRPr lang="en-US" strike="sngStrike" dirty="0">
                        <a:solidFill>
                          <a:schemeClr val="tx1"/>
                        </a:solidFill>
                      </a:endParaRPr>
                    </a:p>
                  </a:txBody>
                  <a:tcPr/>
                </a:tc>
                <a:tc>
                  <a:txBody>
                    <a:bodyPr/>
                    <a:lstStyle/>
                    <a:p>
                      <a:pPr algn="r"/>
                      <a:r>
                        <a:rPr lang="en-US" dirty="0" smtClean="0"/>
                        <a:t>2,500,000</a:t>
                      </a:r>
                      <a:endParaRPr lang="en-US" dirty="0"/>
                    </a:p>
                  </a:txBody>
                  <a:tcPr/>
                </a:tc>
              </a:tr>
              <a:tr h="370840">
                <a:tc>
                  <a:txBody>
                    <a:bodyPr/>
                    <a:lstStyle/>
                    <a:p>
                      <a:r>
                        <a:rPr lang="en-US" dirty="0" smtClean="0"/>
                        <a:t>South</a:t>
                      </a:r>
                      <a:r>
                        <a:rPr lang="en-US" baseline="0" dirty="0" smtClean="0"/>
                        <a:t> Fair Oaks</a:t>
                      </a:r>
                      <a:endParaRPr lang="en-US" dirty="0"/>
                    </a:p>
                  </a:txBody>
                  <a:tcPr/>
                </a:tc>
                <a:tc>
                  <a:txBody>
                    <a:bodyPr/>
                    <a:lstStyle/>
                    <a:p>
                      <a:pPr algn="r"/>
                      <a:r>
                        <a:rPr lang="en-US" dirty="0" smtClean="0"/>
                        <a:t>600</a:t>
                      </a:r>
                    </a:p>
                  </a:txBody>
                  <a:tcPr/>
                </a:tc>
                <a:tc>
                  <a:txBody>
                    <a:bodyPr/>
                    <a:lstStyle/>
                    <a:p>
                      <a:pPr algn="r"/>
                      <a:r>
                        <a:rPr lang="en-US" dirty="0" smtClean="0"/>
                        <a:t>600,000</a:t>
                      </a:r>
                      <a:endParaRPr lang="en-US" dirty="0"/>
                    </a:p>
                  </a:txBody>
                  <a:tcPr/>
                </a:tc>
              </a:tr>
              <a:tr h="370840">
                <a:tc>
                  <a:txBody>
                    <a:bodyPr/>
                    <a:lstStyle/>
                    <a:p>
                      <a:r>
                        <a:rPr lang="en-US" dirty="0" smtClean="0"/>
                        <a:t>East Colorado</a:t>
                      </a:r>
                    </a:p>
                  </a:txBody>
                  <a:tcPr/>
                </a:tc>
                <a:tc>
                  <a:txBody>
                    <a:bodyPr/>
                    <a:lstStyle/>
                    <a:p>
                      <a:pPr algn="r"/>
                      <a:r>
                        <a:rPr lang="en-US" dirty="0" smtClean="0"/>
                        <a:t>500</a:t>
                      </a:r>
                      <a:endParaRPr lang="en-US" dirty="0"/>
                    </a:p>
                  </a:txBody>
                  <a:tcPr/>
                </a:tc>
                <a:tc>
                  <a:txBody>
                    <a:bodyPr/>
                    <a:lstStyle/>
                    <a:p>
                      <a:pPr algn="r"/>
                      <a:r>
                        <a:rPr lang="en-US" dirty="0" smtClean="0"/>
                        <a:t>525,000</a:t>
                      </a:r>
                      <a:endParaRPr lang="en-US" dirty="0"/>
                    </a:p>
                  </a:txBody>
                  <a:tcPr/>
                </a:tc>
              </a:tr>
              <a:tr h="370840">
                <a:tc>
                  <a:txBody>
                    <a:bodyPr/>
                    <a:lstStyle/>
                    <a:p>
                      <a:r>
                        <a:rPr lang="en-US" dirty="0" smtClean="0"/>
                        <a:t>East Pasadena</a:t>
                      </a:r>
                      <a:endParaRPr lang="en-US" dirty="0"/>
                    </a:p>
                  </a:txBody>
                  <a:tcPr/>
                </a:tc>
                <a:tc>
                  <a:txBody>
                    <a:bodyPr/>
                    <a:lstStyle/>
                    <a:p>
                      <a:pPr algn="r"/>
                      <a:r>
                        <a:rPr lang="en-US" b="0" dirty="0" smtClean="0">
                          <a:solidFill>
                            <a:schemeClr val="tx1"/>
                          </a:solidFill>
                        </a:rPr>
                        <a:t>850</a:t>
                      </a:r>
                      <a:endParaRPr lang="en-US" b="0" dirty="0">
                        <a:solidFill>
                          <a:schemeClr val="tx1"/>
                        </a:solidFill>
                      </a:endParaRPr>
                    </a:p>
                  </a:txBody>
                  <a:tcPr/>
                </a:tc>
                <a:tc>
                  <a:txBody>
                    <a:bodyPr/>
                    <a:lstStyle/>
                    <a:p>
                      <a:pPr algn="r"/>
                      <a:r>
                        <a:rPr lang="en-US" dirty="0" smtClean="0"/>
                        <a:t>1,500,000</a:t>
                      </a:r>
                      <a:endParaRPr lang="en-US" dirty="0"/>
                    </a:p>
                  </a:txBody>
                  <a:tcPr/>
                </a:tc>
              </a:tr>
              <a:tr h="370840">
                <a:tc>
                  <a:txBody>
                    <a:bodyPr/>
                    <a:lstStyle/>
                    <a:p>
                      <a:r>
                        <a:rPr lang="en-US" dirty="0" smtClean="0"/>
                        <a:t>North Lake</a:t>
                      </a:r>
                      <a:endParaRPr lang="en-US" dirty="0"/>
                    </a:p>
                  </a:txBody>
                  <a:tcPr/>
                </a:tc>
                <a:tc>
                  <a:txBody>
                    <a:bodyPr/>
                    <a:lstStyle/>
                    <a:p>
                      <a:pPr algn="r"/>
                      <a:r>
                        <a:rPr lang="en-US" dirty="0" smtClean="0"/>
                        <a:t>250</a:t>
                      </a:r>
                      <a:endParaRPr lang="en-US" dirty="0"/>
                    </a:p>
                  </a:txBody>
                  <a:tcPr/>
                </a:tc>
                <a:tc>
                  <a:txBody>
                    <a:bodyPr/>
                    <a:lstStyle/>
                    <a:p>
                      <a:pPr algn="r"/>
                      <a:r>
                        <a:rPr lang="en-US" dirty="0" smtClean="0"/>
                        <a:t>250,000</a:t>
                      </a:r>
                      <a:endParaRPr lang="en-US" dirty="0"/>
                    </a:p>
                  </a:txBody>
                  <a:tcPr/>
                </a:tc>
              </a:tr>
              <a:tr h="370840">
                <a:tc>
                  <a:txBody>
                    <a:bodyPr/>
                    <a:lstStyle/>
                    <a:p>
                      <a:r>
                        <a:rPr lang="en-US" dirty="0" smtClean="0"/>
                        <a:t>Fair Oaks/Orange Grove</a:t>
                      </a:r>
                      <a:endParaRPr lang="en-US" dirty="0"/>
                    </a:p>
                  </a:txBody>
                  <a:tcPr/>
                </a:tc>
                <a:tc>
                  <a:txBody>
                    <a:bodyPr/>
                    <a:lstStyle/>
                    <a:p>
                      <a:pPr algn="r"/>
                      <a:r>
                        <a:rPr lang="en-US" dirty="0" smtClean="0"/>
                        <a:t>325</a:t>
                      </a:r>
                      <a:endParaRPr lang="en-US" dirty="0"/>
                    </a:p>
                  </a:txBody>
                  <a:tcPr/>
                </a:tc>
                <a:tc>
                  <a:txBody>
                    <a:bodyPr/>
                    <a:lstStyle/>
                    <a:p>
                      <a:pPr algn="r"/>
                      <a:r>
                        <a:rPr lang="en-US" dirty="0" smtClean="0"/>
                        <a:t>300,000</a:t>
                      </a:r>
                      <a:endParaRPr lang="en-US" dirty="0"/>
                    </a:p>
                  </a:txBody>
                  <a:tcPr/>
                </a:tc>
              </a:tr>
              <a:tr h="370840">
                <a:tc>
                  <a:txBody>
                    <a:bodyPr/>
                    <a:lstStyle/>
                    <a:p>
                      <a:r>
                        <a:rPr lang="en-US" dirty="0" smtClean="0"/>
                        <a:t>Lincoln</a:t>
                      </a:r>
                      <a:endParaRPr lang="en-US" dirty="0"/>
                    </a:p>
                  </a:txBody>
                  <a:tcPr/>
                </a:tc>
                <a:tc>
                  <a:txBody>
                    <a:bodyPr/>
                    <a:lstStyle/>
                    <a:p>
                      <a:pPr algn="r"/>
                      <a:r>
                        <a:rPr lang="en-US" dirty="0" smtClean="0"/>
                        <a:t>90</a:t>
                      </a:r>
                      <a:endParaRPr lang="en-US" dirty="0"/>
                    </a:p>
                  </a:txBody>
                  <a:tcPr/>
                </a:tc>
                <a:tc>
                  <a:txBody>
                    <a:bodyPr/>
                    <a:lstStyle/>
                    <a:p>
                      <a:pPr algn="r"/>
                      <a:r>
                        <a:rPr lang="en-US" dirty="0" smtClean="0"/>
                        <a:t>150,000</a:t>
                      </a:r>
                      <a:endParaRPr lang="en-US" dirty="0"/>
                    </a:p>
                  </a:txBody>
                  <a:tcPr/>
                </a:tc>
              </a:tr>
              <a:tr h="370840">
                <a:tc>
                  <a:txBody>
                    <a:bodyPr/>
                    <a:lstStyle/>
                    <a:p>
                      <a:r>
                        <a:rPr lang="en-US" dirty="0" smtClean="0"/>
                        <a:t>West Gateway</a:t>
                      </a:r>
                      <a:endParaRPr lang="en-US" dirty="0"/>
                    </a:p>
                  </a:txBody>
                  <a:tcPr/>
                </a:tc>
                <a:tc>
                  <a:txBody>
                    <a:bodyPr/>
                    <a:lstStyle/>
                    <a:p>
                      <a:pPr algn="r"/>
                      <a:r>
                        <a:rPr lang="en-US" dirty="0" smtClean="0"/>
                        <a:t>340</a:t>
                      </a:r>
                      <a:endParaRPr lang="en-US" dirty="0"/>
                    </a:p>
                  </a:txBody>
                  <a:tcPr/>
                </a:tc>
                <a:tc>
                  <a:txBody>
                    <a:bodyPr/>
                    <a:lstStyle/>
                    <a:p>
                      <a:pPr algn="r"/>
                      <a:r>
                        <a:rPr lang="en-US" dirty="0" smtClean="0"/>
                        <a:t>200,000</a:t>
                      </a:r>
                      <a:endParaRPr lang="en-US" dirty="0"/>
                    </a:p>
                  </a:txBody>
                  <a:tcPr/>
                </a:tc>
              </a:tr>
              <a:tr h="370840">
                <a:tc>
                  <a:txBody>
                    <a:bodyPr/>
                    <a:lstStyle/>
                    <a:p>
                      <a:r>
                        <a:rPr lang="en-US" dirty="0" smtClean="0"/>
                        <a:t>No Specific Plan</a:t>
                      </a:r>
                      <a:endParaRPr lang="en-US" dirty="0"/>
                    </a:p>
                  </a:txBody>
                  <a:tcPr/>
                </a:tc>
                <a:tc>
                  <a:txBody>
                    <a:bodyPr/>
                    <a:lstStyle/>
                    <a:p>
                      <a:pPr algn="r"/>
                      <a:r>
                        <a:rPr lang="en-US" dirty="0" smtClean="0"/>
                        <a:t>1,710</a:t>
                      </a:r>
                      <a:endParaRPr lang="en-US" dirty="0"/>
                    </a:p>
                  </a:txBody>
                  <a:tcPr/>
                </a:tc>
                <a:tc>
                  <a:txBody>
                    <a:bodyPr/>
                    <a:lstStyle/>
                    <a:p>
                      <a:pPr algn="r"/>
                      <a:r>
                        <a:rPr lang="en-US" dirty="0" smtClean="0"/>
                        <a:t>150,000</a:t>
                      </a:r>
                      <a:endParaRPr lang="en-US" dirty="0"/>
                    </a:p>
                  </a:txBody>
                  <a:tcPr/>
                </a:tc>
              </a:tr>
            </a:tbl>
          </a:graphicData>
        </a:graphic>
      </p:graphicFrame>
      <p:sp>
        <p:nvSpPr>
          <p:cNvPr id="3" name="TextBox 2"/>
          <p:cNvSpPr txBox="1"/>
          <p:nvPr/>
        </p:nvSpPr>
        <p:spPr>
          <a:xfrm>
            <a:off x="304800" y="1648403"/>
            <a:ext cx="6477000" cy="584775"/>
          </a:xfrm>
          <a:prstGeom prst="rect">
            <a:avLst/>
          </a:prstGeom>
          <a:noFill/>
        </p:spPr>
        <p:txBody>
          <a:bodyPr wrap="square" rtlCol="0">
            <a:spAutoFit/>
          </a:bodyPr>
          <a:lstStyle/>
          <a:p>
            <a:r>
              <a:rPr lang="en-US" sz="3200" dirty="0" smtClean="0">
                <a:solidFill>
                  <a:srgbClr val="003768"/>
                </a:solidFill>
              </a:rPr>
              <a:t>Staff’s Recommendation</a:t>
            </a:r>
            <a:endParaRPr lang="en-US" sz="3200" dirty="0">
              <a:solidFill>
                <a:srgbClr val="003768"/>
              </a:solidFill>
            </a:endParaRPr>
          </a:p>
        </p:txBody>
      </p:sp>
    </p:spTree>
    <p:extLst>
      <p:ext uri="{BB962C8B-B14F-4D97-AF65-F5344CB8AC3E}">
        <p14:creationId xmlns:p14="http://schemas.microsoft.com/office/powerpoint/2010/main" val="15877593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tabLst>
                <a:tab pos="520700" algn="l"/>
              </a:tabLst>
            </a:pPr>
            <a:r>
              <a:rPr lang="en-US" sz="3600" dirty="0" smtClean="0"/>
              <a:t>Development Caps – Central District</a:t>
            </a:r>
            <a:endParaRPr lang="en-US" sz="3600" dirty="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10</a:t>
            </a:fld>
            <a:endParaRPr lang="en-US"/>
          </a:p>
        </p:txBody>
      </p:sp>
      <p:graphicFrame>
        <p:nvGraphicFramePr>
          <p:cNvPr id="5" name="Content Placeholder 4"/>
          <p:cNvGraphicFramePr>
            <a:graphicFrameLocks/>
          </p:cNvGraphicFramePr>
          <p:nvPr>
            <p:extLst>
              <p:ext uri="{D42A27DB-BD31-4B8C-83A1-F6EECF244321}">
                <p14:modId xmlns:p14="http://schemas.microsoft.com/office/powerpoint/2010/main" val="1328225823"/>
              </p:ext>
            </p:extLst>
          </p:nvPr>
        </p:nvGraphicFramePr>
        <p:xfrm>
          <a:off x="304800" y="1524000"/>
          <a:ext cx="8458200" cy="3068320"/>
        </p:xfrm>
        <a:graphic>
          <a:graphicData uri="http://schemas.openxmlformats.org/drawingml/2006/table">
            <a:tbl>
              <a:tblPr firstRow="1" bandRow="1">
                <a:tableStyleId>{21E4AEA4-8DFA-4A89-87EB-49C32662AFE0}</a:tableStyleId>
              </a:tblPr>
              <a:tblGrid>
                <a:gridCol w="2819400"/>
                <a:gridCol w="2819400"/>
                <a:gridCol w="2819400"/>
              </a:tblGrid>
              <a:tr h="370840">
                <a:tc>
                  <a:txBody>
                    <a:bodyPr/>
                    <a:lstStyle/>
                    <a:p>
                      <a:endParaRPr lang="en-US" dirty="0"/>
                    </a:p>
                  </a:txBody>
                  <a:tcPr/>
                </a:tc>
                <a:tc>
                  <a:txBody>
                    <a:bodyPr/>
                    <a:lstStyle/>
                    <a:p>
                      <a:pPr algn="ctr"/>
                      <a:r>
                        <a:rPr lang="en-US" dirty="0" smtClean="0"/>
                        <a:t>Residential Units</a:t>
                      </a:r>
                      <a:endParaRPr lang="en-US" dirty="0"/>
                    </a:p>
                  </a:txBody>
                  <a:tcPr/>
                </a:tc>
                <a:tc>
                  <a:txBody>
                    <a:bodyPr/>
                    <a:lstStyle/>
                    <a:p>
                      <a:pPr algn="ctr"/>
                      <a:r>
                        <a:rPr lang="en-US" dirty="0" smtClean="0"/>
                        <a:t>Commercial Sq. Ft.</a:t>
                      </a:r>
                      <a:endParaRPr lang="en-US" dirty="0"/>
                    </a:p>
                  </a:txBody>
                  <a:tcPr/>
                </a:tc>
              </a:tr>
              <a:tr h="370840">
                <a:tc>
                  <a:txBody>
                    <a:bodyPr/>
                    <a:lstStyle/>
                    <a:p>
                      <a:r>
                        <a:rPr lang="en-US" baseline="0" dirty="0" smtClean="0"/>
                        <a:t>Staff’s Recommendation</a:t>
                      </a:r>
                      <a:endParaRPr lang="en-US" dirty="0"/>
                    </a:p>
                  </a:txBody>
                  <a:tcPr/>
                </a:tc>
                <a:tc>
                  <a:txBody>
                    <a:bodyPr/>
                    <a:lstStyle/>
                    <a:p>
                      <a:pPr algn="r"/>
                      <a:r>
                        <a:rPr lang="en-US" strike="sngStrike" dirty="0" smtClean="0">
                          <a:solidFill>
                            <a:schemeClr val="tx1"/>
                          </a:solidFill>
                        </a:rPr>
                        <a:t>3,750</a:t>
                      </a:r>
                      <a:endParaRPr lang="en-US" strike="sngStrike" dirty="0">
                        <a:solidFill>
                          <a:schemeClr val="tx1"/>
                        </a:solidFill>
                      </a:endParaRPr>
                    </a:p>
                  </a:txBody>
                  <a:tcPr anchor="ctr"/>
                </a:tc>
                <a:tc>
                  <a:txBody>
                    <a:bodyPr/>
                    <a:lstStyle/>
                    <a:p>
                      <a:pPr algn="r"/>
                      <a:r>
                        <a:rPr lang="en-US" dirty="0" smtClean="0"/>
                        <a:t>2,500,000</a:t>
                      </a:r>
                      <a:endParaRPr lang="en-US" dirty="0"/>
                    </a:p>
                  </a:txBody>
                  <a:tcPr anchor="ctr"/>
                </a:tc>
              </a:tr>
              <a:tr h="370840">
                <a:tc>
                  <a:txBody>
                    <a:bodyPr/>
                    <a:lstStyle/>
                    <a:p>
                      <a:r>
                        <a:rPr lang="en-US" dirty="0" smtClean="0"/>
                        <a:t>Planning Commission</a:t>
                      </a:r>
                      <a:endParaRPr lang="en-US" dirty="0"/>
                    </a:p>
                  </a:txBody>
                  <a:tcPr/>
                </a:tc>
                <a:tc>
                  <a:txBody>
                    <a:bodyPr/>
                    <a:lstStyle/>
                    <a:p>
                      <a:pPr algn="r"/>
                      <a:r>
                        <a:rPr lang="en-US" dirty="0" smtClean="0"/>
                        <a:t>3,750</a:t>
                      </a:r>
                    </a:p>
                  </a:txBody>
                  <a:tcPr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smtClean="0"/>
                        <a:t>2,500,000</a:t>
                      </a:r>
                      <a:endParaRPr lang="en-US" dirty="0"/>
                    </a:p>
                  </a:txBody>
                  <a:tcPr anchor="ctr"/>
                </a:tc>
              </a:tr>
              <a:tr h="370840">
                <a:tc>
                  <a:txBody>
                    <a:bodyPr/>
                    <a:lstStyle/>
                    <a:p>
                      <a:r>
                        <a:rPr lang="en-US" dirty="0" smtClean="0"/>
                        <a:t>Transportation</a:t>
                      </a:r>
                      <a:r>
                        <a:rPr lang="en-US" baseline="0" dirty="0" smtClean="0"/>
                        <a:t> Advisory </a:t>
                      </a:r>
                      <a:endParaRPr lang="en-US" dirty="0"/>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smtClean="0"/>
                        <a:t>3,750</a:t>
                      </a:r>
                    </a:p>
                  </a:txBody>
                  <a:tcPr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smtClean="0"/>
                        <a:t>2,500,000</a:t>
                      </a:r>
                    </a:p>
                  </a:txBody>
                  <a:tcPr anchor="ctr"/>
                </a:tc>
              </a:tr>
              <a:tr h="370840">
                <a:tc>
                  <a:txBody>
                    <a:bodyPr/>
                    <a:lstStyle/>
                    <a:p>
                      <a:r>
                        <a:rPr lang="en-US" dirty="0" err="1" smtClean="0"/>
                        <a:t>GPUAC</a:t>
                      </a:r>
                      <a:endParaRPr lang="en-US" dirty="0"/>
                    </a:p>
                  </a:txBody>
                  <a:tcPr/>
                </a:tc>
                <a:tc>
                  <a:txBody>
                    <a:bodyPr/>
                    <a:lstStyle/>
                    <a:p>
                      <a:pPr algn="r"/>
                      <a:r>
                        <a:rPr lang="en-US" sz="2000" b="1" dirty="0" smtClean="0"/>
                        <a:t>5,000</a:t>
                      </a:r>
                    </a:p>
                  </a:txBody>
                  <a:tcPr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smtClean="0"/>
                        <a:t>2,500,000</a:t>
                      </a:r>
                    </a:p>
                  </a:txBody>
                  <a:tcPr anchor="ctr"/>
                </a:tc>
              </a:tr>
              <a:tr h="370840">
                <a:tc>
                  <a:txBody>
                    <a:bodyPr/>
                    <a:lstStyle/>
                    <a:p>
                      <a:r>
                        <a:rPr lang="en-US" baseline="0" dirty="0" smtClean="0"/>
                        <a:t>Playhouse District</a:t>
                      </a:r>
                      <a:endParaRPr lang="en-US" dirty="0"/>
                    </a:p>
                  </a:txBody>
                  <a:tcPr/>
                </a:tc>
                <a:tc>
                  <a:txBody>
                    <a:bodyPr/>
                    <a:lstStyle/>
                    <a:p>
                      <a:pPr algn="r"/>
                      <a:r>
                        <a:rPr lang="en-US" sz="2000" b="1" dirty="0" smtClean="0"/>
                        <a:t>5,000</a:t>
                      </a:r>
                    </a:p>
                  </a:txBody>
                  <a:tcPr anchor="ctr"/>
                </a:tc>
                <a:tc>
                  <a:txBody>
                    <a:bodyPr/>
                    <a:lstStyle/>
                    <a:p>
                      <a:pPr algn="r"/>
                      <a:r>
                        <a:rPr lang="en-US" sz="2000" b="1" dirty="0" smtClean="0"/>
                        <a:t>4,000,000</a:t>
                      </a:r>
                      <a:endParaRPr lang="en-US" sz="2000" b="1" dirty="0"/>
                    </a:p>
                  </a:txBody>
                  <a:tcPr anchor="ctr"/>
                </a:tc>
              </a:tr>
              <a:tr h="370840">
                <a:tc>
                  <a:txBody>
                    <a:bodyPr/>
                    <a:lstStyle/>
                    <a:p>
                      <a:r>
                        <a:rPr lang="en-US" baseline="0" dirty="0" smtClean="0"/>
                        <a:t>Chamber of Commerce</a:t>
                      </a:r>
                      <a:endParaRPr lang="en-US" dirty="0"/>
                    </a:p>
                  </a:txBody>
                  <a:tcPr/>
                </a:tc>
                <a:tc>
                  <a:txBody>
                    <a:bodyPr/>
                    <a:lstStyle/>
                    <a:p>
                      <a:pPr algn="r"/>
                      <a:r>
                        <a:rPr lang="en-US" b="0" dirty="0" smtClean="0">
                          <a:solidFill>
                            <a:schemeClr val="tx1"/>
                          </a:solidFill>
                        </a:rPr>
                        <a:t>N/A</a:t>
                      </a:r>
                      <a:endParaRPr lang="en-US" b="0" dirty="0">
                        <a:solidFill>
                          <a:schemeClr val="tx1"/>
                        </a:solidFill>
                      </a:endParaRPr>
                    </a:p>
                  </a:txBody>
                  <a:tcPr anchor="ctr"/>
                </a:tc>
                <a:tc>
                  <a:txBody>
                    <a:bodyPr/>
                    <a:lstStyle/>
                    <a:p>
                      <a:pPr algn="r"/>
                      <a:r>
                        <a:rPr lang="en-US" sz="2000" b="1" dirty="0" smtClean="0"/>
                        <a:t>5,000,000</a:t>
                      </a:r>
                      <a:endParaRPr lang="en-US" sz="2000" b="1" dirty="0"/>
                    </a:p>
                  </a:txBody>
                  <a:tcPr anchor="ctr"/>
                </a:tc>
              </a:tr>
              <a:tr h="370840">
                <a:tc>
                  <a:txBody>
                    <a:bodyPr/>
                    <a:lstStyle/>
                    <a:p>
                      <a:r>
                        <a:rPr lang="en-US" baseline="0" dirty="0" smtClean="0"/>
                        <a:t>Downtown Pasadena NA</a:t>
                      </a:r>
                      <a:endParaRPr lang="en-US" dirty="0" smtClean="0"/>
                    </a:p>
                  </a:txBody>
                  <a:tcPr/>
                </a:tc>
                <a:tc>
                  <a:txBody>
                    <a:bodyPr/>
                    <a:lstStyle/>
                    <a:p>
                      <a:pPr algn="r"/>
                      <a:r>
                        <a:rPr lang="en-US" sz="2000" b="1" dirty="0" smtClean="0"/>
                        <a:t>8,500</a:t>
                      </a:r>
                      <a:endParaRPr lang="en-US" sz="2000" b="1" dirty="0"/>
                    </a:p>
                  </a:txBody>
                  <a:tcPr anchor="ctr"/>
                </a:tc>
                <a:tc>
                  <a:txBody>
                    <a:bodyPr/>
                    <a:lstStyle/>
                    <a:p>
                      <a:pPr algn="r"/>
                      <a:r>
                        <a:rPr lang="en-US" sz="2000" b="1" dirty="0" smtClean="0"/>
                        <a:t>8,500,000</a:t>
                      </a:r>
                      <a:endParaRPr lang="en-US" sz="2000" b="1" dirty="0"/>
                    </a:p>
                  </a:txBody>
                  <a:tcPr anchor="ctr"/>
                </a:tc>
              </a:tr>
            </a:tbl>
          </a:graphicData>
        </a:graphic>
      </p:graphicFrame>
    </p:spTree>
    <p:extLst>
      <p:ext uri="{BB962C8B-B14F-4D97-AF65-F5344CB8AC3E}">
        <p14:creationId xmlns:p14="http://schemas.microsoft.com/office/powerpoint/2010/main" val="325333333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Development</a:t>
            </a:r>
            <a:r>
              <a:rPr lang="en-US" sz="3200" dirty="0" smtClean="0"/>
              <a:t> Caps – South Fair Oaks</a:t>
            </a:r>
            <a:endParaRPr lang="en-US" sz="3200" dirty="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11</a:t>
            </a:fld>
            <a:endParaRPr lang="en-US"/>
          </a:p>
        </p:txBody>
      </p:sp>
      <p:graphicFrame>
        <p:nvGraphicFramePr>
          <p:cNvPr id="5" name="Content Placeholder 4"/>
          <p:cNvGraphicFramePr>
            <a:graphicFrameLocks/>
          </p:cNvGraphicFramePr>
          <p:nvPr>
            <p:extLst>
              <p:ext uri="{D42A27DB-BD31-4B8C-83A1-F6EECF244321}">
                <p14:modId xmlns:p14="http://schemas.microsoft.com/office/powerpoint/2010/main" val="1365831047"/>
              </p:ext>
            </p:extLst>
          </p:nvPr>
        </p:nvGraphicFramePr>
        <p:xfrm>
          <a:off x="304800" y="1524000"/>
          <a:ext cx="8458200" cy="3312160"/>
        </p:xfrm>
        <a:graphic>
          <a:graphicData uri="http://schemas.openxmlformats.org/drawingml/2006/table">
            <a:tbl>
              <a:tblPr firstRow="1" bandRow="1">
                <a:tableStyleId>{21E4AEA4-8DFA-4A89-87EB-49C32662AFE0}</a:tableStyleId>
              </a:tblPr>
              <a:tblGrid>
                <a:gridCol w="2819400"/>
                <a:gridCol w="2819400"/>
                <a:gridCol w="2819400"/>
              </a:tblGrid>
              <a:tr h="370840">
                <a:tc>
                  <a:txBody>
                    <a:bodyPr/>
                    <a:lstStyle/>
                    <a:p>
                      <a:endParaRPr lang="en-US" dirty="0"/>
                    </a:p>
                  </a:txBody>
                  <a:tcPr/>
                </a:tc>
                <a:tc>
                  <a:txBody>
                    <a:bodyPr/>
                    <a:lstStyle/>
                    <a:p>
                      <a:pPr algn="ctr"/>
                      <a:r>
                        <a:rPr lang="en-US" dirty="0" smtClean="0"/>
                        <a:t>Residential Units</a:t>
                      </a:r>
                      <a:endParaRPr lang="en-US" dirty="0"/>
                    </a:p>
                  </a:txBody>
                  <a:tcPr/>
                </a:tc>
                <a:tc>
                  <a:txBody>
                    <a:bodyPr/>
                    <a:lstStyle/>
                    <a:p>
                      <a:pPr algn="ctr"/>
                      <a:r>
                        <a:rPr lang="en-US" dirty="0" smtClean="0"/>
                        <a:t>Commercial Sq. Ft.</a:t>
                      </a:r>
                      <a:endParaRPr lang="en-US" dirty="0"/>
                    </a:p>
                  </a:txBody>
                  <a:tcPr/>
                </a:tc>
              </a:tr>
              <a:tr h="370840">
                <a:tc>
                  <a:txBody>
                    <a:bodyPr/>
                    <a:lstStyle/>
                    <a:p>
                      <a:r>
                        <a:rPr lang="en-US" baseline="0" dirty="0" smtClean="0"/>
                        <a:t>Staff’s Recommendation</a:t>
                      </a:r>
                      <a:endParaRPr lang="en-US" dirty="0"/>
                    </a:p>
                  </a:txBody>
                  <a:tcPr/>
                </a:tc>
                <a:tc>
                  <a:txBody>
                    <a:bodyPr/>
                    <a:lstStyle/>
                    <a:p>
                      <a:pPr algn="r"/>
                      <a:r>
                        <a:rPr lang="en-US" dirty="0" smtClean="0"/>
                        <a:t>600</a:t>
                      </a:r>
                    </a:p>
                  </a:txBody>
                  <a:tcPr anchor="ctr"/>
                </a:tc>
                <a:tc>
                  <a:txBody>
                    <a:bodyPr/>
                    <a:lstStyle/>
                    <a:p>
                      <a:pPr algn="r"/>
                      <a:r>
                        <a:rPr lang="en-US" dirty="0" smtClean="0"/>
                        <a:t>600,000</a:t>
                      </a:r>
                      <a:endParaRPr lang="en-US" dirty="0"/>
                    </a:p>
                  </a:txBody>
                  <a:tcPr anchor="ctr"/>
                </a:tc>
              </a:tr>
              <a:tr h="370840">
                <a:tc>
                  <a:txBody>
                    <a:bodyPr/>
                    <a:lstStyle/>
                    <a:p>
                      <a:r>
                        <a:rPr lang="en-US" dirty="0" smtClean="0"/>
                        <a:t>Planning Commission</a:t>
                      </a:r>
                      <a:endParaRPr lang="en-US" dirty="0"/>
                    </a:p>
                  </a:txBody>
                  <a:tcPr/>
                </a:tc>
                <a:tc>
                  <a:txBody>
                    <a:bodyPr/>
                    <a:lstStyle/>
                    <a:p>
                      <a:pPr algn="r"/>
                      <a:r>
                        <a:rPr lang="en-US" dirty="0" smtClean="0"/>
                        <a:t>600</a:t>
                      </a:r>
                    </a:p>
                  </a:txBody>
                  <a:tcPr anchor="ctr"/>
                </a:tc>
                <a:tc>
                  <a:txBody>
                    <a:bodyPr/>
                    <a:lstStyle/>
                    <a:p>
                      <a:pPr algn="r"/>
                      <a:r>
                        <a:rPr lang="en-US" dirty="0" smtClean="0"/>
                        <a:t>600,000</a:t>
                      </a:r>
                      <a:endParaRPr lang="en-US" dirty="0"/>
                    </a:p>
                  </a:txBody>
                  <a:tcPr anchor="ctr"/>
                </a:tc>
              </a:tr>
              <a:tr h="370840">
                <a:tc>
                  <a:txBody>
                    <a:bodyPr/>
                    <a:lstStyle/>
                    <a:p>
                      <a:r>
                        <a:rPr lang="en-US" dirty="0" smtClean="0"/>
                        <a:t>Transportation</a:t>
                      </a:r>
                      <a:r>
                        <a:rPr lang="en-US" baseline="0" dirty="0" smtClean="0"/>
                        <a:t> Advisory </a:t>
                      </a:r>
                      <a:endParaRPr lang="en-US" dirty="0"/>
                    </a:p>
                  </a:txBody>
                  <a:tcPr/>
                </a:tc>
                <a:tc>
                  <a:txBody>
                    <a:bodyPr/>
                    <a:lstStyle/>
                    <a:p>
                      <a:pPr algn="r"/>
                      <a:r>
                        <a:rPr lang="en-US" dirty="0" smtClean="0"/>
                        <a:t>600</a:t>
                      </a:r>
                    </a:p>
                  </a:txBody>
                  <a:tcPr anchor="ctr"/>
                </a:tc>
                <a:tc>
                  <a:txBody>
                    <a:bodyPr/>
                    <a:lstStyle/>
                    <a:p>
                      <a:pPr algn="r"/>
                      <a:r>
                        <a:rPr lang="en-US" dirty="0" smtClean="0"/>
                        <a:t>600,000</a:t>
                      </a:r>
                      <a:endParaRPr lang="en-US" dirty="0"/>
                    </a:p>
                  </a:txBody>
                  <a:tcPr anchor="ctr"/>
                </a:tc>
              </a:tr>
              <a:tr h="370840">
                <a:tc>
                  <a:txBody>
                    <a:bodyPr/>
                    <a:lstStyle/>
                    <a:p>
                      <a:r>
                        <a:rPr lang="en-US" dirty="0" err="1" smtClean="0"/>
                        <a:t>GPUAC</a:t>
                      </a:r>
                      <a:endParaRPr lang="en-US" dirty="0"/>
                    </a:p>
                  </a:txBody>
                  <a:tcPr/>
                </a:tc>
                <a:tc>
                  <a:txBody>
                    <a:bodyPr/>
                    <a:lstStyle/>
                    <a:p>
                      <a:pPr algn="ctr"/>
                      <a:r>
                        <a:rPr lang="en-US" b="1" dirty="0" smtClean="0"/>
                        <a:t>Increase commensurate with increasing</a:t>
                      </a:r>
                      <a:r>
                        <a:rPr lang="en-US" b="1" baseline="0" dirty="0" smtClean="0"/>
                        <a:t> the FAR to 3.0</a:t>
                      </a:r>
                      <a:endParaRPr lang="en-US" b="1" dirty="0"/>
                    </a:p>
                  </a:txBody>
                  <a:tcPr anchor="ctr"/>
                </a:tc>
                <a:tc>
                  <a:txBody>
                    <a:bodyPr/>
                    <a:lstStyle/>
                    <a:p>
                      <a:pPr algn="ctr"/>
                      <a:r>
                        <a:rPr lang="en-US" b="1" dirty="0" smtClean="0"/>
                        <a:t>Increase commensurate with increasing</a:t>
                      </a:r>
                      <a:r>
                        <a:rPr lang="en-US" b="1" baseline="0" dirty="0" smtClean="0"/>
                        <a:t> the FAR to 3.0</a:t>
                      </a:r>
                      <a:endParaRPr lang="en-US" b="1" dirty="0"/>
                    </a:p>
                  </a:txBody>
                  <a:tcPr anchor="ctr"/>
                </a:tc>
              </a:tr>
              <a:tr h="370840">
                <a:tc>
                  <a:txBody>
                    <a:bodyPr/>
                    <a:lstStyle/>
                    <a:p>
                      <a:r>
                        <a:rPr lang="en-US" baseline="0" dirty="0" smtClean="0"/>
                        <a:t>Downtown Pasadena NA</a:t>
                      </a:r>
                      <a:endParaRPr lang="en-US" dirty="0" smtClean="0"/>
                    </a:p>
                  </a:txBody>
                  <a:tcPr/>
                </a:tc>
                <a:tc>
                  <a:txBody>
                    <a:bodyPr/>
                    <a:lstStyle/>
                    <a:p>
                      <a:pPr algn="ctr"/>
                      <a:r>
                        <a:rPr lang="en-US" b="1" dirty="0" smtClean="0"/>
                        <a:t>Increase commensurate with increasing</a:t>
                      </a:r>
                      <a:r>
                        <a:rPr lang="en-US" b="1" baseline="0" dirty="0" smtClean="0"/>
                        <a:t> the FAR to 3.0</a:t>
                      </a:r>
                      <a:endParaRPr lang="en-US" b="1" dirty="0"/>
                    </a:p>
                  </a:txBody>
                  <a:tcPr anchor="ctr"/>
                </a:tc>
                <a:tc>
                  <a:txBody>
                    <a:bodyPr/>
                    <a:lstStyle/>
                    <a:p>
                      <a:pPr algn="ctr"/>
                      <a:r>
                        <a:rPr lang="en-US" b="1" dirty="0" smtClean="0"/>
                        <a:t>Increase commensurate with increasing</a:t>
                      </a:r>
                      <a:r>
                        <a:rPr lang="en-US" b="1" baseline="0" dirty="0" smtClean="0"/>
                        <a:t> the FAR to 3.0</a:t>
                      </a:r>
                      <a:endParaRPr lang="en-US" b="1" dirty="0"/>
                    </a:p>
                  </a:txBody>
                  <a:tcPr anchor="ctr"/>
                </a:tc>
              </a:tr>
            </a:tbl>
          </a:graphicData>
        </a:graphic>
      </p:graphicFrame>
    </p:spTree>
    <p:extLst>
      <p:ext uri="{BB962C8B-B14F-4D97-AF65-F5344CB8AC3E}">
        <p14:creationId xmlns:p14="http://schemas.microsoft.com/office/powerpoint/2010/main" val="358058132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Development Caps – FO/</a:t>
            </a:r>
            <a:r>
              <a:rPr lang="en-US" sz="3600" dirty="0" err="1" smtClean="0"/>
              <a:t>OG</a:t>
            </a:r>
            <a:endParaRPr lang="en-US" sz="3600" dirty="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12</a:t>
            </a:fld>
            <a:endParaRPr lang="en-US"/>
          </a:p>
        </p:txBody>
      </p:sp>
      <p:graphicFrame>
        <p:nvGraphicFramePr>
          <p:cNvPr id="5" name="Content Placeholder 4"/>
          <p:cNvGraphicFramePr>
            <a:graphicFrameLocks/>
          </p:cNvGraphicFramePr>
          <p:nvPr>
            <p:extLst>
              <p:ext uri="{D42A27DB-BD31-4B8C-83A1-F6EECF244321}">
                <p14:modId xmlns:p14="http://schemas.microsoft.com/office/powerpoint/2010/main" val="2122644642"/>
              </p:ext>
            </p:extLst>
          </p:nvPr>
        </p:nvGraphicFramePr>
        <p:xfrm>
          <a:off x="304800" y="1524000"/>
          <a:ext cx="8458200" cy="1879600"/>
        </p:xfrm>
        <a:graphic>
          <a:graphicData uri="http://schemas.openxmlformats.org/drawingml/2006/table">
            <a:tbl>
              <a:tblPr firstRow="1" bandRow="1">
                <a:tableStyleId>{21E4AEA4-8DFA-4A89-87EB-49C32662AFE0}</a:tableStyleId>
              </a:tblPr>
              <a:tblGrid>
                <a:gridCol w="2819400"/>
                <a:gridCol w="2819400"/>
                <a:gridCol w="2819400"/>
              </a:tblGrid>
              <a:tr h="370840">
                <a:tc>
                  <a:txBody>
                    <a:bodyPr/>
                    <a:lstStyle/>
                    <a:p>
                      <a:endParaRPr lang="en-US" dirty="0"/>
                    </a:p>
                  </a:txBody>
                  <a:tcPr/>
                </a:tc>
                <a:tc>
                  <a:txBody>
                    <a:bodyPr/>
                    <a:lstStyle/>
                    <a:p>
                      <a:pPr algn="ctr"/>
                      <a:r>
                        <a:rPr lang="en-US" dirty="0" smtClean="0"/>
                        <a:t>Residential Units</a:t>
                      </a:r>
                      <a:endParaRPr lang="en-US" dirty="0"/>
                    </a:p>
                  </a:txBody>
                  <a:tcPr/>
                </a:tc>
                <a:tc>
                  <a:txBody>
                    <a:bodyPr/>
                    <a:lstStyle/>
                    <a:p>
                      <a:pPr algn="ctr"/>
                      <a:r>
                        <a:rPr lang="en-US" dirty="0" smtClean="0"/>
                        <a:t>Commercial Sq. Ft.</a:t>
                      </a:r>
                      <a:endParaRPr lang="en-US" dirty="0"/>
                    </a:p>
                  </a:txBody>
                  <a:tcPr/>
                </a:tc>
              </a:tr>
              <a:tr h="370840">
                <a:tc>
                  <a:txBody>
                    <a:bodyPr/>
                    <a:lstStyle/>
                    <a:p>
                      <a:r>
                        <a:rPr lang="en-US" baseline="0" dirty="0" smtClean="0"/>
                        <a:t>Staff’s Recommendation</a:t>
                      </a:r>
                      <a:endParaRPr lang="en-US" dirty="0"/>
                    </a:p>
                  </a:txBody>
                  <a:tcPr/>
                </a:tc>
                <a:tc>
                  <a:txBody>
                    <a:bodyPr/>
                    <a:lstStyle/>
                    <a:p>
                      <a:pPr algn="r"/>
                      <a:r>
                        <a:rPr lang="en-US" dirty="0" smtClean="0"/>
                        <a:t>325</a:t>
                      </a:r>
                      <a:endParaRPr lang="en-US" dirty="0"/>
                    </a:p>
                  </a:txBody>
                  <a:tcPr anchor="ctr"/>
                </a:tc>
                <a:tc>
                  <a:txBody>
                    <a:bodyPr/>
                    <a:lstStyle/>
                    <a:p>
                      <a:pPr algn="r"/>
                      <a:r>
                        <a:rPr lang="en-US" dirty="0" smtClean="0"/>
                        <a:t>300,000</a:t>
                      </a:r>
                      <a:endParaRPr lang="en-US" dirty="0"/>
                    </a:p>
                  </a:txBody>
                  <a:tcPr anchor="ctr"/>
                </a:tc>
              </a:tr>
              <a:tr h="370840">
                <a:tc>
                  <a:txBody>
                    <a:bodyPr/>
                    <a:lstStyle/>
                    <a:p>
                      <a:r>
                        <a:rPr lang="en-US" dirty="0" smtClean="0"/>
                        <a:t>Planning Commission</a:t>
                      </a:r>
                      <a:endParaRPr lang="en-US" dirty="0"/>
                    </a:p>
                  </a:txBody>
                  <a:tcPr/>
                </a:tc>
                <a:tc>
                  <a:txBody>
                    <a:bodyPr/>
                    <a:lstStyle/>
                    <a:p>
                      <a:pPr algn="r"/>
                      <a:r>
                        <a:rPr lang="en-US" dirty="0" smtClean="0"/>
                        <a:t>325</a:t>
                      </a:r>
                      <a:endParaRPr lang="en-US" dirty="0"/>
                    </a:p>
                  </a:txBody>
                  <a:tcPr anchor="ctr"/>
                </a:tc>
                <a:tc>
                  <a:txBody>
                    <a:bodyPr/>
                    <a:lstStyle/>
                    <a:p>
                      <a:pPr algn="r"/>
                      <a:r>
                        <a:rPr lang="en-US" dirty="0" smtClean="0"/>
                        <a:t>300,000</a:t>
                      </a:r>
                      <a:endParaRPr lang="en-US" dirty="0"/>
                    </a:p>
                  </a:txBody>
                  <a:tcPr anchor="ctr"/>
                </a:tc>
              </a:tr>
              <a:tr h="370840">
                <a:tc>
                  <a:txBody>
                    <a:bodyPr/>
                    <a:lstStyle/>
                    <a:p>
                      <a:r>
                        <a:rPr lang="en-US" dirty="0" smtClean="0"/>
                        <a:t>Transportation</a:t>
                      </a:r>
                      <a:r>
                        <a:rPr lang="en-US" baseline="0" dirty="0" smtClean="0"/>
                        <a:t> Advisory </a:t>
                      </a:r>
                      <a:endParaRPr lang="en-US" dirty="0"/>
                    </a:p>
                  </a:txBody>
                  <a:tcPr/>
                </a:tc>
                <a:tc>
                  <a:txBody>
                    <a:bodyPr/>
                    <a:lstStyle/>
                    <a:p>
                      <a:pPr algn="r"/>
                      <a:r>
                        <a:rPr lang="en-US" dirty="0" smtClean="0"/>
                        <a:t>325</a:t>
                      </a:r>
                      <a:endParaRPr lang="en-US" dirty="0"/>
                    </a:p>
                  </a:txBody>
                  <a:tcPr anchor="ctr"/>
                </a:tc>
                <a:tc>
                  <a:txBody>
                    <a:bodyPr/>
                    <a:lstStyle/>
                    <a:p>
                      <a:pPr algn="r"/>
                      <a:r>
                        <a:rPr lang="en-US" dirty="0" smtClean="0"/>
                        <a:t>300,000</a:t>
                      </a:r>
                      <a:endParaRPr lang="en-US" dirty="0"/>
                    </a:p>
                  </a:txBody>
                  <a:tcPr anchor="ctr"/>
                </a:tc>
              </a:tr>
              <a:tr h="370840">
                <a:tc>
                  <a:txBody>
                    <a:bodyPr/>
                    <a:lstStyle/>
                    <a:p>
                      <a:r>
                        <a:rPr lang="en-US" dirty="0" err="1" smtClean="0"/>
                        <a:t>GPUAC</a:t>
                      </a:r>
                      <a:endParaRPr lang="en-US" dirty="0"/>
                    </a:p>
                  </a:txBody>
                  <a:tcPr/>
                </a:tc>
                <a:tc>
                  <a:txBody>
                    <a:bodyPr/>
                    <a:lstStyle/>
                    <a:p>
                      <a:pPr algn="r"/>
                      <a:r>
                        <a:rPr lang="en-US" sz="2000" b="1" dirty="0" smtClean="0">
                          <a:effectLst/>
                        </a:rPr>
                        <a:t>500</a:t>
                      </a:r>
                      <a:endParaRPr lang="en-US" sz="2000" b="1" dirty="0">
                        <a:effectLst/>
                      </a:endParaRPr>
                    </a:p>
                  </a:txBody>
                  <a:tcPr anchor="ctr"/>
                </a:tc>
                <a:tc>
                  <a:txBody>
                    <a:bodyPr/>
                    <a:lstStyle/>
                    <a:p>
                      <a:pPr algn="r"/>
                      <a:r>
                        <a:rPr lang="en-US" dirty="0" smtClean="0"/>
                        <a:t>300,000</a:t>
                      </a:r>
                      <a:endParaRPr lang="en-US" dirty="0"/>
                    </a:p>
                  </a:txBody>
                  <a:tcPr anchor="ctr"/>
                </a:tc>
              </a:tr>
            </a:tbl>
          </a:graphicData>
        </a:graphic>
      </p:graphicFrame>
    </p:spTree>
    <p:extLst>
      <p:ext uri="{BB962C8B-B14F-4D97-AF65-F5344CB8AC3E}">
        <p14:creationId xmlns:p14="http://schemas.microsoft.com/office/powerpoint/2010/main" val="42441822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Development Caps – East Pasadena</a:t>
            </a:r>
            <a:endParaRPr lang="en-US" sz="3600" dirty="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13</a:t>
            </a:fld>
            <a:endParaRPr lang="en-US"/>
          </a:p>
        </p:txBody>
      </p:sp>
      <p:graphicFrame>
        <p:nvGraphicFramePr>
          <p:cNvPr id="5" name="Content Placeholder 4"/>
          <p:cNvGraphicFramePr>
            <a:graphicFrameLocks/>
          </p:cNvGraphicFramePr>
          <p:nvPr>
            <p:extLst>
              <p:ext uri="{D42A27DB-BD31-4B8C-83A1-F6EECF244321}">
                <p14:modId xmlns:p14="http://schemas.microsoft.com/office/powerpoint/2010/main" val="84705939"/>
              </p:ext>
            </p:extLst>
          </p:nvPr>
        </p:nvGraphicFramePr>
        <p:xfrm>
          <a:off x="304800" y="1524000"/>
          <a:ext cx="8458200" cy="2133600"/>
        </p:xfrm>
        <a:graphic>
          <a:graphicData uri="http://schemas.openxmlformats.org/drawingml/2006/table">
            <a:tbl>
              <a:tblPr firstRow="1" bandRow="1">
                <a:tableStyleId>{21E4AEA4-8DFA-4A89-87EB-49C32662AFE0}</a:tableStyleId>
              </a:tblPr>
              <a:tblGrid>
                <a:gridCol w="2819400"/>
                <a:gridCol w="2819400"/>
                <a:gridCol w="2819400"/>
              </a:tblGrid>
              <a:tr h="381000">
                <a:tc>
                  <a:txBody>
                    <a:bodyPr/>
                    <a:lstStyle/>
                    <a:p>
                      <a:endParaRPr lang="en-US" dirty="0"/>
                    </a:p>
                  </a:txBody>
                  <a:tcPr/>
                </a:tc>
                <a:tc>
                  <a:txBody>
                    <a:bodyPr/>
                    <a:lstStyle/>
                    <a:p>
                      <a:pPr algn="ctr"/>
                      <a:r>
                        <a:rPr lang="en-US" dirty="0" smtClean="0"/>
                        <a:t>Residential Units</a:t>
                      </a:r>
                      <a:endParaRPr lang="en-US" dirty="0"/>
                    </a:p>
                  </a:txBody>
                  <a:tcPr/>
                </a:tc>
                <a:tc>
                  <a:txBody>
                    <a:bodyPr/>
                    <a:lstStyle/>
                    <a:p>
                      <a:pPr algn="ctr"/>
                      <a:r>
                        <a:rPr lang="en-US" dirty="0" smtClean="0"/>
                        <a:t>Commercial Sq. Ft.</a:t>
                      </a:r>
                      <a:endParaRPr lang="en-US" dirty="0"/>
                    </a:p>
                  </a:txBody>
                  <a:tcPr/>
                </a:tc>
              </a:tr>
              <a:tr h="370840">
                <a:tc>
                  <a:txBody>
                    <a:bodyPr/>
                    <a:lstStyle/>
                    <a:p>
                      <a:r>
                        <a:rPr lang="en-US" baseline="0" dirty="0" smtClean="0"/>
                        <a:t>Staff’s Recommendation</a:t>
                      </a:r>
                      <a:endParaRPr lang="en-US" dirty="0"/>
                    </a:p>
                  </a:txBody>
                  <a:tcPr/>
                </a:tc>
                <a:tc>
                  <a:txBody>
                    <a:bodyPr/>
                    <a:lstStyle/>
                    <a:p>
                      <a:pPr algn="r"/>
                      <a:r>
                        <a:rPr lang="en-US" b="1" dirty="0" smtClean="0">
                          <a:solidFill>
                            <a:schemeClr val="tx1"/>
                          </a:solidFill>
                        </a:rPr>
                        <a:t>850</a:t>
                      </a:r>
                      <a:endParaRPr lang="en-US" b="1" dirty="0">
                        <a:solidFill>
                          <a:schemeClr val="tx1"/>
                        </a:solidFill>
                      </a:endParaRPr>
                    </a:p>
                  </a:txBody>
                  <a:tcPr anchor="ctr"/>
                </a:tc>
                <a:tc>
                  <a:txBody>
                    <a:bodyPr/>
                    <a:lstStyle/>
                    <a:p>
                      <a:pPr algn="r"/>
                      <a:r>
                        <a:rPr lang="en-US" dirty="0" smtClean="0"/>
                        <a:t>1,500,000</a:t>
                      </a:r>
                      <a:endParaRPr lang="en-US" dirty="0"/>
                    </a:p>
                  </a:txBody>
                  <a:tcPr anchor="ctr"/>
                </a:tc>
              </a:tr>
              <a:tr h="370840">
                <a:tc>
                  <a:txBody>
                    <a:bodyPr/>
                    <a:lstStyle/>
                    <a:p>
                      <a:r>
                        <a:rPr lang="en-US" dirty="0" smtClean="0"/>
                        <a:t>Planning Commission</a:t>
                      </a:r>
                      <a:endParaRPr lang="en-US" dirty="0"/>
                    </a:p>
                  </a:txBody>
                  <a:tcPr/>
                </a:tc>
                <a:tc>
                  <a:txBody>
                    <a:bodyPr/>
                    <a:lstStyle/>
                    <a:p>
                      <a:pPr algn="r"/>
                      <a:r>
                        <a:rPr lang="en-US" dirty="0" smtClean="0"/>
                        <a:t>1,250</a:t>
                      </a:r>
                    </a:p>
                  </a:txBody>
                  <a:tcPr anchor="ctr"/>
                </a:tc>
                <a:tc>
                  <a:txBody>
                    <a:bodyPr/>
                    <a:lstStyle/>
                    <a:p>
                      <a:pPr algn="r"/>
                      <a:r>
                        <a:rPr lang="en-US" dirty="0" smtClean="0"/>
                        <a:t>1,500,000</a:t>
                      </a:r>
                    </a:p>
                    <a:p>
                      <a:pPr algn="r"/>
                      <a:endParaRPr lang="en-US" dirty="0"/>
                    </a:p>
                  </a:txBody>
                  <a:tcPr anchor="ctr"/>
                </a:tc>
              </a:tr>
              <a:tr h="370840">
                <a:tc>
                  <a:txBody>
                    <a:bodyPr/>
                    <a:lstStyle/>
                    <a:p>
                      <a:r>
                        <a:rPr lang="en-US" dirty="0" smtClean="0"/>
                        <a:t>Transportation</a:t>
                      </a:r>
                      <a:r>
                        <a:rPr lang="en-US" baseline="0" dirty="0" smtClean="0"/>
                        <a:t> Advisory </a:t>
                      </a:r>
                      <a:endParaRPr lang="en-US" dirty="0"/>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smtClean="0"/>
                        <a:t>1,250</a:t>
                      </a:r>
                    </a:p>
                  </a:txBody>
                  <a:tcPr anchor="ctr"/>
                </a:tc>
                <a:tc>
                  <a:txBody>
                    <a:bodyPr/>
                    <a:lstStyle/>
                    <a:p>
                      <a:pPr algn="r"/>
                      <a:r>
                        <a:rPr lang="en-US" dirty="0" smtClean="0"/>
                        <a:t>1,500,000</a:t>
                      </a:r>
                      <a:endParaRPr lang="en-US" dirty="0"/>
                    </a:p>
                  </a:txBody>
                  <a:tcPr anchor="ctr"/>
                </a:tc>
              </a:tr>
              <a:tr h="370840">
                <a:tc>
                  <a:txBody>
                    <a:bodyPr/>
                    <a:lstStyle/>
                    <a:p>
                      <a:r>
                        <a:rPr lang="en-US" dirty="0" err="1" smtClean="0"/>
                        <a:t>GPUAC</a:t>
                      </a:r>
                      <a:endParaRPr lang="en-US" dirty="0"/>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smtClean="0"/>
                        <a:t>1,250</a:t>
                      </a:r>
                    </a:p>
                  </a:txBody>
                  <a:tcPr anchor="ctr"/>
                </a:tc>
                <a:tc>
                  <a:txBody>
                    <a:bodyPr/>
                    <a:lstStyle/>
                    <a:p>
                      <a:pPr algn="r"/>
                      <a:r>
                        <a:rPr lang="en-US" dirty="0" smtClean="0"/>
                        <a:t>1,500,000</a:t>
                      </a:r>
                      <a:endParaRPr lang="en-US" dirty="0"/>
                    </a:p>
                  </a:txBody>
                  <a:tcPr anchor="ctr"/>
                </a:tc>
              </a:tr>
            </a:tbl>
          </a:graphicData>
        </a:graphic>
      </p:graphicFrame>
    </p:spTree>
    <p:extLst>
      <p:ext uri="{BB962C8B-B14F-4D97-AF65-F5344CB8AC3E}">
        <p14:creationId xmlns:p14="http://schemas.microsoft.com/office/powerpoint/2010/main" val="25116823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ontent Placeholder 2"/>
          <p:cNvSpPr>
            <a:spLocks noGrp="1"/>
          </p:cNvSpPr>
          <p:nvPr>
            <p:ph idx="1"/>
          </p:nvPr>
        </p:nvSpPr>
        <p:spPr>
          <a:xfrm>
            <a:off x="304800" y="990600"/>
            <a:ext cx="8458200" cy="5867400"/>
          </a:xfrm>
        </p:spPr>
        <p:txBody>
          <a:bodyPr anchor="ctr"/>
          <a:lstStyle/>
          <a:p>
            <a:pPr marL="0" indent="0" algn="ctr">
              <a:buFontTx/>
              <a:buNone/>
            </a:pPr>
            <a:r>
              <a:rPr lang="en-US" sz="6600" dirty="0" smtClean="0">
                <a:effectLst>
                  <a:outerShdw blurRad="38100" dist="38100" dir="2700000" algn="tl">
                    <a:srgbClr val="000000">
                      <a:alpha val="43137"/>
                    </a:srgbClr>
                  </a:outerShdw>
                </a:effectLst>
              </a:rPr>
              <a:t>Guiding Principles</a:t>
            </a:r>
          </a:p>
        </p:txBody>
      </p:sp>
      <p:sp>
        <p:nvSpPr>
          <p:cNvPr id="24579" name="Slide Number Placeholder 3"/>
          <p:cNvSpPr>
            <a:spLocks noGrp="1"/>
          </p:cNvSpPr>
          <p:nvPr>
            <p:ph type="sldNum" sz="quarter" idx="10"/>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6DB36376-D129-4AA0-9CF5-E2059BCBF72D}" type="slidenum">
              <a:rPr lang="en-US" smtClean="0">
                <a:latin typeface="Futura Bk BT"/>
              </a:rPr>
              <a:pPr eaLnBrk="1" hangingPunct="1"/>
              <a:t>14</a:t>
            </a:fld>
            <a:endParaRPr lang="en-US" smtClean="0">
              <a:latin typeface="Futura Bk BT"/>
            </a:endParaRPr>
          </a:p>
        </p:txBody>
      </p:sp>
    </p:spTree>
    <p:extLst>
      <p:ext uri="{BB962C8B-B14F-4D97-AF65-F5344CB8AC3E}">
        <p14:creationId xmlns:p14="http://schemas.microsoft.com/office/powerpoint/2010/main" val="39242583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a:t>
            </a:r>
            <a:r>
              <a:rPr lang="en-US" baseline="30000" dirty="0" smtClean="0"/>
              <a:t>nd</a:t>
            </a:r>
            <a:r>
              <a:rPr lang="en-US" dirty="0" smtClean="0"/>
              <a:t> Guiding Principle</a:t>
            </a:r>
            <a:endParaRPr lang="en-US" dirty="0"/>
          </a:p>
        </p:txBody>
      </p:sp>
      <p:sp>
        <p:nvSpPr>
          <p:cNvPr id="3" name="Content Placeholder 2"/>
          <p:cNvSpPr>
            <a:spLocks noGrp="1"/>
          </p:cNvSpPr>
          <p:nvPr>
            <p:ph idx="1"/>
          </p:nvPr>
        </p:nvSpPr>
        <p:spPr>
          <a:xfrm>
            <a:off x="0" y="1447800"/>
            <a:ext cx="8915400" cy="4648200"/>
          </a:xfrm>
          <a:solidFill>
            <a:schemeClr val="bg1"/>
          </a:solidFill>
        </p:spPr>
        <p:txBody>
          <a:bodyPr/>
          <a:lstStyle/>
          <a:p>
            <a:pPr lvl="1"/>
            <a:r>
              <a:rPr lang="en-US" sz="2000" u="sng" dirty="0" smtClean="0"/>
              <a:t>Staff’s Recommendation:</a:t>
            </a:r>
          </a:p>
          <a:p>
            <a:pPr marL="741363" lvl="1" indent="0">
              <a:buNone/>
            </a:pPr>
            <a:r>
              <a:rPr lang="en-US" sz="1800" dirty="0"/>
              <a:t>Pasadena’s historic resources will be preserved.  Citywide, new development will be in harmony with and enhance Pasadena’s unique character and sense of place.  New construction that could affect the integrity of historic resources will </a:t>
            </a:r>
            <a:r>
              <a:rPr lang="en-US" sz="1800" b="1" dirty="0">
                <a:solidFill>
                  <a:schemeClr val="tx1"/>
                </a:solidFill>
              </a:rPr>
              <a:t>be compatible with, and differentiated from, the existing resource</a:t>
            </a:r>
            <a:r>
              <a:rPr lang="en-US" sz="1800" b="1" dirty="0" smtClean="0">
                <a:solidFill>
                  <a:schemeClr val="tx1"/>
                </a:solidFill>
              </a:rPr>
              <a:t>.</a:t>
            </a:r>
          </a:p>
          <a:p>
            <a:pPr lvl="1"/>
            <a:r>
              <a:rPr lang="en-US" sz="2000" u="sng" dirty="0" smtClean="0"/>
              <a:t>Planning Commission’s Recommendation:  </a:t>
            </a:r>
          </a:p>
          <a:p>
            <a:pPr marL="741363" lvl="1" indent="0">
              <a:buNone/>
            </a:pPr>
            <a:r>
              <a:rPr lang="en-US" sz="1800" dirty="0" smtClean="0"/>
              <a:t>Pasadena’s </a:t>
            </a:r>
            <a:r>
              <a:rPr lang="en-US" sz="1800" dirty="0"/>
              <a:t>historic resources will be preserved.  Citywide, new development will be in harmony with and enhance Pasadena’s unique character and sense of place.  New construction that could affect the integrity of historic resources will </a:t>
            </a:r>
            <a:r>
              <a:rPr lang="en-US" sz="1800" b="1" dirty="0">
                <a:solidFill>
                  <a:schemeClr val="tx1"/>
                </a:solidFill>
              </a:rPr>
              <a:t>adhere to the Secretary of the Interior’s Standards</a:t>
            </a:r>
            <a:r>
              <a:rPr lang="en-US" sz="1800" b="1" dirty="0" smtClean="0">
                <a:solidFill>
                  <a:schemeClr val="tx1"/>
                </a:solidFill>
              </a:rPr>
              <a:t>.</a:t>
            </a:r>
            <a:endParaRPr lang="en-US" sz="1600" b="1" dirty="0" smtClean="0">
              <a:solidFill>
                <a:schemeClr val="tx1"/>
              </a:solidFill>
            </a:endParaRPr>
          </a:p>
          <a:p>
            <a:pPr lvl="1"/>
            <a:r>
              <a:rPr lang="en-US" sz="2000" u="sng" dirty="0" smtClean="0"/>
              <a:t>Pasadena</a:t>
            </a:r>
            <a:r>
              <a:rPr lang="en-US" sz="1600" u="sng" dirty="0" smtClean="0"/>
              <a:t> </a:t>
            </a:r>
            <a:r>
              <a:rPr lang="en-US" sz="2000" u="sng" dirty="0" smtClean="0"/>
              <a:t>Heritage</a:t>
            </a:r>
            <a:r>
              <a:rPr lang="en-US" sz="1600" u="sng" dirty="0" smtClean="0"/>
              <a:t>:</a:t>
            </a:r>
          </a:p>
          <a:p>
            <a:pPr marL="750888" lvl="1" indent="0">
              <a:buNone/>
            </a:pPr>
            <a:r>
              <a:rPr lang="en-US" sz="1800" dirty="0" smtClean="0"/>
              <a:t>Planning Commission’s Recommendation, OR</a:t>
            </a:r>
          </a:p>
          <a:p>
            <a:pPr marL="750888" lvl="1" indent="0">
              <a:buNone/>
            </a:pPr>
            <a:r>
              <a:rPr lang="en-US" sz="1800" dirty="0" smtClean="0"/>
              <a:t>Pasadena’s </a:t>
            </a:r>
            <a:r>
              <a:rPr lang="en-US" sz="1800" dirty="0"/>
              <a:t>historic resources will be preserved.  Citywide, new development will be in harmony with and enhance Pasadena’s unique character and sense of place</a:t>
            </a:r>
            <a:r>
              <a:rPr lang="en-US" sz="1800" dirty="0" smtClean="0"/>
              <a:t>.</a:t>
            </a:r>
            <a:endParaRPr lang="en-US" sz="1800" dirty="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15</a:t>
            </a:fld>
            <a:endParaRPr lang="en-US" dirty="0"/>
          </a:p>
        </p:txBody>
      </p:sp>
    </p:spTree>
    <p:extLst>
      <p:ext uri="{BB962C8B-B14F-4D97-AF65-F5344CB8AC3E}">
        <p14:creationId xmlns:p14="http://schemas.microsoft.com/office/powerpoint/2010/main" val="19741132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8</a:t>
            </a:r>
            <a:r>
              <a:rPr lang="en-US" baseline="30000" dirty="0" smtClean="0"/>
              <a:t>th</a:t>
            </a:r>
            <a:r>
              <a:rPr lang="en-US" dirty="0" smtClean="0"/>
              <a:t> Guiding Principle	</a:t>
            </a:r>
            <a:endParaRPr lang="en-US" dirty="0"/>
          </a:p>
        </p:txBody>
      </p:sp>
      <p:sp>
        <p:nvSpPr>
          <p:cNvPr id="3" name="Content Placeholder 2"/>
          <p:cNvSpPr>
            <a:spLocks noGrp="1"/>
          </p:cNvSpPr>
          <p:nvPr>
            <p:ph idx="1"/>
          </p:nvPr>
        </p:nvSpPr>
        <p:spPr/>
        <p:txBody>
          <a:bodyPr/>
          <a:lstStyle/>
          <a:p>
            <a:r>
              <a:rPr lang="en-US" sz="2400" u="sng" dirty="0" smtClean="0">
                <a:latin typeface="Arial" pitchFamily="34" charset="0"/>
                <a:cs typeface="Arial" pitchFamily="34" charset="0"/>
              </a:rPr>
              <a:t>Previous Recommendation Based on Input from </a:t>
            </a:r>
            <a:r>
              <a:rPr lang="en-US" sz="2400" u="sng" dirty="0" err="1" smtClean="0">
                <a:latin typeface="Arial" pitchFamily="34" charset="0"/>
                <a:cs typeface="Arial" pitchFamily="34" charset="0"/>
              </a:rPr>
              <a:t>IIPK</a:t>
            </a:r>
            <a:r>
              <a:rPr lang="en-US" sz="2400" u="sng" dirty="0" smtClean="0">
                <a:latin typeface="Arial" pitchFamily="34" charset="0"/>
                <a:cs typeface="Arial" pitchFamily="34" charset="0"/>
              </a:rPr>
              <a:t>:  </a:t>
            </a:r>
          </a:p>
          <a:p>
            <a:pPr indent="0">
              <a:buNone/>
            </a:pPr>
            <a:r>
              <a:rPr lang="en-US" sz="2000" dirty="0" smtClean="0"/>
              <a:t>Pasadena </a:t>
            </a:r>
            <a:r>
              <a:rPr lang="en-US" sz="2000" dirty="0"/>
              <a:t>is committed to community planning that supports </a:t>
            </a:r>
            <a:r>
              <a:rPr lang="en-US" sz="2000" dirty="0" smtClean="0"/>
              <a:t>vibrant </a:t>
            </a:r>
            <a:r>
              <a:rPr lang="en-US" sz="2000" dirty="0"/>
              <a:t>educational resources responsive to the broad needs of our diverse community</a:t>
            </a:r>
            <a:r>
              <a:rPr lang="en-US" sz="2000" dirty="0">
                <a:solidFill>
                  <a:srgbClr val="3A5272"/>
                </a:solidFill>
              </a:rPr>
              <a:t>.</a:t>
            </a:r>
            <a:r>
              <a:rPr lang="en-US" sz="2000" b="1" dirty="0">
                <a:solidFill>
                  <a:srgbClr val="3A5272"/>
                </a:solidFill>
              </a:rPr>
              <a:t> </a:t>
            </a:r>
            <a:r>
              <a:rPr lang="en-US" sz="2000" dirty="0">
                <a:solidFill>
                  <a:srgbClr val="3A5272"/>
                </a:solidFill>
              </a:rPr>
              <a:t>Recognizing the relationship between education and economic vitality, quality public </a:t>
            </a:r>
            <a:r>
              <a:rPr lang="en-US" sz="2000" dirty="0"/>
              <a:t>schools are a shared community </a:t>
            </a:r>
            <a:r>
              <a:rPr lang="en-US" sz="2000" dirty="0" smtClean="0"/>
              <a:t>responsibility.</a:t>
            </a:r>
          </a:p>
          <a:p>
            <a:endParaRPr lang="en-US" sz="1800" u="sng" dirty="0" smtClean="0"/>
          </a:p>
          <a:p>
            <a:r>
              <a:rPr lang="en-US" sz="2400" u="sng" dirty="0" smtClean="0"/>
              <a:t>Councilmember Madison’s Proposal:</a:t>
            </a:r>
          </a:p>
          <a:p>
            <a:pPr indent="0">
              <a:buNone/>
            </a:pPr>
            <a:r>
              <a:rPr lang="en-US" sz="2000" dirty="0"/>
              <a:t>Pasadena is committed to public education and a diverse educational system responsive to the broad needs of the community</a:t>
            </a:r>
            <a:r>
              <a:rPr lang="en-US" sz="2000" dirty="0" smtClean="0"/>
              <a:t>.</a:t>
            </a:r>
          </a:p>
          <a:p>
            <a:pPr marL="341313" indent="0">
              <a:buNone/>
            </a:pPr>
            <a:endParaRPr lang="en-US" sz="1800" dirty="0" smtClean="0"/>
          </a:p>
          <a:p>
            <a:pPr marL="341313" indent="0">
              <a:buNone/>
            </a:pPr>
            <a:endParaRPr lang="en-US" sz="1800" dirty="0" smtClean="0"/>
          </a:p>
          <a:p>
            <a:pPr lvl="1"/>
            <a:endParaRPr lang="en-US" sz="2000" u="sng" dirty="0" smtClean="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16</a:t>
            </a:fld>
            <a:endParaRPr lang="en-US" dirty="0"/>
          </a:p>
        </p:txBody>
      </p:sp>
    </p:spTree>
    <p:extLst>
      <p:ext uri="{BB962C8B-B14F-4D97-AF65-F5344CB8AC3E}">
        <p14:creationId xmlns:p14="http://schemas.microsoft.com/office/powerpoint/2010/main" val="70385385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273800" y="5981700"/>
            <a:ext cx="2692400" cy="876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Content Placeholder 2"/>
          <p:cNvSpPr>
            <a:spLocks noGrp="1"/>
          </p:cNvSpPr>
          <p:nvPr>
            <p:ph idx="1"/>
          </p:nvPr>
        </p:nvSpPr>
        <p:spPr>
          <a:xfrm>
            <a:off x="16564" y="990600"/>
            <a:ext cx="9127435" cy="5867400"/>
          </a:xfrm>
        </p:spPr>
        <p:txBody>
          <a:bodyPr anchor="ctr"/>
          <a:lstStyle/>
          <a:p>
            <a:pPr marL="0" indent="0" algn="ctr">
              <a:buFontTx/>
              <a:buNone/>
              <a:defRPr/>
            </a:pPr>
            <a:r>
              <a:rPr lang="en-US" sz="6000" dirty="0" smtClean="0">
                <a:effectLst>
                  <a:outerShdw blurRad="38100" dist="38100" dir="2700000" algn="tl">
                    <a:srgbClr val="000000">
                      <a:alpha val="43137"/>
                    </a:srgbClr>
                  </a:outerShdw>
                </a:effectLst>
              </a:rPr>
              <a:t>Land Use Diagram</a:t>
            </a:r>
            <a:endParaRPr lang="en-US" sz="6000" dirty="0">
              <a:effectLst>
                <a:outerShdw blurRad="38100" dist="38100" dir="2700000" algn="tl">
                  <a:srgbClr val="000000">
                    <a:alpha val="43137"/>
                  </a:srgbClr>
                </a:outerShdw>
              </a:effectLst>
            </a:endParaRPr>
          </a:p>
        </p:txBody>
      </p:sp>
      <p:sp>
        <p:nvSpPr>
          <p:cNvPr id="31749" name="Slide Number Placeholder 3"/>
          <p:cNvSpPr>
            <a:spLocks noGrp="1"/>
          </p:cNvSpPr>
          <p:nvPr>
            <p:ph type="sldNum" sz="quarter" idx="10"/>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DD1CF018-FC7E-4E65-9F6A-D6A182C8619D}" type="slidenum">
              <a:rPr lang="en-US" smtClean="0">
                <a:latin typeface="Futura Bk BT"/>
              </a:rPr>
              <a:pPr eaLnBrk="1" hangingPunct="1"/>
              <a:t>17</a:t>
            </a:fld>
            <a:endParaRPr lang="en-US" smtClean="0">
              <a:latin typeface="Futura Bk BT"/>
            </a:endParaRPr>
          </a:p>
        </p:txBody>
      </p:sp>
    </p:spTree>
    <p:extLst>
      <p:ext uri="{BB962C8B-B14F-4D97-AF65-F5344CB8AC3E}">
        <p14:creationId xmlns:p14="http://schemas.microsoft.com/office/powerpoint/2010/main" val="426664060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fld id="{AEF31F04-8019-404D-AECE-BE9E5CFC0747}" type="slidenum">
              <a:rPr lang="en-US" smtClean="0"/>
              <a:pPr>
                <a:defRPr/>
              </a:pPr>
              <a:t>18</a:t>
            </a:fld>
            <a:endParaRPr lang="en-US"/>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7065818"/>
          </a:xfrm>
          <a:prstGeom prst="rect">
            <a:avLst/>
          </a:prstGeom>
        </p:spPr>
      </p:pic>
    </p:spTree>
    <p:extLst>
      <p:ext uri="{BB962C8B-B14F-4D97-AF65-F5344CB8AC3E}">
        <p14:creationId xmlns:p14="http://schemas.microsoft.com/office/powerpoint/2010/main" val="32165222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Draft Land Use Diagram</a:t>
            </a:r>
            <a:endParaRPr lang="en-US" dirty="0"/>
          </a:p>
        </p:txBody>
      </p:sp>
      <p:sp>
        <p:nvSpPr>
          <p:cNvPr id="3" name="Content Placeholder 2"/>
          <p:cNvSpPr>
            <a:spLocks noGrp="1"/>
          </p:cNvSpPr>
          <p:nvPr>
            <p:ph idx="1"/>
          </p:nvPr>
        </p:nvSpPr>
        <p:spPr/>
        <p:txBody>
          <a:bodyPr/>
          <a:lstStyle/>
          <a:p>
            <a:r>
              <a:rPr lang="en-US" dirty="0" smtClean="0"/>
              <a:t>Recommendations are based on:</a:t>
            </a:r>
          </a:p>
          <a:p>
            <a:pPr lvl="1"/>
            <a:r>
              <a:rPr lang="en-US" dirty="0" smtClean="0"/>
              <a:t>Diverse set of comments</a:t>
            </a:r>
          </a:p>
          <a:p>
            <a:pPr lvl="1"/>
            <a:r>
              <a:rPr lang="en-US" dirty="0" smtClean="0"/>
              <a:t>Feedback from 2009 through 2013</a:t>
            </a:r>
          </a:p>
          <a:p>
            <a:pPr lvl="1"/>
            <a:r>
              <a:rPr lang="en-US" dirty="0" smtClean="0"/>
              <a:t>A balanced approach to providing for growth while addressing concerns about growth</a:t>
            </a:r>
          </a:p>
          <a:p>
            <a:pPr marL="0" indent="0">
              <a:buNone/>
            </a:pPr>
            <a:endParaRPr lang="en-US" dirty="0" smtClean="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19</a:t>
            </a:fld>
            <a:endParaRPr lang="en-US" dirty="0"/>
          </a:p>
        </p:txBody>
      </p:sp>
    </p:spTree>
    <p:extLst>
      <p:ext uri="{BB962C8B-B14F-4D97-AF65-F5344CB8AC3E}">
        <p14:creationId xmlns:p14="http://schemas.microsoft.com/office/powerpoint/2010/main" val="23963206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lstStyle/>
          <a:p>
            <a:r>
              <a:rPr lang="en-US" sz="3200" dirty="0" smtClean="0"/>
              <a:t>City Council questions/comments</a:t>
            </a:r>
          </a:p>
          <a:p>
            <a:r>
              <a:rPr lang="en-US" sz="3200" dirty="0" smtClean="0"/>
              <a:t>Receive public testimony</a:t>
            </a:r>
          </a:p>
          <a:p>
            <a:r>
              <a:rPr lang="en-US" sz="3200" dirty="0"/>
              <a:t>Receive direction on the three remaining components of the General Plan Land Use and Mobility Elements</a:t>
            </a:r>
          </a:p>
          <a:p>
            <a:pPr marL="971550" indent="-514350">
              <a:buFont typeface="+mj-lt"/>
              <a:buAutoNum type="arabicPeriod"/>
            </a:pPr>
            <a:r>
              <a:rPr lang="en-US" sz="2400" dirty="0"/>
              <a:t>Development Caps (Attachment A.1)</a:t>
            </a:r>
          </a:p>
          <a:p>
            <a:pPr marL="971550" indent="-514350">
              <a:buFont typeface="+mj-lt"/>
              <a:buAutoNum type="arabicPeriod"/>
            </a:pPr>
            <a:r>
              <a:rPr lang="en-US" sz="2400" dirty="0"/>
              <a:t>Guiding Principles (Attachment A.2)</a:t>
            </a:r>
          </a:p>
          <a:p>
            <a:pPr marL="971550" indent="-514350">
              <a:buFont typeface="+mj-lt"/>
              <a:buAutoNum type="arabicPeriod"/>
            </a:pPr>
            <a:r>
              <a:rPr lang="en-US" sz="2400" dirty="0"/>
              <a:t>General Plan Land Use Diagram (Attachment A.3)</a:t>
            </a:r>
          </a:p>
          <a:p>
            <a:pPr marL="971550" indent="-514350">
              <a:buFont typeface="+mj-lt"/>
              <a:buAutoNum type="arabicPeriod"/>
            </a:pPr>
            <a:endParaRPr lang="en-US" sz="1800" dirty="0" smtClean="0"/>
          </a:p>
          <a:p>
            <a:pPr marL="514350" indent="-514350">
              <a:buFont typeface="+mj-lt"/>
              <a:buAutoNum type="arabicPeriod"/>
            </a:pPr>
            <a:endParaRPr lang="en-US" dirty="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20</a:t>
            </a:fld>
            <a:endParaRPr lang="en-US" dirty="0"/>
          </a:p>
        </p:txBody>
      </p:sp>
    </p:spTree>
    <p:extLst>
      <p:ext uri="{BB962C8B-B14F-4D97-AF65-F5344CB8AC3E}">
        <p14:creationId xmlns:p14="http://schemas.microsoft.com/office/powerpoint/2010/main" val="8023886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21</a:t>
            </a:fld>
            <a:endParaRPr lang="en-US" dirty="0"/>
          </a:p>
        </p:txBody>
      </p:sp>
      <p:sp>
        <p:nvSpPr>
          <p:cNvPr id="5" name="Rectangle 4"/>
          <p:cNvSpPr/>
          <p:nvPr/>
        </p:nvSpPr>
        <p:spPr>
          <a:xfrm>
            <a:off x="0" y="0"/>
            <a:ext cx="9144000" cy="6858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001020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ontent Placeholder 2"/>
          <p:cNvSpPr>
            <a:spLocks noGrp="1"/>
          </p:cNvSpPr>
          <p:nvPr>
            <p:ph idx="1"/>
          </p:nvPr>
        </p:nvSpPr>
        <p:spPr>
          <a:xfrm>
            <a:off x="304800" y="990600"/>
            <a:ext cx="8458200" cy="5867400"/>
          </a:xfrm>
        </p:spPr>
        <p:txBody>
          <a:bodyPr anchor="ctr"/>
          <a:lstStyle/>
          <a:p>
            <a:pPr marL="0" indent="0" algn="ctr">
              <a:buFontTx/>
              <a:buNone/>
            </a:pPr>
            <a:r>
              <a:rPr lang="en-US" sz="6600" dirty="0" smtClean="0">
                <a:effectLst>
                  <a:outerShdw blurRad="38100" dist="38100" dir="2700000" algn="tl">
                    <a:srgbClr val="000000">
                      <a:alpha val="43137"/>
                    </a:srgbClr>
                  </a:outerShdw>
                </a:effectLst>
              </a:rPr>
              <a:t>Post public comment </a:t>
            </a:r>
          </a:p>
        </p:txBody>
      </p:sp>
      <p:sp>
        <p:nvSpPr>
          <p:cNvPr id="24579" name="Slide Number Placeholder 3"/>
          <p:cNvSpPr>
            <a:spLocks noGrp="1"/>
          </p:cNvSpPr>
          <p:nvPr>
            <p:ph type="sldNum" sz="quarter" idx="10"/>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6DB36376-D129-4AA0-9CF5-E2059BCBF72D}" type="slidenum">
              <a:rPr lang="en-US" smtClean="0">
                <a:latin typeface="Futura Bk BT"/>
              </a:rPr>
              <a:pPr eaLnBrk="1" hangingPunct="1"/>
              <a:t>22</a:t>
            </a:fld>
            <a:endParaRPr lang="en-US" smtClean="0">
              <a:latin typeface="Futura Bk BT"/>
            </a:endParaRPr>
          </a:p>
        </p:txBody>
      </p:sp>
    </p:spTree>
    <p:extLst>
      <p:ext uri="{BB962C8B-B14F-4D97-AF65-F5344CB8AC3E}">
        <p14:creationId xmlns:p14="http://schemas.microsoft.com/office/powerpoint/2010/main" val="359705403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 Do </a:t>
            </a:r>
            <a:r>
              <a:rPr lang="en-US" dirty="0" smtClean="0"/>
              <a:t>List</a:t>
            </a:r>
            <a:endParaRPr lang="en-US" dirty="0"/>
          </a:p>
        </p:txBody>
      </p:sp>
      <p:sp>
        <p:nvSpPr>
          <p:cNvPr id="3" name="Content Placeholder 2"/>
          <p:cNvSpPr>
            <a:spLocks noGrp="1"/>
          </p:cNvSpPr>
          <p:nvPr>
            <p:ph idx="1"/>
          </p:nvPr>
        </p:nvSpPr>
        <p:spPr/>
        <p:txBody>
          <a:bodyPr/>
          <a:lstStyle/>
          <a:p>
            <a:r>
              <a:rPr lang="en-US" sz="3200" dirty="0" smtClean="0"/>
              <a:t>Receive </a:t>
            </a:r>
            <a:r>
              <a:rPr lang="en-US" sz="3200" dirty="0"/>
              <a:t>direction on the three remaining components of the General Plan </a:t>
            </a:r>
            <a:r>
              <a:rPr lang="en-US" sz="3200" dirty="0" smtClean="0"/>
              <a:t>Update:</a:t>
            </a:r>
            <a:endParaRPr lang="en-US" sz="3200" dirty="0"/>
          </a:p>
          <a:p>
            <a:pPr marL="971550" indent="-514350">
              <a:buFont typeface="+mj-lt"/>
              <a:buAutoNum type="arabicPeriod"/>
            </a:pPr>
            <a:r>
              <a:rPr lang="en-US" sz="2400" dirty="0"/>
              <a:t>Development Caps (Attachment A.1)</a:t>
            </a:r>
          </a:p>
          <a:p>
            <a:pPr marL="971550" indent="-514350">
              <a:buFont typeface="+mj-lt"/>
              <a:buAutoNum type="arabicPeriod"/>
            </a:pPr>
            <a:r>
              <a:rPr lang="en-US" sz="2400" dirty="0"/>
              <a:t>Guiding Principles (Attachment A.2)</a:t>
            </a:r>
          </a:p>
          <a:p>
            <a:pPr marL="971550" indent="-514350">
              <a:buFont typeface="+mj-lt"/>
              <a:buAutoNum type="arabicPeriod"/>
            </a:pPr>
            <a:r>
              <a:rPr lang="en-US" sz="2400" dirty="0"/>
              <a:t>General Plan Land Use Diagram (Attachment A.3)</a:t>
            </a:r>
          </a:p>
          <a:p>
            <a:pPr marL="971550" indent="-514350">
              <a:buFont typeface="+mj-lt"/>
              <a:buAutoNum type="arabicPeriod"/>
            </a:pPr>
            <a:endParaRPr lang="en-US" sz="1800" dirty="0" smtClean="0"/>
          </a:p>
          <a:p>
            <a:pPr marL="514350" indent="-514350">
              <a:buFont typeface="+mj-lt"/>
              <a:buAutoNum type="arabicPeriod"/>
            </a:pPr>
            <a:endParaRPr lang="en-US" dirty="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23</a:t>
            </a:fld>
            <a:endParaRPr lang="en-US" dirty="0"/>
          </a:p>
        </p:txBody>
      </p:sp>
    </p:spTree>
    <p:extLst>
      <p:ext uri="{BB962C8B-B14F-4D97-AF65-F5344CB8AC3E}">
        <p14:creationId xmlns:p14="http://schemas.microsoft.com/office/powerpoint/2010/main" val="14234800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800" dirty="0" smtClean="0"/>
              <a:t>Amending the Development Caps</a:t>
            </a:r>
            <a:endParaRPr lang="en-US" sz="3800" dirty="0"/>
          </a:p>
        </p:txBody>
      </p:sp>
      <p:sp>
        <p:nvSpPr>
          <p:cNvPr id="3" name="Content Placeholder 2"/>
          <p:cNvSpPr>
            <a:spLocks noGrp="1"/>
          </p:cNvSpPr>
          <p:nvPr>
            <p:ph idx="1"/>
          </p:nvPr>
        </p:nvSpPr>
        <p:spPr/>
        <p:txBody>
          <a:bodyPr/>
          <a:lstStyle/>
          <a:p>
            <a:r>
              <a:rPr lang="en-US" sz="2800" dirty="0" smtClean="0"/>
              <a:t>Recommended Cap System:</a:t>
            </a:r>
          </a:p>
          <a:p>
            <a:pPr lvl="1"/>
            <a:r>
              <a:rPr lang="en-US" sz="2300" dirty="0" smtClean="0"/>
              <a:t>Annual monitoring</a:t>
            </a:r>
          </a:p>
          <a:p>
            <a:pPr lvl="1"/>
            <a:r>
              <a:rPr lang="en-US" sz="2300" dirty="0" smtClean="0"/>
              <a:t>No more than one amendment per year</a:t>
            </a:r>
          </a:p>
          <a:p>
            <a:pPr lvl="1"/>
            <a:r>
              <a:rPr lang="en-US" sz="2300" dirty="0" smtClean="0"/>
              <a:t>Council or Planning Commission vote to initiate a GP Text Amendment</a:t>
            </a:r>
          </a:p>
          <a:p>
            <a:pPr lvl="1"/>
            <a:r>
              <a:rPr lang="en-US" sz="2300" dirty="0" smtClean="0"/>
              <a:t>Study undertaken by staff</a:t>
            </a:r>
          </a:p>
          <a:p>
            <a:pPr lvl="1"/>
            <a:r>
              <a:rPr lang="en-US" sz="2300" dirty="0" smtClean="0"/>
              <a:t>Recommendation by Planning Commission</a:t>
            </a:r>
          </a:p>
          <a:p>
            <a:pPr lvl="1"/>
            <a:r>
              <a:rPr lang="en-US" sz="2300" dirty="0" smtClean="0"/>
              <a:t>Action by City Council</a:t>
            </a:r>
          </a:p>
          <a:p>
            <a:pPr lvl="1"/>
            <a:r>
              <a:rPr lang="en-US" sz="2300" dirty="0" smtClean="0"/>
              <a:t>Requires public notification and environmental review</a:t>
            </a:r>
          </a:p>
          <a:p>
            <a:pPr lvl="1"/>
            <a:endParaRPr lang="en-US" dirty="0" smtClean="0"/>
          </a:p>
          <a:p>
            <a:pPr lvl="1"/>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24</a:t>
            </a:fld>
            <a:endParaRPr lang="en-US" dirty="0"/>
          </a:p>
        </p:txBody>
      </p:sp>
    </p:spTree>
    <p:extLst>
      <p:ext uri="{BB962C8B-B14F-4D97-AF65-F5344CB8AC3E}">
        <p14:creationId xmlns:p14="http://schemas.microsoft.com/office/powerpoint/2010/main" val="36110928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Development Caps</a:t>
            </a:r>
            <a:endParaRPr lang="en-US" sz="3600" dirty="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25</a:t>
            </a:fld>
            <a:endParaRPr lang="en-US"/>
          </a:p>
        </p:txBody>
      </p:sp>
      <p:graphicFrame>
        <p:nvGraphicFramePr>
          <p:cNvPr id="5" name="Content Placeholder 4"/>
          <p:cNvGraphicFramePr>
            <a:graphicFrameLocks/>
          </p:cNvGraphicFramePr>
          <p:nvPr>
            <p:extLst>
              <p:ext uri="{D42A27DB-BD31-4B8C-83A1-F6EECF244321}">
                <p14:modId xmlns:p14="http://schemas.microsoft.com/office/powerpoint/2010/main" val="2366045102"/>
              </p:ext>
            </p:extLst>
          </p:nvPr>
        </p:nvGraphicFramePr>
        <p:xfrm>
          <a:off x="304800" y="2209800"/>
          <a:ext cx="8458200" cy="3708400"/>
        </p:xfrm>
        <a:graphic>
          <a:graphicData uri="http://schemas.openxmlformats.org/drawingml/2006/table">
            <a:tbl>
              <a:tblPr firstRow="1" bandRow="1">
                <a:tableStyleId>{21E4AEA4-8DFA-4A89-87EB-49C32662AFE0}</a:tableStyleId>
              </a:tblPr>
              <a:tblGrid>
                <a:gridCol w="2819400"/>
                <a:gridCol w="2819400"/>
                <a:gridCol w="2819400"/>
              </a:tblGrid>
              <a:tr h="370840">
                <a:tc>
                  <a:txBody>
                    <a:bodyPr/>
                    <a:lstStyle/>
                    <a:p>
                      <a:r>
                        <a:rPr lang="en-US" dirty="0" smtClean="0"/>
                        <a:t>Area</a:t>
                      </a:r>
                      <a:endParaRPr lang="en-US" dirty="0"/>
                    </a:p>
                  </a:txBody>
                  <a:tcPr/>
                </a:tc>
                <a:tc>
                  <a:txBody>
                    <a:bodyPr/>
                    <a:lstStyle/>
                    <a:p>
                      <a:pPr algn="ctr"/>
                      <a:r>
                        <a:rPr lang="en-US" dirty="0" smtClean="0"/>
                        <a:t>Residential Units</a:t>
                      </a:r>
                      <a:endParaRPr lang="en-US" dirty="0"/>
                    </a:p>
                  </a:txBody>
                  <a:tcPr/>
                </a:tc>
                <a:tc>
                  <a:txBody>
                    <a:bodyPr/>
                    <a:lstStyle/>
                    <a:p>
                      <a:pPr algn="ctr"/>
                      <a:r>
                        <a:rPr lang="en-US" dirty="0" smtClean="0"/>
                        <a:t>Commercial Sq. Ft.</a:t>
                      </a:r>
                      <a:endParaRPr lang="en-US" dirty="0"/>
                    </a:p>
                  </a:txBody>
                  <a:tcPr/>
                </a:tc>
              </a:tr>
              <a:tr h="370840">
                <a:tc>
                  <a:txBody>
                    <a:bodyPr/>
                    <a:lstStyle/>
                    <a:p>
                      <a:r>
                        <a:rPr lang="en-US" dirty="0" smtClean="0"/>
                        <a:t>Central</a:t>
                      </a:r>
                      <a:r>
                        <a:rPr lang="en-US" baseline="0" dirty="0" smtClean="0"/>
                        <a:t> District</a:t>
                      </a:r>
                      <a:endParaRPr lang="en-US" dirty="0"/>
                    </a:p>
                  </a:txBody>
                  <a:tcPr/>
                </a:tc>
                <a:tc>
                  <a:txBody>
                    <a:bodyPr/>
                    <a:lstStyle/>
                    <a:p>
                      <a:pPr algn="r"/>
                      <a:r>
                        <a:rPr lang="en-US" strike="sngStrike" dirty="0" smtClean="0">
                          <a:solidFill>
                            <a:schemeClr val="tx1"/>
                          </a:solidFill>
                        </a:rPr>
                        <a:t>3,750</a:t>
                      </a:r>
                      <a:endParaRPr lang="en-US" strike="sngStrike" dirty="0">
                        <a:solidFill>
                          <a:schemeClr val="tx1"/>
                        </a:solidFill>
                      </a:endParaRPr>
                    </a:p>
                  </a:txBody>
                  <a:tcPr/>
                </a:tc>
                <a:tc>
                  <a:txBody>
                    <a:bodyPr/>
                    <a:lstStyle/>
                    <a:p>
                      <a:pPr algn="r"/>
                      <a:r>
                        <a:rPr lang="en-US" dirty="0" smtClean="0"/>
                        <a:t>2,500,000</a:t>
                      </a:r>
                      <a:endParaRPr lang="en-US" dirty="0"/>
                    </a:p>
                  </a:txBody>
                  <a:tcPr/>
                </a:tc>
              </a:tr>
              <a:tr h="370840">
                <a:tc>
                  <a:txBody>
                    <a:bodyPr/>
                    <a:lstStyle/>
                    <a:p>
                      <a:r>
                        <a:rPr lang="en-US" dirty="0" smtClean="0"/>
                        <a:t>South</a:t>
                      </a:r>
                      <a:r>
                        <a:rPr lang="en-US" baseline="0" dirty="0" smtClean="0"/>
                        <a:t> Fair Oaks</a:t>
                      </a:r>
                      <a:endParaRPr lang="en-US" dirty="0"/>
                    </a:p>
                  </a:txBody>
                  <a:tcPr/>
                </a:tc>
                <a:tc>
                  <a:txBody>
                    <a:bodyPr/>
                    <a:lstStyle/>
                    <a:p>
                      <a:pPr algn="r"/>
                      <a:r>
                        <a:rPr lang="en-US" dirty="0" smtClean="0"/>
                        <a:t>600</a:t>
                      </a:r>
                    </a:p>
                  </a:txBody>
                  <a:tcPr/>
                </a:tc>
                <a:tc>
                  <a:txBody>
                    <a:bodyPr/>
                    <a:lstStyle/>
                    <a:p>
                      <a:pPr algn="r"/>
                      <a:r>
                        <a:rPr lang="en-US" dirty="0" smtClean="0"/>
                        <a:t>600,000</a:t>
                      </a:r>
                      <a:endParaRPr lang="en-US" dirty="0"/>
                    </a:p>
                  </a:txBody>
                  <a:tcPr/>
                </a:tc>
              </a:tr>
              <a:tr h="370840">
                <a:tc>
                  <a:txBody>
                    <a:bodyPr/>
                    <a:lstStyle/>
                    <a:p>
                      <a:r>
                        <a:rPr lang="en-US" dirty="0" smtClean="0"/>
                        <a:t>East Colorado</a:t>
                      </a:r>
                    </a:p>
                  </a:txBody>
                  <a:tcPr/>
                </a:tc>
                <a:tc>
                  <a:txBody>
                    <a:bodyPr/>
                    <a:lstStyle/>
                    <a:p>
                      <a:pPr algn="r"/>
                      <a:r>
                        <a:rPr lang="en-US" dirty="0" smtClean="0"/>
                        <a:t>500</a:t>
                      </a:r>
                      <a:endParaRPr lang="en-US" dirty="0"/>
                    </a:p>
                  </a:txBody>
                  <a:tcPr/>
                </a:tc>
                <a:tc>
                  <a:txBody>
                    <a:bodyPr/>
                    <a:lstStyle/>
                    <a:p>
                      <a:pPr algn="r"/>
                      <a:r>
                        <a:rPr lang="en-US" dirty="0" smtClean="0"/>
                        <a:t>525,000</a:t>
                      </a:r>
                      <a:endParaRPr lang="en-US" dirty="0"/>
                    </a:p>
                  </a:txBody>
                  <a:tcPr/>
                </a:tc>
              </a:tr>
              <a:tr h="370840">
                <a:tc>
                  <a:txBody>
                    <a:bodyPr/>
                    <a:lstStyle/>
                    <a:p>
                      <a:r>
                        <a:rPr lang="en-US" dirty="0" smtClean="0"/>
                        <a:t>East Pasadena</a:t>
                      </a:r>
                      <a:endParaRPr lang="en-US" dirty="0"/>
                    </a:p>
                  </a:txBody>
                  <a:tcPr/>
                </a:tc>
                <a:tc>
                  <a:txBody>
                    <a:bodyPr/>
                    <a:lstStyle/>
                    <a:p>
                      <a:pPr algn="r"/>
                      <a:r>
                        <a:rPr lang="en-US" b="0" dirty="0" smtClean="0">
                          <a:solidFill>
                            <a:schemeClr val="tx1"/>
                          </a:solidFill>
                        </a:rPr>
                        <a:t>850</a:t>
                      </a:r>
                      <a:endParaRPr lang="en-US" b="0" dirty="0">
                        <a:solidFill>
                          <a:schemeClr val="tx1"/>
                        </a:solidFill>
                      </a:endParaRPr>
                    </a:p>
                  </a:txBody>
                  <a:tcPr/>
                </a:tc>
                <a:tc>
                  <a:txBody>
                    <a:bodyPr/>
                    <a:lstStyle/>
                    <a:p>
                      <a:pPr algn="r"/>
                      <a:r>
                        <a:rPr lang="en-US" dirty="0" smtClean="0"/>
                        <a:t>1,500,000</a:t>
                      </a:r>
                      <a:endParaRPr lang="en-US" dirty="0"/>
                    </a:p>
                  </a:txBody>
                  <a:tcPr/>
                </a:tc>
              </a:tr>
              <a:tr h="370840">
                <a:tc>
                  <a:txBody>
                    <a:bodyPr/>
                    <a:lstStyle/>
                    <a:p>
                      <a:r>
                        <a:rPr lang="en-US" dirty="0" smtClean="0"/>
                        <a:t>North Lake</a:t>
                      </a:r>
                      <a:endParaRPr lang="en-US" dirty="0"/>
                    </a:p>
                  </a:txBody>
                  <a:tcPr/>
                </a:tc>
                <a:tc>
                  <a:txBody>
                    <a:bodyPr/>
                    <a:lstStyle/>
                    <a:p>
                      <a:pPr algn="r"/>
                      <a:r>
                        <a:rPr lang="en-US" dirty="0" smtClean="0"/>
                        <a:t>250</a:t>
                      </a:r>
                      <a:endParaRPr lang="en-US" dirty="0"/>
                    </a:p>
                  </a:txBody>
                  <a:tcPr/>
                </a:tc>
                <a:tc>
                  <a:txBody>
                    <a:bodyPr/>
                    <a:lstStyle/>
                    <a:p>
                      <a:pPr algn="r"/>
                      <a:r>
                        <a:rPr lang="en-US" dirty="0" smtClean="0"/>
                        <a:t>250,000</a:t>
                      </a:r>
                      <a:endParaRPr lang="en-US" dirty="0"/>
                    </a:p>
                  </a:txBody>
                  <a:tcPr/>
                </a:tc>
              </a:tr>
              <a:tr h="370840">
                <a:tc>
                  <a:txBody>
                    <a:bodyPr/>
                    <a:lstStyle/>
                    <a:p>
                      <a:r>
                        <a:rPr lang="en-US" dirty="0" smtClean="0"/>
                        <a:t>Fair Oaks/Orange Grove</a:t>
                      </a:r>
                      <a:endParaRPr lang="en-US" dirty="0"/>
                    </a:p>
                  </a:txBody>
                  <a:tcPr/>
                </a:tc>
                <a:tc>
                  <a:txBody>
                    <a:bodyPr/>
                    <a:lstStyle/>
                    <a:p>
                      <a:pPr algn="r"/>
                      <a:r>
                        <a:rPr lang="en-US" dirty="0" smtClean="0"/>
                        <a:t>325</a:t>
                      </a:r>
                      <a:endParaRPr lang="en-US" dirty="0"/>
                    </a:p>
                  </a:txBody>
                  <a:tcPr/>
                </a:tc>
                <a:tc>
                  <a:txBody>
                    <a:bodyPr/>
                    <a:lstStyle/>
                    <a:p>
                      <a:pPr algn="r"/>
                      <a:r>
                        <a:rPr lang="en-US" dirty="0" smtClean="0"/>
                        <a:t>300,000</a:t>
                      </a:r>
                      <a:endParaRPr lang="en-US" dirty="0"/>
                    </a:p>
                  </a:txBody>
                  <a:tcPr/>
                </a:tc>
              </a:tr>
              <a:tr h="370840">
                <a:tc>
                  <a:txBody>
                    <a:bodyPr/>
                    <a:lstStyle/>
                    <a:p>
                      <a:r>
                        <a:rPr lang="en-US" dirty="0" smtClean="0"/>
                        <a:t>Lincoln</a:t>
                      </a:r>
                      <a:endParaRPr lang="en-US" dirty="0"/>
                    </a:p>
                  </a:txBody>
                  <a:tcPr/>
                </a:tc>
                <a:tc>
                  <a:txBody>
                    <a:bodyPr/>
                    <a:lstStyle/>
                    <a:p>
                      <a:pPr algn="r"/>
                      <a:r>
                        <a:rPr lang="en-US" dirty="0" smtClean="0"/>
                        <a:t>90</a:t>
                      </a:r>
                      <a:endParaRPr lang="en-US" dirty="0"/>
                    </a:p>
                  </a:txBody>
                  <a:tcPr/>
                </a:tc>
                <a:tc>
                  <a:txBody>
                    <a:bodyPr/>
                    <a:lstStyle/>
                    <a:p>
                      <a:pPr algn="r"/>
                      <a:r>
                        <a:rPr lang="en-US" dirty="0" smtClean="0"/>
                        <a:t>150,000</a:t>
                      </a:r>
                      <a:endParaRPr lang="en-US" dirty="0"/>
                    </a:p>
                  </a:txBody>
                  <a:tcPr/>
                </a:tc>
              </a:tr>
              <a:tr h="370840">
                <a:tc>
                  <a:txBody>
                    <a:bodyPr/>
                    <a:lstStyle/>
                    <a:p>
                      <a:r>
                        <a:rPr lang="en-US" dirty="0" smtClean="0"/>
                        <a:t>West Gateway</a:t>
                      </a:r>
                      <a:endParaRPr lang="en-US" dirty="0"/>
                    </a:p>
                  </a:txBody>
                  <a:tcPr/>
                </a:tc>
                <a:tc>
                  <a:txBody>
                    <a:bodyPr/>
                    <a:lstStyle/>
                    <a:p>
                      <a:pPr algn="r"/>
                      <a:r>
                        <a:rPr lang="en-US" dirty="0" smtClean="0"/>
                        <a:t>340</a:t>
                      </a:r>
                      <a:endParaRPr lang="en-US" dirty="0"/>
                    </a:p>
                  </a:txBody>
                  <a:tcPr/>
                </a:tc>
                <a:tc>
                  <a:txBody>
                    <a:bodyPr/>
                    <a:lstStyle/>
                    <a:p>
                      <a:pPr algn="r"/>
                      <a:r>
                        <a:rPr lang="en-US" dirty="0" smtClean="0"/>
                        <a:t>200,000</a:t>
                      </a:r>
                      <a:endParaRPr lang="en-US" dirty="0"/>
                    </a:p>
                  </a:txBody>
                  <a:tcPr/>
                </a:tc>
              </a:tr>
              <a:tr h="370840">
                <a:tc>
                  <a:txBody>
                    <a:bodyPr/>
                    <a:lstStyle/>
                    <a:p>
                      <a:r>
                        <a:rPr lang="en-US" dirty="0" smtClean="0"/>
                        <a:t>No Specific Plan</a:t>
                      </a:r>
                      <a:endParaRPr lang="en-US" dirty="0"/>
                    </a:p>
                  </a:txBody>
                  <a:tcPr/>
                </a:tc>
                <a:tc>
                  <a:txBody>
                    <a:bodyPr/>
                    <a:lstStyle/>
                    <a:p>
                      <a:pPr algn="r"/>
                      <a:r>
                        <a:rPr lang="en-US" dirty="0" smtClean="0"/>
                        <a:t>1,710</a:t>
                      </a:r>
                      <a:endParaRPr lang="en-US" dirty="0"/>
                    </a:p>
                  </a:txBody>
                  <a:tcPr/>
                </a:tc>
                <a:tc>
                  <a:txBody>
                    <a:bodyPr/>
                    <a:lstStyle/>
                    <a:p>
                      <a:pPr algn="r"/>
                      <a:r>
                        <a:rPr lang="en-US" dirty="0" smtClean="0"/>
                        <a:t>150,000</a:t>
                      </a:r>
                      <a:endParaRPr lang="en-US" dirty="0"/>
                    </a:p>
                  </a:txBody>
                  <a:tcPr/>
                </a:tc>
              </a:tr>
            </a:tbl>
          </a:graphicData>
        </a:graphic>
      </p:graphicFrame>
      <p:sp>
        <p:nvSpPr>
          <p:cNvPr id="3" name="TextBox 2"/>
          <p:cNvSpPr txBox="1"/>
          <p:nvPr/>
        </p:nvSpPr>
        <p:spPr>
          <a:xfrm>
            <a:off x="304800" y="1648403"/>
            <a:ext cx="6477000" cy="584775"/>
          </a:xfrm>
          <a:prstGeom prst="rect">
            <a:avLst/>
          </a:prstGeom>
          <a:noFill/>
        </p:spPr>
        <p:txBody>
          <a:bodyPr wrap="square" rtlCol="0">
            <a:spAutoFit/>
          </a:bodyPr>
          <a:lstStyle/>
          <a:p>
            <a:r>
              <a:rPr lang="en-US" sz="3200" dirty="0" smtClean="0">
                <a:solidFill>
                  <a:srgbClr val="003768"/>
                </a:solidFill>
              </a:rPr>
              <a:t>Staff’s Recommendation</a:t>
            </a:r>
            <a:endParaRPr lang="en-US" sz="3200" dirty="0">
              <a:solidFill>
                <a:srgbClr val="003768"/>
              </a:solidFill>
            </a:endParaRPr>
          </a:p>
        </p:txBody>
      </p:sp>
    </p:spTree>
    <p:extLst>
      <p:ext uri="{BB962C8B-B14F-4D97-AF65-F5344CB8AC3E}">
        <p14:creationId xmlns:p14="http://schemas.microsoft.com/office/powerpoint/2010/main" val="260568898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tabLst>
                <a:tab pos="520700" algn="l"/>
              </a:tabLst>
            </a:pPr>
            <a:r>
              <a:rPr lang="en-US" sz="3600" dirty="0" smtClean="0"/>
              <a:t>Development Caps – Central District</a:t>
            </a:r>
            <a:endParaRPr lang="en-US" sz="3600" dirty="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26</a:t>
            </a:fld>
            <a:endParaRPr lang="en-US"/>
          </a:p>
        </p:txBody>
      </p:sp>
      <p:graphicFrame>
        <p:nvGraphicFramePr>
          <p:cNvPr id="5" name="Content Placeholder 4"/>
          <p:cNvGraphicFramePr>
            <a:graphicFrameLocks/>
          </p:cNvGraphicFramePr>
          <p:nvPr>
            <p:extLst>
              <p:ext uri="{D42A27DB-BD31-4B8C-83A1-F6EECF244321}">
                <p14:modId xmlns:p14="http://schemas.microsoft.com/office/powerpoint/2010/main" val="3660135973"/>
              </p:ext>
            </p:extLst>
          </p:nvPr>
        </p:nvGraphicFramePr>
        <p:xfrm>
          <a:off x="304800" y="1524000"/>
          <a:ext cx="8458200" cy="3068320"/>
        </p:xfrm>
        <a:graphic>
          <a:graphicData uri="http://schemas.openxmlformats.org/drawingml/2006/table">
            <a:tbl>
              <a:tblPr firstRow="1" bandRow="1">
                <a:tableStyleId>{21E4AEA4-8DFA-4A89-87EB-49C32662AFE0}</a:tableStyleId>
              </a:tblPr>
              <a:tblGrid>
                <a:gridCol w="2819400"/>
                <a:gridCol w="2819400"/>
                <a:gridCol w="2819400"/>
              </a:tblGrid>
              <a:tr h="370840">
                <a:tc>
                  <a:txBody>
                    <a:bodyPr/>
                    <a:lstStyle/>
                    <a:p>
                      <a:endParaRPr lang="en-US" dirty="0"/>
                    </a:p>
                  </a:txBody>
                  <a:tcPr/>
                </a:tc>
                <a:tc>
                  <a:txBody>
                    <a:bodyPr/>
                    <a:lstStyle/>
                    <a:p>
                      <a:pPr algn="ctr"/>
                      <a:r>
                        <a:rPr lang="en-US" dirty="0" smtClean="0"/>
                        <a:t>Residential Units</a:t>
                      </a:r>
                      <a:endParaRPr lang="en-US" dirty="0"/>
                    </a:p>
                  </a:txBody>
                  <a:tcPr/>
                </a:tc>
                <a:tc>
                  <a:txBody>
                    <a:bodyPr/>
                    <a:lstStyle/>
                    <a:p>
                      <a:pPr algn="ctr"/>
                      <a:r>
                        <a:rPr lang="en-US" dirty="0" smtClean="0"/>
                        <a:t>Commercial Sq. Ft.</a:t>
                      </a:r>
                      <a:endParaRPr lang="en-US" dirty="0"/>
                    </a:p>
                  </a:txBody>
                  <a:tcPr/>
                </a:tc>
              </a:tr>
              <a:tr h="370840">
                <a:tc>
                  <a:txBody>
                    <a:bodyPr/>
                    <a:lstStyle/>
                    <a:p>
                      <a:r>
                        <a:rPr lang="en-US" baseline="0" dirty="0" smtClean="0"/>
                        <a:t>Staff’s Recommendation</a:t>
                      </a:r>
                      <a:endParaRPr lang="en-US" dirty="0"/>
                    </a:p>
                  </a:txBody>
                  <a:tcPr/>
                </a:tc>
                <a:tc>
                  <a:txBody>
                    <a:bodyPr/>
                    <a:lstStyle/>
                    <a:p>
                      <a:pPr algn="r"/>
                      <a:r>
                        <a:rPr lang="en-US" strike="sngStrike" dirty="0" smtClean="0">
                          <a:solidFill>
                            <a:schemeClr val="tx1"/>
                          </a:solidFill>
                        </a:rPr>
                        <a:t>3,750</a:t>
                      </a:r>
                      <a:endParaRPr lang="en-US" strike="sngStrike" dirty="0">
                        <a:solidFill>
                          <a:schemeClr val="tx1"/>
                        </a:solidFill>
                      </a:endParaRPr>
                    </a:p>
                  </a:txBody>
                  <a:tcPr anchor="ctr"/>
                </a:tc>
                <a:tc>
                  <a:txBody>
                    <a:bodyPr/>
                    <a:lstStyle/>
                    <a:p>
                      <a:pPr algn="r"/>
                      <a:r>
                        <a:rPr lang="en-US" dirty="0" smtClean="0"/>
                        <a:t>2,500,000</a:t>
                      </a:r>
                      <a:endParaRPr lang="en-US" dirty="0"/>
                    </a:p>
                  </a:txBody>
                  <a:tcPr anchor="ctr"/>
                </a:tc>
              </a:tr>
              <a:tr h="370840">
                <a:tc>
                  <a:txBody>
                    <a:bodyPr/>
                    <a:lstStyle/>
                    <a:p>
                      <a:r>
                        <a:rPr lang="en-US" dirty="0" smtClean="0"/>
                        <a:t>Planning Commission</a:t>
                      </a:r>
                      <a:endParaRPr lang="en-US" dirty="0"/>
                    </a:p>
                  </a:txBody>
                  <a:tcPr/>
                </a:tc>
                <a:tc>
                  <a:txBody>
                    <a:bodyPr/>
                    <a:lstStyle/>
                    <a:p>
                      <a:pPr algn="r"/>
                      <a:r>
                        <a:rPr lang="en-US" dirty="0" smtClean="0"/>
                        <a:t>3,750</a:t>
                      </a:r>
                    </a:p>
                  </a:txBody>
                  <a:tcPr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smtClean="0"/>
                        <a:t>2,500,000</a:t>
                      </a:r>
                      <a:endParaRPr lang="en-US" dirty="0"/>
                    </a:p>
                  </a:txBody>
                  <a:tcPr anchor="ctr"/>
                </a:tc>
              </a:tr>
              <a:tr h="370840">
                <a:tc>
                  <a:txBody>
                    <a:bodyPr/>
                    <a:lstStyle/>
                    <a:p>
                      <a:r>
                        <a:rPr lang="en-US" dirty="0" smtClean="0"/>
                        <a:t>Transportation</a:t>
                      </a:r>
                      <a:r>
                        <a:rPr lang="en-US" baseline="0" dirty="0" smtClean="0"/>
                        <a:t> Advisory </a:t>
                      </a:r>
                      <a:endParaRPr lang="en-US" dirty="0"/>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smtClean="0"/>
                        <a:t>3,750</a:t>
                      </a:r>
                    </a:p>
                  </a:txBody>
                  <a:tcPr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smtClean="0"/>
                        <a:t>2,500,000</a:t>
                      </a:r>
                    </a:p>
                  </a:txBody>
                  <a:tcPr anchor="ctr"/>
                </a:tc>
              </a:tr>
              <a:tr h="370840">
                <a:tc>
                  <a:txBody>
                    <a:bodyPr/>
                    <a:lstStyle/>
                    <a:p>
                      <a:r>
                        <a:rPr lang="en-US" dirty="0" err="1" smtClean="0"/>
                        <a:t>GPUAC</a:t>
                      </a:r>
                      <a:endParaRPr lang="en-US" dirty="0"/>
                    </a:p>
                  </a:txBody>
                  <a:tcPr/>
                </a:tc>
                <a:tc>
                  <a:txBody>
                    <a:bodyPr/>
                    <a:lstStyle/>
                    <a:p>
                      <a:pPr algn="r"/>
                      <a:r>
                        <a:rPr lang="en-US" sz="2000" b="1" dirty="0" smtClean="0"/>
                        <a:t>5,000</a:t>
                      </a:r>
                    </a:p>
                  </a:txBody>
                  <a:tcPr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smtClean="0"/>
                        <a:t>2,500,000</a:t>
                      </a:r>
                    </a:p>
                  </a:txBody>
                  <a:tcPr anchor="ctr"/>
                </a:tc>
              </a:tr>
              <a:tr h="370840">
                <a:tc>
                  <a:txBody>
                    <a:bodyPr/>
                    <a:lstStyle/>
                    <a:p>
                      <a:r>
                        <a:rPr lang="en-US" baseline="0" dirty="0" smtClean="0"/>
                        <a:t>Playhouse District</a:t>
                      </a:r>
                      <a:endParaRPr lang="en-US" dirty="0"/>
                    </a:p>
                  </a:txBody>
                  <a:tcPr/>
                </a:tc>
                <a:tc>
                  <a:txBody>
                    <a:bodyPr/>
                    <a:lstStyle/>
                    <a:p>
                      <a:pPr algn="r"/>
                      <a:r>
                        <a:rPr lang="en-US" sz="2000" b="1" dirty="0" smtClean="0"/>
                        <a:t>5,000</a:t>
                      </a:r>
                    </a:p>
                  </a:txBody>
                  <a:tcPr anchor="ctr"/>
                </a:tc>
                <a:tc>
                  <a:txBody>
                    <a:bodyPr/>
                    <a:lstStyle/>
                    <a:p>
                      <a:pPr algn="r"/>
                      <a:r>
                        <a:rPr lang="en-US" sz="2000" b="1" dirty="0" smtClean="0"/>
                        <a:t>4,000,000</a:t>
                      </a:r>
                      <a:endParaRPr lang="en-US" sz="2000" b="1" dirty="0"/>
                    </a:p>
                  </a:txBody>
                  <a:tcPr anchor="ctr"/>
                </a:tc>
              </a:tr>
              <a:tr h="370840">
                <a:tc>
                  <a:txBody>
                    <a:bodyPr/>
                    <a:lstStyle/>
                    <a:p>
                      <a:r>
                        <a:rPr lang="en-US" baseline="0" dirty="0" smtClean="0"/>
                        <a:t>Chamber of Commerce</a:t>
                      </a:r>
                      <a:endParaRPr lang="en-US" dirty="0"/>
                    </a:p>
                  </a:txBody>
                  <a:tcPr/>
                </a:tc>
                <a:tc>
                  <a:txBody>
                    <a:bodyPr/>
                    <a:lstStyle/>
                    <a:p>
                      <a:pPr algn="r"/>
                      <a:r>
                        <a:rPr lang="en-US" b="0" dirty="0" smtClean="0">
                          <a:solidFill>
                            <a:schemeClr val="tx1"/>
                          </a:solidFill>
                        </a:rPr>
                        <a:t>N/A</a:t>
                      </a:r>
                      <a:endParaRPr lang="en-US" b="0" dirty="0">
                        <a:solidFill>
                          <a:schemeClr val="tx1"/>
                        </a:solidFill>
                      </a:endParaRPr>
                    </a:p>
                  </a:txBody>
                  <a:tcPr anchor="ctr"/>
                </a:tc>
                <a:tc>
                  <a:txBody>
                    <a:bodyPr/>
                    <a:lstStyle/>
                    <a:p>
                      <a:pPr algn="r"/>
                      <a:r>
                        <a:rPr lang="en-US" sz="2000" b="1" dirty="0" smtClean="0"/>
                        <a:t>5,000,000</a:t>
                      </a:r>
                      <a:endParaRPr lang="en-US" sz="2000" b="1" dirty="0"/>
                    </a:p>
                  </a:txBody>
                  <a:tcPr anchor="ctr"/>
                </a:tc>
              </a:tr>
              <a:tr h="370840">
                <a:tc>
                  <a:txBody>
                    <a:bodyPr/>
                    <a:lstStyle/>
                    <a:p>
                      <a:r>
                        <a:rPr lang="en-US" baseline="0" dirty="0" smtClean="0"/>
                        <a:t>Downtown Pasadena NA</a:t>
                      </a:r>
                      <a:endParaRPr lang="en-US" dirty="0" smtClean="0"/>
                    </a:p>
                  </a:txBody>
                  <a:tcPr/>
                </a:tc>
                <a:tc>
                  <a:txBody>
                    <a:bodyPr/>
                    <a:lstStyle/>
                    <a:p>
                      <a:pPr algn="r"/>
                      <a:r>
                        <a:rPr lang="en-US" sz="2000" b="1" dirty="0" smtClean="0"/>
                        <a:t>8,500</a:t>
                      </a:r>
                      <a:endParaRPr lang="en-US" sz="2000" b="1" dirty="0"/>
                    </a:p>
                  </a:txBody>
                  <a:tcPr anchor="ctr"/>
                </a:tc>
                <a:tc>
                  <a:txBody>
                    <a:bodyPr/>
                    <a:lstStyle/>
                    <a:p>
                      <a:pPr algn="r"/>
                      <a:r>
                        <a:rPr lang="en-US" sz="2000" b="1" dirty="0" smtClean="0"/>
                        <a:t>8,500,000</a:t>
                      </a:r>
                      <a:endParaRPr lang="en-US" sz="2000" b="1" dirty="0"/>
                    </a:p>
                  </a:txBody>
                  <a:tcPr anchor="ctr"/>
                </a:tc>
              </a:tr>
            </a:tbl>
          </a:graphicData>
        </a:graphic>
      </p:graphicFrame>
    </p:spTree>
    <p:extLst>
      <p:ext uri="{BB962C8B-B14F-4D97-AF65-F5344CB8AC3E}">
        <p14:creationId xmlns:p14="http://schemas.microsoft.com/office/powerpoint/2010/main" val="393856626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Development</a:t>
            </a:r>
            <a:r>
              <a:rPr lang="en-US" sz="3200" dirty="0" smtClean="0"/>
              <a:t> Caps – South Fair Oaks</a:t>
            </a:r>
            <a:endParaRPr lang="en-US" sz="3200" dirty="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27</a:t>
            </a:fld>
            <a:endParaRPr lang="en-US"/>
          </a:p>
        </p:txBody>
      </p:sp>
      <p:graphicFrame>
        <p:nvGraphicFramePr>
          <p:cNvPr id="5" name="Content Placeholder 4"/>
          <p:cNvGraphicFramePr>
            <a:graphicFrameLocks/>
          </p:cNvGraphicFramePr>
          <p:nvPr>
            <p:extLst>
              <p:ext uri="{D42A27DB-BD31-4B8C-83A1-F6EECF244321}">
                <p14:modId xmlns:p14="http://schemas.microsoft.com/office/powerpoint/2010/main" val="2232911686"/>
              </p:ext>
            </p:extLst>
          </p:nvPr>
        </p:nvGraphicFramePr>
        <p:xfrm>
          <a:off x="304800" y="1524000"/>
          <a:ext cx="8458200" cy="3312160"/>
        </p:xfrm>
        <a:graphic>
          <a:graphicData uri="http://schemas.openxmlformats.org/drawingml/2006/table">
            <a:tbl>
              <a:tblPr firstRow="1" bandRow="1">
                <a:tableStyleId>{21E4AEA4-8DFA-4A89-87EB-49C32662AFE0}</a:tableStyleId>
              </a:tblPr>
              <a:tblGrid>
                <a:gridCol w="2819400"/>
                <a:gridCol w="2819400"/>
                <a:gridCol w="2819400"/>
              </a:tblGrid>
              <a:tr h="370840">
                <a:tc>
                  <a:txBody>
                    <a:bodyPr/>
                    <a:lstStyle/>
                    <a:p>
                      <a:endParaRPr lang="en-US" dirty="0"/>
                    </a:p>
                  </a:txBody>
                  <a:tcPr/>
                </a:tc>
                <a:tc>
                  <a:txBody>
                    <a:bodyPr/>
                    <a:lstStyle/>
                    <a:p>
                      <a:pPr algn="ctr"/>
                      <a:r>
                        <a:rPr lang="en-US" dirty="0" smtClean="0"/>
                        <a:t>Residential Units</a:t>
                      </a:r>
                      <a:endParaRPr lang="en-US" dirty="0"/>
                    </a:p>
                  </a:txBody>
                  <a:tcPr/>
                </a:tc>
                <a:tc>
                  <a:txBody>
                    <a:bodyPr/>
                    <a:lstStyle/>
                    <a:p>
                      <a:pPr algn="ctr"/>
                      <a:r>
                        <a:rPr lang="en-US" dirty="0" smtClean="0"/>
                        <a:t>Commercial Sq. Ft.</a:t>
                      </a:r>
                      <a:endParaRPr lang="en-US" dirty="0"/>
                    </a:p>
                  </a:txBody>
                  <a:tcPr/>
                </a:tc>
              </a:tr>
              <a:tr h="370840">
                <a:tc>
                  <a:txBody>
                    <a:bodyPr/>
                    <a:lstStyle/>
                    <a:p>
                      <a:r>
                        <a:rPr lang="en-US" baseline="0" dirty="0" smtClean="0"/>
                        <a:t>Staff’s Recommendation</a:t>
                      </a:r>
                      <a:endParaRPr lang="en-US" dirty="0"/>
                    </a:p>
                  </a:txBody>
                  <a:tcPr/>
                </a:tc>
                <a:tc>
                  <a:txBody>
                    <a:bodyPr/>
                    <a:lstStyle/>
                    <a:p>
                      <a:pPr algn="r"/>
                      <a:r>
                        <a:rPr lang="en-US" dirty="0" smtClean="0"/>
                        <a:t>600</a:t>
                      </a:r>
                    </a:p>
                  </a:txBody>
                  <a:tcPr anchor="ctr"/>
                </a:tc>
                <a:tc>
                  <a:txBody>
                    <a:bodyPr/>
                    <a:lstStyle/>
                    <a:p>
                      <a:pPr algn="r"/>
                      <a:r>
                        <a:rPr lang="en-US" dirty="0" smtClean="0"/>
                        <a:t>600,000</a:t>
                      </a:r>
                      <a:endParaRPr lang="en-US" dirty="0"/>
                    </a:p>
                  </a:txBody>
                  <a:tcPr anchor="ctr"/>
                </a:tc>
              </a:tr>
              <a:tr h="370840">
                <a:tc>
                  <a:txBody>
                    <a:bodyPr/>
                    <a:lstStyle/>
                    <a:p>
                      <a:r>
                        <a:rPr lang="en-US" dirty="0" smtClean="0"/>
                        <a:t>Planning Commission</a:t>
                      </a:r>
                      <a:endParaRPr lang="en-US" dirty="0"/>
                    </a:p>
                  </a:txBody>
                  <a:tcPr/>
                </a:tc>
                <a:tc>
                  <a:txBody>
                    <a:bodyPr/>
                    <a:lstStyle/>
                    <a:p>
                      <a:pPr algn="r"/>
                      <a:r>
                        <a:rPr lang="en-US" dirty="0" smtClean="0"/>
                        <a:t>600</a:t>
                      </a:r>
                    </a:p>
                  </a:txBody>
                  <a:tcPr anchor="ctr"/>
                </a:tc>
                <a:tc>
                  <a:txBody>
                    <a:bodyPr/>
                    <a:lstStyle/>
                    <a:p>
                      <a:pPr algn="r"/>
                      <a:r>
                        <a:rPr lang="en-US" dirty="0" smtClean="0"/>
                        <a:t>600,000</a:t>
                      </a:r>
                      <a:endParaRPr lang="en-US" dirty="0"/>
                    </a:p>
                  </a:txBody>
                  <a:tcPr anchor="ctr"/>
                </a:tc>
              </a:tr>
              <a:tr h="370840">
                <a:tc>
                  <a:txBody>
                    <a:bodyPr/>
                    <a:lstStyle/>
                    <a:p>
                      <a:r>
                        <a:rPr lang="en-US" dirty="0" smtClean="0"/>
                        <a:t>Transportation</a:t>
                      </a:r>
                      <a:r>
                        <a:rPr lang="en-US" baseline="0" dirty="0" smtClean="0"/>
                        <a:t> Advisory </a:t>
                      </a:r>
                      <a:endParaRPr lang="en-US" dirty="0"/>
                    </a:p>
                  </a:txBody>
                  <a:tcPr/>
                </a:tc>
                <a:tc>
                  <a:txBody>
                    <a:bodyPr/>
                    <a:lstStyle/>
                    <a:p>
                      <a:pPr algn="r"/>
                      <a:r>
                        <a:rPr lang="en-US" dirty="0" smtClean="0"/>
                        <a:t>600</a:t>
                      </a:r>
                    </a:p>
                  </a:txBody>
                  <a:tcPr anchor="ctr"/>
                </a:tc>
                <a:tc>
                  <a:txBody>
                    <a:bodyPr/>
                    <a:lstStyle/>
                    <a:p>
                      <a:pPr algn="r"/>
                      <a:r>
                        <a:rPr lang="en-US" dirty="0" smtClean="0"/>
                        <a:t>600,000</a:t>
                      </a:r>
                      <a:endParaRPr lang="en-US" dirty="0"/>
                    </a:p>
                  </a:txBody>
                  <a:tcPr anchor="ctr"/>
                </a:tc>
              </a:tr>
              <a:tr h="370840">
                <a:tc>
                  <a:txBody>
                    <a:bodyPr/>
                    <a:lstStyle/>
                    <a:p>
                      <a:r>
                        <a:rPr lang="en-US" dirty="0" err="1" smtClean="0"/>
                        <a:t>GPUAC</a:t>
                      </a:r>
                      <a:endParaRPr lang="en-US" dirty="0"/>
                    </a:p>
                  </a:txBody>
                  <a:tcPr/>
                </a:tc>
                <a:tc>
                  <a:txBody>
                    <a:bodyPr/>
                    <a:lstStyle/>
                    <a:p>
                      <a:pPr algn="ctr"/>
                      <a:r>
                        <a:rPr lang="en-US" b="1" dirty="0" smtClean="0"/>
                        <a:t>Increase commensurate with increasing</a:t>
                      </a:r>
                      <a:r>
                        <a:rPr lang="en-US" b="1" baseline="0" dirty="0" smtClean="0"/>
                        <a:t> the FAR to 3.0</a:t>
                      </a:r>
                      <a:endParaRPr lang="en-US" b="1" dirty="0"/>
                    </a:p>
                  </a:txBody>
                  <a:tcPr anchor="ctr"/>
                </a:tc>
                <a:tc>
                  <a:txBody>
                    <a:bodyPr/>
                    <a:lstStyle/>
                    <a:p>
                      <a:pPr algn="ctr"/>
                      <a:r>
                        <a:rPr lang="en-US" b="1" dirty="0" smtClean="0"/>
                        <a:t>Increase commensurate with increasing</a:t>
                      </a:r>
                      <a:r>
                        <a:rPr lang="en-US" b="1" baseline="0" dirty="0" smtClean="0"/>
                        <a:t> the FAR to 3.0</a:t>
                      </a:r>
                      <a:endParaRPr lang="en-US" b="1" dirty="0"/>
                    </a:p>
                  </a:txBody>
                  <a:tcPr anchor="ctr"/>
                </a:tc>
              </a:tr>
              <a:tr h="370840">
                <a:tc>
                  <a:txBody>
                    <a:bodyPr/>
                    <a:lstStyle/>
                    <a:p>
                      <a:r>
                        <a:rPr lang="en-US" baseline="0" dirty="0" smtClean="0"/>
                        <a:t>Downtown Pasadena NA</a:t>
                      </a:r>
                      <a:endParaRPr lang="en-US" dirty="0" smtClean="0"/>
                    </a:p>
                  </a:txBody>
                  <a:tcPr/>
                </a:tc>
                <a:tc>
                  <a:txBody>
                    <a:bodyPr/>
                    <a:lstStyle/>
                    <a:p>
                      <a:pPr algn="ctr"/>
                      <a:r>
                        <a:rPr lang="en-US" b="1" dirty="0" smtClean="0"/>
                        <a:t>Increase commensurate with increasing</a:t>
                      </a:r>
                      <a:r>
                        <a:rPr lang="en-US" b="1" baseline="0" dirty="0" smtClean="0"/>
                        <a:t> the FAR to 3.0</a:t>
                      </a:r>
                      <a:endParaRPr lang="en-US" b="1" dirty="0"/>
                    </a:p>
                  </a:txBody>
                  <a:tcPr anchor="ctr"/>
                </a:tc>
                <a:tc>
                  <a:txBody>
                    <a:bodyPr/>
                    <a:lstStyle/>
                    <a:p>
                      <a:pPr algn="ctr"/>
                      <a:r>
                        <a:rPr lang="en-US" b="1" dirty="0" smtClean="0"/>
                        <a:t>Increase commensurate with increasing</a:t>
                      </a:r>
                      <a:r>
                        <a:rPr lang="en-US" b="1" baseline="0" dirty="0" smtClean="0"/>
                        <a:t> the FAR to 3.0</a:t>
                      </a:r>
                      <a:endParaRPr lang="en-US" b="1" dirty="0"/>
                    </a:p>
                  </a:txBody>
                  <a:tcPr anchor="ctr"/>
                </a:tc>
              </a:tr>
            </a:tbl>
          </a:graphicData>
        </a:graphic>
      </p:graphicFrame>
    </p:spTree>
    <p:extLst>
      <p:ext uri="{BB962C8B-B14F-4D97-AF65-F5344CB8AC3E}">
        <p14:creationId xmlns:p14="http://schemas.microsoft.com/office/powerpoint/2010/main" val="288146937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Development Caps – East Colorado</a:t>
            </a:r>
            <a:endParaRPr lang="en-US" sz="3600" dirty="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28</a:t>
            </a:fld>
            <a:endParaRPr lang="en-US"/>
          </a:p>
        </p:txBody>
      </p:sp>
      <p:graphicFrame>
        <p:nvGraphicFramePr>
          <p:cNvPr id="5" name="Content Placeholder 4"/>
          <p:cNvGraphicFramePr>
            <a:graphicFrameLocks/>
          </p:cNvGraphicFramePr>
          <p:nvPr>
            <p:extLst>
              <p:ext uri="{D42A27DB-BD31-4B8C-83A1-F6EECF244321}">
                <p14:modId xmlns:p14="http://schemas.microsoft.com/office/powerpoint/2010/main" val="2687975142"/>
              </p:ext>
            </p:extLst>
          </p:nvPr>
        </p:nvGraphicFramePr>
        <p:xfrm>
          <a:off x="304800" y="1524000"/>
          <a:ext cx="8458200" cy="1854200"/>
        </p:xfrm>
        <a:graphic>
          <a:graphicData uri="http://schemas.openxmlformats.org/drawingml/2006/table">
            <a:tbl>
              <a:tblPr firstRow="1" bandRow="1">
                <a:tableStyleId>{21E4AEA4-8DFA-4A89-87EB-49C32662AFE0}</a:tableStyleId>
              </a:tblPr>
              <a:tblGrid>
                <a:gridCol w="2819400"/>
                <a:gridCol w="2819400"/>
                <a:gridCol w="2819400"/>
              </a:tblGrid>
              <a:tr h="370840">
                <a:tc>
                  <a:txBody>
                    <a:bodyPr/>
                    <a:lstStyle/>
                    <a:p>
                      <a:endParaRPr lang="en-US" dirty="0"/>
                    </a:p>
                  </a:txBody>
                  <a:tcPr/>
                </a:tc>
                <a:tc>
                  <a:txBody>
                    <a:bodyPr/>
                    <a:lstStyle/>
                    <a:p>
                      <a:pPr algn="ctr"/>
                      <a:r>
                        <a:rPr lang="en-US" dirty="0" smtClean="0"/>
                        <a:t>Residential Units</a:t>
                      </a:r>
                      <a:endParaRPr lang="en-US" dirty="0"/>
                    </a:p>
                  </a:txBody>
                  <a:tcPr/>
                </a:tc>
                <a:tc>
                  <a:txBody>
                    <a:bodyPr/>
                    <a:lstStyle/>
                    <a:p>
                      <a:pPr algn="ctr"/>
                      <a:r>
                        <a:rPr lang="en-US" dirty="0" smtClean="0"/>
                        <a:t>Commercial Sq. Ft.</a:t>
                      </a:r>
                      <a:endParaRPr lang="en-US" dirty="0"/>
                    </a:p>
                  </a:txBody>
                  <a:tcPr/>
                </a:tc>
              </a:tr>
              <a:tr h="370840">
                <a:tc>
                  <a:txBody>
                    <a:bodyPr/>
                    <a:lstStyle/>
                    <a:p>
                      <a:r>
                        <a:rPr lang="en-US" baseline="0" dirty="0" smtClean="0"/>
                        <a:t>Staff’s Recommendation</a:t>
                      </a:r>
                      <a:endParaRPr lang="en-US" dirty="0"/>
                    </a:p>
                  </a:txBody>
                  <a:tcPr/>
                </a:tc>
                <a:tc>
                  <a:txBody>
                    <a:bodyPr/>
                    <a:lstStyle/>
                    <a:p>
                      <a:pPr algn="r"/>
                      <a:r>
                        <a:rPr lang="en-US" dirty="0" smtClean="0"/>
                        <a:t>500</a:t>
                      </a:r>
                      <a:endParaRPr lang="en-US" dirty="0"/>
                    </a:p>
                  </a:txBody>
                  <a:tcPr anchor="ctr"/>
                </a:tc>
                <a:tc>
                  <a:txBody>
                    <a:bodyPr/>
                    <a:lstStyle/>
                    <a:p>
                      <a:pPr algn="r"/>
                      <a:r>
                        <a:rPr lang="en-US" dirty="0" smtClean="0"/>
                        <a:t>525,000</a:t>
                      </a:r>
                      <a:endParaRPr lang="en-US" dirty="0"/>
                    </a:p>
                  </a:txBody>
                  <a:tcPr anchor="ctr"/>
                </a:tc>
              </a:tr>
              <a:tr h="370840">
                <a:tc>
                  <a:txBody>
                    <a:bodyPr/>
                    <a:lstStyle/>
                    <a:p>
                      <a:r>
                        <a:rPr lang="en-US" dirty="0" smtClean="0"/>
                        <a:t>Planning Commission</a:t>
                      </a:r>
                      <a:endParaRPr lang="en-US" dirty="0"/>
                    </a:p>
                  </a:txBody>
                  <a:tcPr/>
                </a:tc>
                <a:tc>
                  <a:txBody>
                    <a:bodyPr/>
                    <a:lstStyle/>
                    <a:p>
                      <a:pPr algn="r"/>
                      <a:r>
                        <a:rPr lang="en-US" dirty="0" smtClean="0"/>
                        <a:t>500</a:t>
                      </a:r>
                      <a:endParaRPr lang="en-US" dirty="0"/>
                    </a:p>
                  </a:txBody>
                  <a:tcPr anchor="ctr"/>
                </a:tc>
                <a:tc>
                  <a:txBody>
                    <a:bodyPr/>
                    <a:lstStyle/>
                    <a:p>
                      <a:pPr algn="r"/>
                      <a:r>
                        <a:rPr lang="en-US" dirty="0" smtClean="0"/>
                        <a:t>525,000</a:t>
                      </a:r>
                      <a:endParaRPr lang="en-US" dirty="0"/>
                    </a:p>
                  </a:txBody>
                  <a:tcPr anchor="ctr"/>
                </a:tc>
              </a:tr>
              <a:tr h="370840">
                <a:tc>
                  <a:txBody>
                    <a:bodyPr/>
                    <a:lstStyle/>
                    <a:p>
                      <a:r>
                        <a:rPr lang="en-US" dirty="0" smtClean="0"/>
                        <a:t>Transportation</a:t>
                      </a:r>
                      <a:r>
                        <a:rPr lang="en-US" baseline="0" dirty="0" smtClean="0"/>
                        <a:t> Advisory </a:t>
                      </a:r>
                      <a:endParaRPr lang="en-US" dirty="0"/>
                    </a:p>
                  </a:txBody>
                  <a:tcPr/>
                </a:tc>
                <a:tc>
                  <a:txBody>
                    <a:bodyPr/>
                    <a:lstStyle/>
                    <a:p>
                      <a:pPr algn="r"/>
                      <a:r>
                        <a:rPr lang="en-US" dirty="0" smtClean="0"/>
                        <a:t>500</a:t>
                      </a:r>
                      <a:endParaRPr lang="en-US" dirty="0"/>
                    </a:p>
                  </a:txBody>
                  <a:tcPr anchor="ctr"/>
                </a:tc>
                <a:tc>
                  <a:txBody>
                    <a:bodyPr/>
                    <a:lstStyle/>
                    <a:p>
                      <a:pPr algn="r"/>
                      <a:r>
                        <a:rPr lang="en-US" dirty="0" smtClean="0"/>
                        <a:t>525,000</a:t>
                      </a:r>
                      <a:endParaRPr lang="en-US" dirty="0"/>
                    </a:p>
                  </a:txBody>
                  <a:tcPr anchor="ctr"/>
                </a:tc>
              </a:tr>
              <a:tr h="370840">
                <a:tc>
                  <a:txBody>
                    <a:bodyPr/>
                    <a:lstStyle/>
                    <a:p>
                      <a:r>
                        <a:rPr lang="en-US" dirty="0" err="1" smtClean="0"/>
                        <a:t>GPUAC</a:t>
                      </a:r>
                      <a:endParaRPr lang="en-US" dirty="0"/>
                    </a:p>
                  </a:txBody>
                  <a:tcPr/>
                </a:tc>
                <a:tc>
                  <a:txBody>
                    <a:bodyPr/>
                    <a:lstStyle/>
                    <a:p>
                      <a:pPr algn="r"/>
                      <a:r>
                        <a:rPr lang="en-US" dirty="0" smtClean="0"/>
                        <a:t>500</a:t>
                      </a:r>
                      <a:endParaRPr lang="en-US" dirty="0"/>
                    </a:p>
                  </a:txBody>
                  <a:tcPr anchor="ctr"/>
                </a:tc>
                <a:tc>
                  <a:txBody>
                    <a:bodyPr/>
                    <a:lstStyle/>
                    <a:p>
                      <a:pPr algn="r"/>
                      <a:r>
                        <a:rPr lang="en-US" dirty="0" smtClean="0"/>
                        <a:t>525,000</a:t>
                      </a:r>
                      <a:endParaRPr lang="en-US" dirty="0"/>
                    </a:p>
                  </a:txBody>
                  <a:tcPr anchor="ctr"/>
                </a:tc>
              </a:tr>
            </a:tbl>
          </a:graphicData>
        </a:graphic>
      </p:graphicFrame>
    </p:spTree>
    <p:extLst>
      <p:ext uri="{BB962C8B-B14F-4D97-AF65-F5344CB8AC3E}">
        <p14:creationId xmlns:p14="http://schemas.microsoft.com/office/powerpoint/2010/main" val="309647566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Development Caps – East Pasadena</a:t>
            </a:r>
            <a:endParaRPr lang="en-US" sz="3600" dirty="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29</a:t>
            </a:fld>
            <a:endParaRPr lang="en-US"/>
          </a:p>
        </p:txBody>
      </p:sp>
      <p:graphicFrame>
        <p:nvGraphicFramePr>
          <p:cNvPr id="5" name="Content Placeholder 4"/>
          <p:cNvGraphicFramePr>
            <a:graphicFrameLocks/>
          </p:cNvGraphicFramePr>
          <p:nvPr>
            <p:extLst>
              <p:ext uri="{D42A27DB-BD31-4B8C-83A1-F6EECF244321}">
                <p14:modId xmlns:p14="http://schemas.microsoft.com/office/powerpoint/2010/main" val="1590739466"/>
              </p:ext>
            </p:extLst>
          </p:nvPr>
        </p:nvGraphicFramePr>
        <p:xfrm>
          <a:off x="304800" y="1524000"/>
          <a:ext cx="8458200" cy="2133600"/>
        </p:xfrm>
        <a:graphic>
          <a:graphicData uri="http://schemas.openxmlformats.org/drawingml/2006/table">
            <a:tbl>
              <a:tblPr firstRow="1" bandRow="1">
                <a:tableStyleId>{21E4AEA4-8DFA-4A89-87EB-49C32662AFE0}</a:tableStyleId>
              </a:tblPr>
              <a:tblGrid>
                <a:gridCol w="2819400"/>
                <a:gridCol w="2819400"/>
                <a:gridCol w="2819400"/>
              </a:tblGrid>
              <a:tr h="381000">
                <a:tc>
                  <a:txBody>
                    <a:bodyPr/>
                    <a:lstStyle/>
                    <a:p>
                      <a:endParaRPr lang="en-US" dirty="0"/>
                    </a:p>
                  </a:txBody>
                  <a:tcPr/>
                </a:tc>
                <a:tc>
                  <a:txBody>
                    <a:bodyPr/>
                    <a:lstStyle/>
                    <a:p>
                      <a:pPr algn="ctr"/>
                      <a:r>
                        <a:rPr lang="en-US" dirty="0" smtClean="0"/>
                        <a:t>Residential Units</a:t>
                      </a:r>
                      <a:endParaRPr lang="en-US" dirty="0"/>
                    </a:p>
                  </a:txBody>
                  <a:tcPr/>
                </a:tc>
                <a:tc>
                  <a:txBody>
                    <a:bodyPr/>
                    <a:lstStyle/>
                    <a:p>
                      <a:pPr algn="ctr"/>
                      <a:r>
                        <a:rPr lang="en-US" dirty="0" smtClean="0"/>
                        <a:t>Commercial Sq. Ft.</a:t>
                      </a:r>
                      <a:endParaRPr lang="en-US" dirty="0"/>
                    </a:p>
                  </a:txBody>
                  <a:tcPr/>
                </a:tc>
              </a:tr>
              <a:tr h="370840">
                <a:tc>
                  <a:txBody>
                    <a:bodyPr/>
                    <a:lstStyle/>
                    <a:p>
                      <a:r>
                        <a:rPr lang="en-US" baseline="0" dirty="0" smtClean="0"/>
                        <a:t>Staff’s Recommendation</a:t>
                      </a:r>
                      <a:endParaRPr lang="en-US" dirty="0"/>
                    </a:p>
                  </a:txBody>
                  <a:tcPr/>
                </a:tc>
                <a:tc>
                  <a:txBody>
                    <a:bodyPr/>
                    <a:lstStyle/>
                    <a:p>
                      <a:pPr algn="r"/>
                      <a:r>
                        <a:rPr lang="en-US" b="1" dirty="0" smtClean="0">
                          <a:solidFill>
                            <a:schemeClr val="tx1"/>
                          </a:solidFill>
                        </a:rPr>
                        <a:t>850</a:t>
                      </a:r>
                      <a:endParaRPr lang="en-US" b="1" dirty="0">
                        <a:solidFill>
                          <a:schemeClr val="tx1"/>
                        </a:solidFill>
                      </a:endParaRPr>
                    </a:p>
                  </a:txBody>
                  <a:tcPr anchor="ctr"/>
                </a:tc>
                <a:tc>
                  <a:txBody>
                    <a:bodyPr/>
                    <a:lstStyle/>
                    <a:p>
                      <a:pPr algn="r"/>
                      <a:r>
                        <a:rPr lang="en-US" dirty="0" smtClean="0"/>
                        <a:t>1,500,000</a:t>
                      </a:r>
                      <a:endParaRPr lang="en-US" dirty="0"/>
                    </a:p>
                  </a:txBody>
                  <a:tcPr anchor="ctr"/>
                </a:tc>
              </a:tr>
              <a:tr h="370840">
                <a:tc>
                  <a:txBody>
                    <a:bodyPr/>
                    <a:lstStyle/>
                    <a:p>
                      <a:r>
                        <a:rPr lang="en-US" dirty="0" smtClean="0"/>
                        <a:t>Planning Commission</a:t>
                      </a:r>
                      <a:endParaRPr lang="en-US" dirty="0"/>
                    </a:p>
                  </a:txBody>
                  <a:tcPr/>
                </a:tc>
                <a:tc>
                  <a:txBody>
                    <a:bodyPr/>
                    <a:lstStyle/>
                    <a:p>
                      <a:pPr algn="r"/>
                      <a:r>
                        <a:rPr lang="en-US" dirty="0" smtClean="0"/>
                        <a:t>1,250</a:t>
                      </a:r>
                    </a:p>
                  </a:txBody>
                  <a:tcPr anchor="ctr"/>
                </a:tc>
                <a:tc>
                  <a:txBody>
                    <a:bodyPr/>
                    <a:lstStyle/>
                    <a:p>
                      <a:pPr algn="r"/>
                      <a:r>
                        <a:rPr lang="en-US" dirty="0" smtClean="0"/>
                        <a:t>1,500,000</a:t>
                      </a:r>
                    </a:p>
                    <a:p>
                      <a:pPr algn="r"/>
                      <a:endParaRPr lang="en-US" dirty="0"/>
                    </a:p>
                  </a:txBody>
                  <a:tcPr anchor="ctr"/>
                </a:tc>
              </a:tr>
              <a:tr h="370840">
                <a:tc>
                  <a:txBody>
                    <a:bodyPr/>
                    <a:lstStyle/>
                    <a:p>
                      <a:r>
                        <a:rPr lang="en-US" dirty="0" smtClean="0"/>
                        <a:t>Transportation</a:t>
                      </a:r>
                      <a:r>
                        <a:rPr lang="en-US" baseline="0" dirty="0" smtClean="0"/>
                        <a:t> Advisory </a:t>
                      </a:r>
                      <a:endParaRPr lang="en-US" dirty="0"/>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smtClean="0"/>
                        <a:t>1,250</a:t>
                      </a:r>
                    </a:p>
                  </a:txBody>
                  <a:tcPr anchor="ctr"/>
                </a:tc>
                <a:tc>
                  <a:txBody>
                    <a:bodyPr/>
                    <a:lstStyle/>
                    <a:p>
                      <a:pPr algn="r"/>
                      <a:r>
                        <a:rPr lang="en-US" dirty="0" smtClean="0"/>
                        <a:t>1,500,000</a:t>
                      </a:r>
                      <a:endParaRPr lang="en-US" dirty="0"/>
                    </a:p>
                  </a:txBody>
                  <a:tcPr anchor="ctr"/>
                </a:tc>
              </a:tr>
              <a:tr h="370840">
                <a:tc>
                  <a:txBody>
                    <a:bodyPr/>
                    <a:lstStyle/>
                    <a:p>
                      <a:r>
                        <a:rPr lang="en-US" dirty="0" err="1" smtClean="0"/>
                        <a:t>GPUAC</a:t>
                      </a:r>
                      <a:endParaRPr lang="en-US" dirty="0"/>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smtClean="0"/>
                        <a:t>1,250</a:t>
                      </a:r>
                    </a:p>
                  </a:txBody>
                  <a:tcPr anchor="ctr"/>
                </a:tc>
                <a:tc>
                  <a:txBody>
                    <a:bodyPr/>
                    <a:lstStyle/>
                    <a:p>
                      <a:pPr algn="r"/>
                      <a:r>
                        <a:rPr lang="en-US" dirty="0" smtClean="0"/>
                        <a:t>1,500,000</a:t>
                      </a:r>
                      <a:endParaRPr lang="en-US" dirty="0"/>
                    </a:p>
                  </a:txBody>
                  <a:tcPr anchor="ctr"/>
                </a:tc>
              </a:tr>
            </a:tbl>
          </a:graphicData>
        </a:graphic>
      </p:graphicFrame>
    </p:spTree>
    <p:extLst>
      <p:ext uri="{BB962C8B-B14F-4D97-AF65-F5344CB8AC3E}">
        <p14:creationId xmlns:p14="http://schemas.microsoft.com/office/powerpoint/2010/main" val="321633658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Development Caps – North Lake</a:t>
            </a:r>
            <a:endParaRPr lang="en-US" sz="4000" dirty="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30</a:t>
            </a:fld>
            <a:endParaRPr lang="en-US"/>
          </a:p>
        </p:txBody>
      </p:sp>
      <p:graphicFrame>
        <p:nvGraphicFramePr>
          <p:cNvPr id="5" name="Content Placeholder 4"/>
          <p:cNvGraphicFramePr>
            <a:graphicFrameLocks/>
          </p:cNvGraphicFramePr>
          <p:nvPr>
            <p:extLst>
              <p:ext uri="{D42A27DB-BD31-4B8C-83A1-F6EECF244321}">
                <p14:modId xmlns:p14="http://schemas.microsoft.com/office/powerpoint/2010/main" val="3564573595"/>
              </p:ext>
            </p:extLst>
          </p:nvPr>
        </p:nvGraphicFramePr>
        <p:xfrm>
          <a:off x="304800" y="1524000"/>
          <a:ext cx="8458200" cy="1854200"/>
        </p:xfrm>
        <a:graphic>
          <a:graphicData uri="http://schemas.openxmlformats.org/drawingml/2006/table">
            <a:tbl>
              <a:tblPr firstRow="1" bandRow="1">
                <a:tableStyleId>{21E4AEA4-8DFA-4A89-87EB-49C32662AFE0}</a:tableStyleId>
              </a:tblPr>
              <a:tblGrid>
                <a:gridCol w="2819400"/>
                <a:gridCol w="2819400"/>
                <a:gridCol w="2819400"/>
              </a:tblGrid>
              <a:tr h="370840">
                <a:tc>
                  <a:txBody>
                    <a:bodyPr/>
                    <a:lstStyle/>
                    <a:p>
                      <a:endParaRPr lang="en-US" dirty="0"/>
                    </a:p>
                  </a:txBody>
                  <a:tcPr/>
                </a:tc>
                <a:tc>
                  <a:txBody>
                    <a:bodyPr/>
                    <a:lstStyle/>
                    <a:p>
                      <a:pPr algn="ctr"/>
                      <a:r>
                        <a:rPr lang="en-US" dirty="0" smtClean="0"/>
                        <a:t>Residential Units</a:t>
                      </a:r>
                      <a:endParaRPr lang="en-US" dirty="0"/>
                    </a:p>
                  </a:txBody>
                  <a:tcPr/>
                </a:tc>
                <a:tc>
                  <a:txBody>
                    <a:bodyPr/>
                    <a:lstStyle/>
                    <a:p>
                      <a:pPr algn="ctr"/>
                      <a:r>
                        <a:rPr lang="en-US" dirty="0" smtClean="0"/>
                        <a:t>Commercial Sq. Ft.</a:t>
                      </a:r>
                      <a:endParaRPr lang="en-US" dirty="0"/>
                    </a:p>
                  </a:txBody>
                  <a:tcPr/>
                </a:tc>
              </a:tr>
              <a:tr h="370840">
                <a:tc>
                  <a:txBody>
                    <a:bodyPr/>
                    <a:lstStyle/>
                    <a:p>
                      <a:r>
                        <a:rPr lang="en-US" baseline="0" dirty="0" smtClean="0"/>
                        <a:t>Staff’s Recommendation</a:t>
                      </a:r>
                      <a:endParaRPr lang="en-US" dirty="0"/>
                    </a:p>
                  </a:txBody>
                  <a:tcPr/>
                </a:tc>
                <a:tc>
                  <a:txBody>
                    <a:bodyPr/>
                    <a:lstStyle/>
                    <a:p>
                      <a:pPr algn="r"/>
                      <a:r>
                        <a:rPr lang="en-US" dirty="0" smtClean="0"/>
                        <a:t>250</a:t>
                      </a:r>
                      <a:endParaRPr lang="en-US" dirty="0"/>
                    </a:p>
                  </a:txBody>
                  <a:tcPr anchor="ctr"/>
                </a:tc>
                <a:tc>
                  <a:txBody>
                    <a:bodyPr/>
                    <a:lstStyle/>
                    <a:p>
                      <a:pPr algn="r"/>
                      <a:r>
                        <a:rPr lang="en-US" dirty="0" smtClean="0"/>
                        <a:t>250,000</a:t>
                      </a:r>
                      <a:endParaRPr lang="en-US" dirty="0"/>
                    </a:p>
                  </a:txBody>
                  <a:tcPr anchor="ctr"/>
                </a:tc>
              </a:tr>
              <a:tr h="370840">
                <a:tc>
                  <a:txBody>
                    <a:bodyPr/>
                    <a:lstStyle/>
                    <a:p>
                      <a:r>
                        <a:rPr lang="en-US" dirty="0" smtClean="0"/>
                        <a:t>Planning Commission</a:t>
                      </a:r>
                      <a:endParaRPr lang="en-US" dirty="0"/>
                    </a:p>
                  </a:txBody>
                  <a:tcPr/>
                </a:tc>
                <a:tc>
                  <a:txBody>
                    <a:bodyPr/>
                    <a:lstStyle/>
                    <a:p>
                      <a:pPr algn="r"/>
                      <a:r>
                        <a:rPr lang="en-US" dirty="0" smtClean="0"/>
                        <a:t>250</a:t>
                      </a:r>
                      <a:endParaRPr lang="en-US" dirty="0"/>
                    </a:p>
                  </a:txBody>
                  <a:tcPr anchor="ctr"/>
                </a:tc>
                <a:tc>
                  <a:txBody>
                    <a:bodyPr/>
                    <a:lstStyle/>
                    <a:p>
                      <a:pPr algn="r"/>
                      <a:r>
                        <a:rPr lang="en-US" dirty="0" smtClean="0"/>
                        <a:t>250,000</a:t>
                      </a:r>
                      <a:endParaRPr lang="en-US" dirty="0"/>
                    </a:p>
                  </a:txBody>
                  <a:tcPr anchor="ctr"/>
                </a:tc>
              </a:tr>
              <a:tr h="370840">
                <a:tc>
                  <a:txBody>
                    <a:bodyPr/>
                    <a:lstStyle/>
                    <a:p>
                      <a:r>
                        <a:rPr lang="en-US" dirty="0" smtClean="0"/>
                        <a:t>Transportation</a:t>
                      </a:r>
                      <a:r>
                        <a:rPr lang="en-US" baseline="0" dirty="0" smtClean="0"/>
                        <a:t> Advisory </a:t>
                      </a:r>
                      <a:endParaRPr lang="en-US" dirty="0"/>
                    </a:p>
                  </a:txBody>
                  <a:tcPr/>
                </a:tc>
                <a:tc>
                  <a:txBody>
                    <a:bodyPr/>
                    <a:lstStyle/>
                    <a:p>
                      <a:pPr algn="r"/>
                      <a:r>
                        <a:rPr lang="en-US" dirty="0" smtClean="0"/>
                        <a:t>250</a:t>
                      </a:r>
                      <a:endParaRPr lang="en-US" dirty="0"/>
                    </a:p>
                  </a:txBody>
                  <a:tcPr anchor="ctr"/>
                </a:tc>
                <a:tc>
                  <a:txBody>
                    <a:bodyPr/>
                    <a:lstStyle/>
                    <a:p>
                      <a:pPr algn="r"/>
                      <a:r>
                        <a:rPr lang="en-US" dirty="0" smtClean="0"/>
                        <a:t>250,000</a:t>
                      </a:r>
                      <a:endParaRPr lang="en-US" dirty="0"/>
                    </a:p>
                  </a:txBody>
                  <a:tcPr anchor="ctr"/>
                </a:tc>
              </a:tr>
              <a:tr h="370840">
                <a:tc>
                  <a:txBody>
                    <a:bodyPr/>
                    <a:lstStyle/>
                    <a:p>
                      <a:r>
                        <a:rPr lang="en-US" dirty="0" err="1" smtClean="0"/>
                        <a:t>GPUAC</a:t>
                      </a:r>
                      <a:endParaRPr lang="en-US" dirty="0"/>
                    </a:p>
                  </a:txBody>
                  <a:tcPr/>
                </a:tc>
                <a:tc>
                  <a:txBody>
                    <a:bodyPr/>
                    <a:lstStyle/>
                    <a:p>
                      <a:pPr algn="r"/>
                      <a:r>
                        <a:rPr lang="en-US" dirty="0" smtClean="0"/>
                        <a:t>250</a:t>
                      </a:r>
                      <a:endParaRPr lang="en-US" dirty="0"/>
                    </a:p>
                  </a:txBody>
                  <a:tcPr anchor="ctr"/>
                </a:tc>
                <a:tc>
                  <a:txBody>
                    <a:bodyPr/>
                    <a:lstStyle/>
                    <a:p>
                      <a:pPr algn="r"/>
                      <a:r>
                        <a:rPr lang="en-US" dirty="0" smtClean="0"/>
                        <a:t>250,000</a:t>
                      </a:r>
                      <a:endParaRPr lang="en-US" dirty="0"/>
                    </a:p>
                  </a:txBody>
                  <a:tcPr anchor="ctr"/>
                </a:tc>
              </a:tr>
            </a:tbl>
          </a:graphicData>
        </a:graphic>
      </p:graphicFrame>
    </p:spTree>
    <p:extLst>
      <p:ext uri="{BB962C8B-B14F-4D97-AF65-F5344CB8AC3E}">
        <p14:creationId xmlns:p14="http://schemas.microsoft.com/office/powerpoint/2010/main" val="321633658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Development Caps – FO/</a:t>
            </a:r>
            <a:r>
              <a:rPr lang="en-US" sz="3600" dirty="0" err="1" smtClean="0"/>
              <a:t>OG</a:t>
            </a:r>
            <a:endParaRPr lang="en-US" sz="3600" dirty="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31</a:t>
            </a:fld>
            <a:endParaRPr lang="en-US"/>
          </a:p>
        </p:txBody>
      </p:sp>
      <p:graphicFrame>
        <p:nvGraphicFramePr>
          <p:cNvPr id="5" name="Content Placeholder 4"/>
          <p:cNvGraphicFramePr>
            <a:graphicFrameLocks/>
          </p:cNvGraphicFramePr>
          <p:nvPr>
            <p:extLst>
              <p:ext uri="{D42A27DB-BD31-4B8C-83A1-F6EECF244321}">
                <p14:modId xmlns:p14="http://schemas.microsoft.com/office/powerpoint/2010/main" val="2102140439"/>
              </p:ext>
            </p:extLst>
          </p:nvPr>
        </p:nvGraphicFramePr>
        <p:xfrm>
          <a:off x="304800" y="1524000"/>
          <a:ext cx="8458200" cy="1879600"/>
        </p:xfrm>
        <a:graphic>
          <a:graphicData uri="http://schemas.openxmlformats.org/drawingml/2006/table">
            <a:tbl>
              <a:tblPr firstRow="1" bandRow="1">
                <a:tableStyleId>{21E4AEA4-8DFA-4A89-87EB-49C32662AFE0}</a:tableStyleId>
              </a:tblPr>
              <a:tblGrid>
                <a:gridCol w="2819400"/>
                <a:gridCol w="2819400"/>
                <a:gridCol w="2819400"/>
              </a:tblGrid>
              <a:tr h="370840">
                <a:tc>
                  <a:txBody>
                    <a:bodyPr/>
                    <a:lstStyle/>
                    <a:p>
                      <a:endParaRPr lang="en-US" dirty="0"/>
                    </a:p>
                  </a:txBody>
                  <a:tcPr/>
                </a:tc>
                <a:tc>
                  <a:txBody>
                    <a:bodyPr/>
                    <a:lstStyle/>
                    <a:p>
                      <a:pPr algn="ctr"/>
                      <a:r>
                        <a:rPr lang="en-US" dirty="0" smtClean="0"/>
                        <a:t>Residential Units</a:t>
                      </a:r>
                      <a:endParaRPr lang="en-US" dirty="0"/>
                    </a:p>
                  </a:txBody>
                  <a:tcPr/>
                </a:tc>
                <a:tc>
                  <a:txBody>
                    <a:bodyPr/>
                    <a:lstStyle/>
                    <a:p>
                      <a:pPr algn="ctr"/>
                      <a:r>
                        <a:rPr lang="en-US" dirty="0" smtClean="0"/>
                        <a:t>Commercial Sq. Ft.</a:t>
                      </a:r>
                      <a:endParaRPr lang="en-US" dirty="0"/>
                    </a:p>
                  </a:txBody>
                  <a:tcPr/>
                </a:tc>
              </a:tr>
              <a:tr h="370840">
                <a:tc>
                  <a:txBody>
                    <a:bodyPr/>
                    <a:lstStyle/>
                    <a:p>
                      <a:r>
                        <a:rPr lang="en-US" baseline="0" dirty="0" smtClean="0"/>
                        <a:t>Staff’s Recommendation</a:t>
                      </a:r>
                      <a:endParaRPr lang="en-US" dirty="0"/>
                    </a:p>
                  </a:txBody>
                  <a:tcPr/>
                </a:tc>
                <a:tc>
                  <a:txBody>
                    <a:bodyPr/>
                    <a:lstStyle/>
                    <a:p>
                      <a:pPr algn="r"/>
                      <a:r>
                        <a:rPr lang="en-US" dirty="0" smtClean="0"/>
                        <a:t>325</a:t>
                      </a:r>
                      <a:endParaRPr lang="en-US" dirty="0"/>
                    </a:p>
                  </a:txBody>
                  <a:tcPr anchor="ctr"/>
                </a:tc>
                <a:tc>
                  <a:txBody>
                    <a:bodyPr/>
                    <a:lstStyle/>
                    <a:p>
                      <a:pPr algn="r"/>
                      <a:r>
                        <a:rPr lang="en-US" dirty="0" smtClean="0"/>
                        <a:t>300,000</a:t>
                      </a:r>
                      <a:endParaRPr lang="en-US" dirty="0"/>
                    </a:p>
                  </a:txBody>
                  <a:tcPr anchor="ctr"/>
                </a:tc>
              </a:tr>
              <a:tr h="370840">
                <a:tc>
                  <a:txBody>
                    <a:bodyPr/>
                    <a:lstStyle/>
                    <a:p>
                      <a:r>
                        <a:rPr lang="en-US" dirty="0" smtClean="0"/>
                        <a:t>Planning Commission</a:t>
                      </a:r>
                      <a:endParaRPr lang="en-US" dirty="0"/>
                    </a:p>
                  </a:txBody>
                  <a:tcPr/>
                </a:tc>
                <a:tc>
                  <a:txBody>
                    <a:bodyPr/>
                    <a:lstStyle/>
                    <a:p>
                      <a:pPr algn="r"/>
                      <a:r>
                        <a:rPr lang="en-US" dirty="0" smtClean="0"/>
                        <a:t>325</a:t>
                      </a:r>
                      <a:endParaRPr lang="en-US" dirty="0"/>
                    </a:p>
                  </a:txBody>
                  <a:tcPr anchor="ctr"/>
                </a:tc>
                <a:tc>
                  <a:txBody>
                    <a:bodyPr/>
                    <a:lstStyle/>
                    <a:p>
                      <a:pPr algn="r"/>
                      <a:r>
                        <a:rPr lang="en-US" dirty="0" smtClean="0"/>
                        <a:t>300,000</a:t>
                      </a:r>
                      <a:endParaRPr lang="en-US" dirty="0"/>
                    </a:p>
                  </a:txBody>
                  <a:tcPr anchor="ctr"/>
                </a:tc>
              </a:tr>
              <a:tr h="370840">
                <a:tc>
                  <a:txBody>
                    <a:bodyPr/>
                    <a:lstStyle/>
                    <a:p>
                      <a:r>
                        <a:rPr lang="en-US" dirty="0" smtClean="0"/>
                        <a:t>Transportation</a:t>
                      </a:r>
                      <a:r>
                        <a:rPr lang="en-US" baseline="0" dirty="0" smtClean="0"/>
                        <a:t> Advisory </a:t>
                      </a:r>
                      <a:endParaRPr lang="en-US" dirty="0"/>
                    </a:p>
                  </a:txBody>
                  <a:tcPr/>
                </a:tc>
                <a:tc>
                  <a:txBody>
                    <a:bodyPr/>
                    <a:lstStyle/>
                    <a:p>
                      <a:pPr algn="r"/>
                      <a:r>
                        <a:rPr lang="en-US" dirty="0" smtClean="0"/>
                        <a:t>325</a:t>
                      </a:r>
                      <a:endParaRPr lang="en-US" dirty="0"/>
                    </a:p>
                  </a:txBody>
                  <a:tcPr anchor="ctr"/>
                </a:tc>
                <a:tc>
                  <a:txBody>
                    <a:bodyPr/>
                    <a:lstStyle/>
                    <a:p>
                      <a:pPr algn="r"/>
                      <a:r>
                        <a:rPr lang="en-US" dirty="0" smtClean="0"/>
                        <a:t>300,000</a:t>
                      </a:r>
                      <a:endParaRPr lang="en-US" dirty="0"/>
                    </a:p>
                  </a:txBody>
                  <a:tcPr anchor="ctr"/>
                </a:tc>
              </a:tr>
              <a:tr h="370840">
                <a:tc>
                  <a:txBody>
                    <a:bodyPr/>
                    <a:lstStyle/>
                    <a:p>
                      <a:r>
                        <a:rPr lang="en-US" dirty="0" err="1" smtClean="0"/>
                        <a:t>GPUAC</a:t>
                      </a:r>
                      <a:endParaRPr lang="en-US" dirty="0"/>
                    </a:p>
                  </a:txBody>
                  <a:tcPr/>
                </a:tc>
                <a:tc>
                  <a:txBody>
                    <a:bodyPr/>
                    <a:lstStyle/>
                    <a:p>
                      <a:pPr algn="r"/>
                      <a:r>
                        <a:rPr lang="en-US" sz="2000" b="1" dirty="0" smtClean="0">
                          <a:effectLst/>
                        </a:rPr>
                        <a:t>500</a:t>
                      </a:r>
                      <a:endParaRPr lang="en-US" sz="2000" b="1" dirty="0">
                        <a:effectLst/>
                      </a:endParaRPr>
                    </a:p>
                  </a:txBody>
                  <a:tcPr anchor="ctr"/>
                </a:tc>
                <a:tc>
                  <a:txBody>
                    <a:bodyPr/>
                    <a:lstStyle/>
                    <a:p>
                      <a:pPr algn="r"/>
                      <a:r>
                        <a:rPr lang="en-US" dirty="0" smtClean="0"/>
                        <a:t>300,000</a:t>
                      </a:r>
                      <a:endParaRPr lang="en-US" dirty="0"/>
                    </a:p>
                  </a:txBody>
                  <a:tcPr anchor="ctr"/>
                </a:tc>
              </a:tr>
            </a:tbl>
          </a:graphicData>
        </a:graphic>
      </p:graphicFrame>
    </p:spTree>
    <p:extLst>
      <p:ext uri="{BB962C8B-B14F-4D97-AF65-F5344CB8AC3E}">
        <p14:creationId xmlns:p14="http://schemas.microsoft.com/office/powerpoint/2010/main" val="133712550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Development Caps - Lincoln</a:t>
            </a:r>
            <a:endParaRPr lang="en-US" sz="3600" dirty="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32</a:t>
            </a:fld>
            <a:endParaRPr lang="en-US"/>
          </a:p>
        </p:txBody>
      </p:sp>
      <p:graphicFrame>
        <p:nvGraphicFramePr>
          <p:cNvPr id="5" name="Content Placeholder 4"/>
          <p:cNvGraphicFramePr>
            <a:graphicFrameLocks/>
          </p:cNvGraphicFramePr>
          <p:nvPr>
            <p:extLst>
              <p:ext uri="{D42A27DB-BD31-4B8C-83A1-F6EECF244321}">
                <p14:modId xmlns:p14="http://schemas.microsoft.com/office/powerpoint/2010/main" val="4079120336"/>
              </p:ext>
            </p:extLst>
          </p:nvPr>
        </p:nvGraphicFramePr>
        <p:xfrm>
          <a:off x="304800" y="1524000"/>
          <a:ext cx="8458200" cy="1854200"/>
        </p:xfrm>
        <a:graphic>
          <a:graphicData uri="http://schemas.openxmlformats.org/drawingml/2006/table">
            <a:tbl>
              <a:tblPr firstRow="1" bandRow="1">
                <a:tableStyleId>{21E4AEA4-8DFA-4A89-87EB-49C32662AFE0}</a:tableStyleId>
              </a:tblPr>
              <a:tblGrid>
                <a:gridCol w="2819400"/>
                <a:gridCol w="2819400"/>
                <a:gridCol w="2819400"/>
              </a:tblGrid>
              <a:tr h="370840">
                <a:tc>
                  <a:txBody>
                    <a:bodyPr/>
                    <a:lstStyle/>
                    <a:p>
                      <a:endParaRPr lang="en-US" dirty="0"/>
                    </a:p>
                  </a:txBody>
                  <a:tcPr/>
                </a:tc>
                <a:tc>
                  <a:txBody>
                    <a:bodyPr/>
                    <a:lstStyle/>
                    <a:p>
                      <a:pPr algn="ctr"/>
                      <a:r>
                        <a:rPr lang="en-US" dirty="0" smtClean="0"/>
                        <a:t>Residential Units</a:t>
                      </a:r>
                      <a:endParaRPr lang="en-US" dirty="0"/>
                    </a:p>
                  </a:txBody>
                  <a:tcPr/>
                </a:tc>
                <a:tc>
                  <a:txBody>
                    <a:bodyPr/>
                    <a:lstStyle/>
                    <a:p>
                      <a:pPr algn="ctr"/>
                      <a:r>
                        <a:rPr lang="en-US" dirty="0" smtClean="0"/>
                        <a:t>Commercial Sq. Ft.</a:t>
                      </a:r>
                      <a:endParaRPr lang="en-US" dirty="0"/>
                    </a:p>
                  </a:txBody>
                  <a:tcPr/>
                </a:tc>
              </a:tr>
              <a:tr h="370840">
                <a:tc>
                  <a:txBody>
                    <a:bodyPr/>
                    <a:lstStyle/>
                    <a:p>
                      <a:r>
                        <a:rPr lang="en-US" baseline="0" dirty="0" smtClean="0"/>
                        <a:t>Staff’s Recommendation</a:t>
                      </a:r>
                      <a:endParaRPr lang="en-US" dirty="0"/>
                    </a:p>
                  </a:txBody>
                  <a:tcPr/>
                </a:tc>
                <a:tc>
                  <a:txBody>
                    <a:bodyPr/>
                    <a:lstStyle/>
                    <a:p>
                      <a:pPr algn="r"/>
                      <a:r>
                        <a:rPr lang="en-US" dirty="0" smtClean="0"/>
                        <a:t>90</a:t>
                      </a:r>
                      <a:endParaRPr lang="en-US" dirty="0"/>
                    </a:p>
                  </a:txBody>
                  <a:tcPr anchor="ctr"/>
                </a:tc>
                <a:tc>
                  <a:txBody>
                    <a:bodyPr/>
                    <a:lstStyle/>
                    <a:p>
                      <a:pPr algn="r"/>
                      <a:r>
                        <a:rPr lang="en-US" dirty="0" smtClean="0"/>
                        <a:t>150,000</a:t>
                      </a:r>
                      <a:endParaRPr lang="en-US" dirty="0"/>
                    </a:p>
                  </a:txBody>
                  <a:tcPr anchor="ctr"/>
                </a:tc>
              </a:tr>
              <a:tr h="370840">
                <a:tc>
                  <a:txBody>
                    <a:bodyPr/>
                    <a:lstStyle/>
                    <a:p>
                      <a:r>
                        <a:rPr lang="en-US" dirty="0" smtClean="0"/>
                        <a:t>Planning Commission</a:t>
                      </a:r>
                      <a:endParaRPr lang="en-US" dirty="0"/>
                    </a:p>
                  </a:txBody>
                  <a:tcPr/>
                </a:tc>
                <a:tc>
                  <a:txBody>
                    <a:bodyPr/>
                    <a:lstStyle/>
                    <a:p>
                      <a:pPr algn="r"/>
                      <a:r>
                        <a:rPr lang="en-US" dirty="0" smtClean="0"/>
                        <a:t>90</a:t>
                      </a:r>
                      <a:endParaRPr lang="en-US" dirty="0"/>
                    </a:p>
                  </a:txBody>
                  <a:tcPr anchor="ctr"/>
                </a:tc>
                <a:tc>
                  <a:txBody>
                    <a:bodyPr/>
                    <a:lstStyle/>
                    <a:p>
                      <a:pPr algn="r"/>
                      <a:r>
                        <a:rPr lang="en-US" dirty="0" smtClean="0"/>
                        <a:t>150,000</a:t>
                      </a:r>
                      <a:endParaRPr lang="en-US" dirty="0"/>
                    </a:p>
                  </a:txBody>
                  <a:tcPr anchor="ctr"/>
                </a:tc>
              </a:tr>
              <a:tr h="370840">
                <a:tc>
                  <a:txBody>
                    <a:bodyPr/>
                    <a:lstStyle/>
                    <a:p>
                      <a:r>
                        <a:rPr lang="en-US" dirty="0" smtClean="0"/>
                        <a:t>Transportation</a:t>
                      </a:r>
                      <a:r>
                        <a:rPr lang="en-US" baseline="0" dirty="0" smtClean="0"/>
                        <a:t> Advisory </a:t>
                      </a:r>
                      <a:endParaRPr lang="en-US" dirty="0"/>
                    </a:p>
                  </a:txBody>
                  <a:tcPr/>
                </a:tc>
                <a:tc>
                  <a:txBody>
                    <a:bodyPr/>
                    <a:lstStyle/>
                    <a:p>
                      <a:pPr algn="r"/>
                      <a:r>
                        <a:rPr lang="en-US" dirty="0" smtClean="0"/>
                        <a:t>90</a:t>
                      </a:r>
                      <a:endParaRPr lang="en-US" dirty="0"/>
                    </a:p>
                  </a:txBody>
                  <a:tcPr anchor="ctr"/>
                </a:tc>
                <a:tc>
                  <a:txBody>
                    <a:bodyPr/>
                    <a:lstStyle/>
                    <a:p>
                      <a:pPr algn="r"/>
                      <a:r>
                        <a:rPr lang="en-US" dirty="0" smtClean="0"/>
                        <a:t>150,000</a:t>
                      </a:r>
                      <a:endParaRPr lang="en-US" dirty="0"/>
                    </a:p>
                  </a:txBody>
                  <a:tcPr anchor="ctr"/>
                </a:tc>
              </a:tr>
              <a:tr h="370840">
                <a:tc>
                  <a:txBody>
                    <a:bodyPr/>
                    <a:lstStyle/>
                    <a:p>
                      <a:r>
                        <a:rPr lang="en-US" dirty="0" err="1" smtClean="0"/>
                        <a:t>GPUAC</a:t>
                      </a:r>
                      <a:endParaRPr lang="en-US" dirty="0"/>
                    </a:p>
                  </a:txBody>
                  <a:tcPr/>
                </a:tc>
                <a:tc>
                  <a:txBody>
                    <a:bodyPr/>
                    <a:lstStyle/>
                    <a:p>
                      <a:pPr algn="r"/>
                      <a:r>
                        <a:rPr lang="en-US" dirty="0" smtClean="0"/>
                        <a:t>90</a:t>
                      </a:r>
                      <a:endParaRPr lang="en-US" dirty="0"/>
                    </a:p>
                  </a:txBody>
                  <a:tcPr anchor="ctr"/>
                </a:tc>
                <a:tc>
                  <a:txBody>
                    <a:bodyPr/>
                    <a:lstStyle/>
                    <a:p>
                      <a:pPr algn="r"/>
                      <a:r>
                        <a:rPr lang="en-US" dirty="0" smtClean="0"/>
                        <a:t>150,000</a:t>
                      </a:r>
                      <a:endParaRPr lang="en-US" dirty="0"/>
                    </a:p>
                  </a:txBody>
                  <a:tcPr anchor="ctr"/>
                </a:tc>
              </a:tr>
            </a:tbl>
          </a:graphicData>
        </a:graphic>
      </p:graphicFrame>
    </p:spTree>
    <p:extLst>
      <p:ext uri="{BB962C8B-B14F-4D97-AF65-F5344CB8AC3E}">
        <p14:creationId xmlns:p14="http://schemas.microsoft.com/office/powerpoint/2010/main" val="249942572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Development Caps – West Gateway</a:t>
            </a:r>
            <a:endParaRPr lang="en-US" sz="3600" dirty="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33</a:t>
            </a:fld>
            <a:endParaRPr lang="en-US"/>
          </a:p>
        </p:txBody>
      </p:sp>
      <p:graphicFrame>
        <p:nvGraphicFramePr>
          <p:cNvPr id="5" name="Content Placeholder 4"/>
          <p:cNvGraphicFramePr>
            <a:graphicFrameLocks/>
          </p:cNvGraphicFramePr>
          <p:nvPr>
            <p:extLst>
              <p:ext uri="{D42A27DB-BD31-4B8C-83A1-F6EECF244321}">
                <p14:modId xmlns:p14="http://schemas.microsoft.com/office/powerpoint/2010/main" val="2007944542"/>
              </p:ext>
            </p:extLst>
          </p:nvPr>
        </p:nvGraphicFramePr>
        <p:xfrm>
          <a:off x="304800" y="1524000"/>
          <a:ext cx="8458200" cy="1854200"/>
        </p:xfrm>
        <a:graphic>
          <a:graphicData uri="http://schemas.openxmlformats.org/drawingml/2006/table">
            <a:tbl>
              <a:tblPr firstRow="1" bandRow="1">
                <a:tableStyleId>{21E4AEA4-8DFA-4A89-87EB-49C32662AFE0}</a:tableStyleId>
              </a:tblPr>
              <a:tblGrid>
                <a:gridCol w="2819400"/>
                <a:gridCol w="2819400"/>
                <a:gridCol w="2819400"/>
              </a:tblGrid>
              <a:tr h="370840">
                <a:tc>
                  <a:txBody>
                    <a:bodyPr/>
                    <a:lstStyle/>
                    <a:p>
                      <a:endParaRPr lang="en-US" dirty="0"/>
                    </a:p>
                  </a:txBody>
                  <a:tcPr/>
                </a:tc>
                <a:tc>
                  <a:txBody>
                    <a:bodyPr/>
                    <a:lstStyle/>
                    <a:p>
                      <a:pPr algn="ctr"/>
                      <a:r>
                        <a:rPr lang="en-US" dirty="0" smtClean="0"/>
                        <a:t>Residential Units</a:t>
                      </a:r>
                      <a:endParaRPr lang="en-US" dirty="0"/>
                    </a:p>
                  </a:txBody>
                  <a:tcPr/>
                </a:tc>
                <a:tc>
                  <a:txBody>
                    <a:bodyPr/>
                    <a:lstStyle/>
                    <a:p>
                      <a:pPr algn="ctr"/>
                      <a:r>
                        <a:rPr lang="en-US" dirty="0" smtClean="0"/>
                        <a:t>Commercial Sq. Ft.</a:t>
                      </a:r>
                      <a:endParaRPr lang="en-US" dirty="0"/>
                    </a:p>
                  </a:txBody>
                  <a:tcPr/>
                </a:tc>
              </a:tr>
              <a:tr h="370840">
                <a:tc>
                  <a:txBody>
                    <a:bodyPr/>
                    <a:lstStyle/>
                    <a:p>
                      <a:r>
                        <a:rPr lang="en-US" baseline="0" dirty="0" smtClean="0"/>
                        <a:t>Staff’s Recommendation</a:t>
                      </a:r>
                      <a:endParaRPr lang="en-US" dirty="0"/>
                    </a:p>
                  </a:txBody>
                  <a:tcPr/>
                </a:tc>
                <a:tc>
                  <a:txBody>
                    <a:bodyPr/>
                    <a:lstStyle/>
                    <a:p>
                      <a:pPr algn="r"/>
                      <a:r>
                        <a:rPr lang="en-US" dirty="0" smtClean="0"/>
                        <a:t>340</a:t>
                      </a:r>
                      <a:endParaRPr lang="en-US" dirty="0"/>
                    </a:p>
                  </a:txBody>
                  <a:tcPr anchor="ctr"/>
                </a:tc>
                <a:tc>
                  <a:txBody>
                    <a:bodyPr/>
                    <a:lstStyle/>
                    <a:p>
                      <a:pPr algn="r"/>
                      <a:r>
                        <a:rPr lang="en-US" dirty="0" smtClean="0"/>
                        <a:t>200,000</a:t>
                      </a:r>
                      <a:endParaRPr lang="en-US" dirty="0"/>
                    </a:p>
                  </a:txBody>
                  <a:tcPr anchor="ctr"/>
                </a:tc>
              </a:tr>
              <a:tr h="370840">
                <a:tc>
                  <a:txBody>
                    <a:bodyPr/>
                    <a:lstStyle/>
                    <a:p>
                      <a:r>
                        <a:rPr lang="en-US" dirty="0" smtClean="0"/>
                        <a:t>Planning Commission</a:t>
                      </a:r>
                      <a:endParaRPr lang="en-US" dirty="0"/>
                    </a:p>
                  </a:txBody>
                  <a:tcPr/>
                </a:tc>
                <a:tc>
                  <a:txBody>
                    <a:bodyPr/>
                    <a:lstStyle/>
                    <a:p>
                      <a:pPr algn="r"/>
                      <a:r>
                        <a:rPr lang="en-US" dirty="0" smtClean="0"/>
                        <a:t>340</a:t>
                      </a:r>
                      <a:endParaRPr lang="en-US" dirty="0"/>
                    </a:p>
                  </a:txBody>
                  <a:tcPr anchor="ctr"/>
                </a:tc>
                <a:tc>
                  <a:txBody>
                    <a:bodyPr/>
                    <a:lstStyle/>
                    <a:p>
                      <a:pPr algn="r"/>
                      <a:r>
                        <a:rPr lang="en-US" dirty="0" smtClean="0"/>
                        <a:t>200,000</a:t>
                      </a:r>
                      <a:endParaRPr lang="en-US" dirty="0"/>
                    </a:p>
                  </a:txBody>
                  <a:tcPr anchor="ctr"/>
                </a:tc>
              </a:tr>
              <a:tr h="370840">
                <a:tc>
                  <a:txBody>
                    <a:bodyPr/>
                    <a:lstStyle/>
                    <a:p>
                      <a:r>
                        <a:rPr lang="en-US" dirty="0" smtClean="0"/>
                        <a:t>Transportation</a:t>
                      </a:r>
                      <a:r>
                        <a:rPr lang="en-US" baseline="0" dirty="0" smtClean="0"/>
                        <a:t> Advisory </a:t>
                      </a:r>
                      <a:endParaRPr lang="en-US" dirty="0"/>
                    </a:p>
                  </a:txBody>
                  <a:tcPr/>
                </a:tc>
                <a:tc>
                  <a:txBody>
                    <a:bodyPr/>
                    <a:lstStyle/>
                    <a:p>
                      <a:pPr algn="r"/>
                      <a:r>
                        <a:rPr lang="en-US" dirty="0" smtClean="0"/>
                        <a:t>340</a:t>
                      </a:r>
                      <a:endParaRPr lang="en-US" dirty="0"/>
                    </a:p>
                  </a:txBody>
                  <a:tcPr anchor="ctr"/>
                </a:tc>
                <a:tc>
                  <a:txBody>
                    <a:bodyPr/>
                    <a:lstStyle/>
                    <a:p>
                      <a:pPr algn="r"/>
                      <a:r>
                        <a:rPr lang="en-US" dirty="0" smtClean="0"/>
                        <a:t>200,000</a:t>
                      </a:r>
                      <a:endParaRPr lang="en-US" dirty="0"/>
                    </a:p>
                  </a:txBody>
                  <a:tcPr anchor="ctr"/>
                </a:tc>
              </a:tr>
              <a:tr h="370840">
                <a:tc>
                  <a:txBody>
                    <a:bodyPr/>
                    <a:lstStyle/>
                    <a:p>
                      <a:r>
                        <a:rPr lang="en-US" dirty="0" err="1" smtClean="0"/>
                        <a:t>GPUAC</a:t>
                      </a:r>
                      <a:endParaRPr lang="en-US" dirty="0"/>
                    </a:p>
                  </a:txBody>
                  <a:tcPr/>
                </a:tc>
                <a:tc>
                  <a:txBody>
                    <a:bodyPr/>
                    <a:lstStyle/>
                    <a:p>
                      <a:pPr algn="r"/>
                      <a:r>
                        <a:rPr lang="en-US" dirty="0" smtClean="0"/>
                        <a:t>340</a:t>
                      </a:r>
                      <a:endParaRPr lang="en-US" dirty="0"/>
                    </a:p>
                  </a:txBody>
                  <a:tcPr anchor="ctr"/>
                </a:tc>
                <a:tc>
                  <a:txBody>
                    <a:bodyPr/>
                    <a:lstStyle/>
                    <a:p>
                      <a:pPr algn="r"/>
                      <a:r>
                        <a:rPr lang="en-US" dirty="0" smtClean="0"/>
                        <a:t>200,000</a:t>
                      </a:r>
                      <a:endParaRPr lang="en-US" dirty="0"/>
                    </a:p>
                  </a:txBody>
                  <a:tcPr anchor="ctr"/>
                </a:tc>
              </a:tr>
            </a:tbl>
          </a:graphicData>
        </a:graphic>
      </p:graphicFrame>
    </p:spTree>
    <p:extLst>
      <p:ext uri="{BB962C8B-B14F-4D97-AF65-F5344CB8AC3E}">
        <p14:creationId xmlns:p14="http://schemas.microsoft.com/office/powerpoint/2010/main" val="249942572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Development Caps – Outside Specific Plans</a:t>
            </a:r>
            <a:endParaRPr lang="en-US" sz="3600" dirty="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34</a:t>
            </a:fld>
            <a:endParaRPr lang="en-US"/>
          </a:p>
        </p:txBody>
      </p:sp>
      <p:graphicFrame>
        <p:nvGraphicFramePr>
          <p:cNvPr id="5" name="Content Placeholder 4"/>
          <p:cNvGraphicFramePr>
            <a:graphicFrameLocks/>
          </p:cNvGraphicFramePr>
          <p:nvPr>
            <p:extLst>
              <p:ext uri="{D42A27DB-BD31-4B8C-83A1-F6EECF244321}">
                <p14:modId xmlns:p14="http://schemas.microsoft.com/office/powerpoint/2010/main" val="461014414"/>
              </p:ext>
            </p:extLst>
          </p:nvPr>
        </p:nvGraphicFramePr>
        <p:xfrm>
          <a:off x="304800" y="1524000"/>
          <a:ext cx="8458200" cy="1874520"/>
        </p:xfrm>
        <a:graphic>
          <a:graphicData uri="http://schemas.openxmlformats.org/drawingml/2006/table">
            <a:tbl>
              <a:tblPr firstRow="1" bandRow="1">
                <a:tableStyleId>{21E4AEA4-8DFA-4A89-87EB-49C32662AFE0}</a:tableStyleId>
              </a:tblPr>
              <a:tblGrid>
                <a:gridCol w="2971800"/>
                <a:gridCol w="2667000"/>
                <a:gridCol w="2819400"/>
              </a:tblGrid>
              <a:tr h="370840">
                <a:tc>
                  <a:txBody>
                    <a:bodyPr/>
                    <a:lstStyle/>
                    <a:p>
                      <a:endParaRPr lang="en-US" dirty="0"/>
                    </a:p>
                  </a:txBody>
                  <a:tcPr/>
                </a:tc>
                <a:tc>
                  <a:txBody>
                    <a:bodyPr/>
                    <a:lstStyle/>
                    <a:p>
                      <a:pPr algn="ctr"/>
                      <a:r>
                        <a:rPr lang="en-US" dirty="0" smtClean="0"/>
                        <a:t>Residential Units</a:t>
                      </a:r>
                      <a:endParaRPr lang="en-US" dirty="0"/>
                    </a:p>
                  </a:txBody>
                  <a:tcPr/>
                </a:tc>
                <a:tc>
                  <a:txBody>
                    <a:bodyPr/>
                    <a:lstStyle/>
                    <a:p>
                      <a:pPr algn="ctr"/>
                      <a:r>
                        <a:rPr lang="en-US" dirty="0" smtClean="0"/>
                        <a:t>Commercial Sq. Ft.</a:t>
                      </a:r>
                      <a:endParaRPr lang="en-US" dirty="0"/>
                    </a:p>
                  </a:txBody>
                  <a:tcPr/>
                </a:tc>
              </a:tr>
              <a:tr h="391160">
                <a:tc>
                  <a:txBody>
                    <a:bodyPr/>
                    <a:lstStyle/>
                    <a:p>
                      <a:r>
                        <a:rPr lang="en-US" baseline="0" dirty="0" smtClean="0"/>
                        <a:t>Staff’s Recommendation</a:t>
                      </a:r>
                      <a:endParaRPr lang="en-US" dirty="0"/>
                    </a:p>
                  </a:txBody>
                  <a:tcPr/>
                </a:tc>
                <a:tc>
                  <a:txBody>
                    <a:bodyPr/>
                    <a:lstStyle/>
                    <a:p>
                      <a:pPr algn="r"/>
                      <a:r>
                        <a:rPr lang="en-US" dirty="0" smtClean="0"/>
                        <a:t>1,710</a:t>
                      </a:r>
                      <a:endParaRPr lang="en-US" dirty="0"/>
                    </a:p>
                  </a:txBody>
                  <a:tcPr anchor="ctr"/>
                </a:tc>
                <a:tc>
                  <a:txBody>
                    <a:bodyPr/>
                    <a:lstStyle/>
                    <a:p>
                      <a:pPr algn="r"/>
                      <a:r>
                        <a:rPr lang="en-US" dirty="0" smtClean="0"/>
                        <a:t>150,000</a:t>
                      </a:r>
                      <a:endParaRPr lang="en-US" dirty="0"/>
                    </a:p>
                  </a:txBody>
                  <a:tcPr anchor="ctr"/>
                </a:tc>
              </a:tr>
              <a:tr h="370840">
                <a:tc>
                  <a:txBody>
                    <a:bodyPr/>
                    <a:lstStyle/>
                    <a:p>
                      <a:r>
                        <a:rPr lang="en-US" dirty="0" smtClean="0"/>
                        <a:t>Planning Commission</a:t>
                      </a:r>
                      <a:endParaRPr lang="en-US" dirty="0"/>
                    </a:p>
                  </a:txBody>
                  <a:tcPr/>
                </a:tc>
                <a:tc>
                  <a:txBody>
                    <a:bodyPr/>
                    <a:lstStyle/>
                    <a:p>
                      <a:pPr algn="r"/>
                      <a:r>
                        <a:rPr lang="en-US" dirty="0" smtClean="0"/>
                        <a:t>1,710</a:t>
                      </a:r>
                      <a:endParaRPr lang="en-US" dirty="0"/>
                    </a:p>
                  </a:txBody>
                  <a:tcPr anchor="ctr"/>
                </a:tc>
                <a:tc>
                  <a:txBody>
                    <a:bodyPr/>
                    <a:lstStyle/>
                    <a:p>
                      <a:pPr algn="r"/>
                      <a:r>
                        <a:rPr lang="en-US" dirty="0" smtClean="0"/>
                        <a:t>150,000</a:t>
                      </a:r>
                      <a:endParaRPr lang="en-US" dirty="0"/>
                    </a:p>
                  </a:txBody>
                  <a:tcPr anchor="ctr"/>
                </a:tc>
              </a:tr>
              <a:tr h="370840">
                <a:tc>
                  <a:txBody>
                    <a:bodyPr/>
                    <a:lstStyle/>
                    <a:p>
                      <a:r>
                        <a:rPr lang="en-US" dirty="0" smtClean="0"/>
                        <a:t>Transportation</a:t>
                      </a:r>
                      <a:r>
                        <a:rPr lang="en-US" baseline="0" dirty="0" smtClean="0"/>
                        <a:t> Advisory </a:t>
                      </a:r>
                      <a:endParaRPr lang="en-US" dirty="0"/>
                    </a:p>
                  </a:txBody>
                  <a:tcPr/>
                </a:tc>
                <a:tc>
                  <a:txBody>
                    <a:bodyPr/>
                    <a:lstStyle/>
                    <a:p>
                      <a:pPr algn="r"/>
                      <a:r>
                        <a:rPr lang="en-US" dirty="0" smtClean="0"/>
                        <a:t>1,710</a:t>
                      </a:r>
                      <a:endParaRPr lang="en-US" dirty="0"/>
                    </a:p>
                  </a:txBody>
                  <a:tcPr anchor="ctr"/>
                </a:tc>
                <a:tc>
                  <a:txBody>
                    <a:bodyPr/>
                    <a:lstStyle/>
                    <a:p>
                      <a:pPr algn="r"/>
                      <a:r>
                        <a:rPr lang="en-US" dirty="0" smtClean="0"/>
                        <a:t>150,000</a:t>
                      </a:r>
                      <a:endParaRPr lang="en-US" dirty="0"/>
                    </a:p>
                  </a:txBody>
                  <a:tcPr anchor="ctr"/>
                </a:tc>
              </a:tr>
              <a:tr h="370840">
                <a:tc>
                  <a:txBody>
                    <a:bodyPr/>
                    <a:lstStyle/>
                    <a:p>
                      <a:r>
                        <a:rPr lang="en-US" dirty="0" err="1" smtClean="0"/>
                        <a:t>GPUAC</a:t>
                      </a:r>
                      <a:endParaRPr lang="en-US" dirty="0"/>
                    </a:p>
                  </a:txBody>
                  <a:tcPr/>
                </a:tc>
                <a:tc>
                  <a:txBody>
                    <a:bodyPr/>
                    <a:lstStyle/>
                    <a:p>
                      <a:pPr algn="r"/>
                      <a:r>
                        <a:rPr lang="en-US" dirty="0" smtClean="0"/>
                        <a:t>1,710</a:t>
                      </a:r>
                      <a:endParaRPr lang="en-US" dirty="0"/>
                    </a:p>
                  </a:txBody>
                  <a:tcPr anchor="ctr"/>
                </a:tc>
                <a:tc>
                  <a:txBody>
                    <a:bodyPr/>
                    <a:lstStyle/>
                    <a:p>
                      <a:pPr algn="r"/>
                      <a:r>
                        <a:rPr lang="en-US" dirty="0" smtClean="0"/>
                        <a:t>150,000</a:t>
                      </a:r>
                      <a:endParaRPr lang="en-US" dirty="0"/>
                    </a:p>
                  </a:txBody>
                  <a:tcPr anchor="ctr"/>
                </a:tc>
              </a:tr>
            </a:tbl>
          </a:graphicData>
        </a:graphic>
      </p:graphicFrame>
    </p:spTree>
    <p:extLst>
      <p:ext uri="{BB962C8B-B14F-4D97-AF65-F5344CB8AC3E}">
        <p14:creationId xmlns:p14="http://schemas.microsoft.com/office/powerpoint/2010/main" val="249942572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 Do </a:t>
            </a:r>
            <a:r>
              <a:rPr lang="en-US" dirty="0" smtClean="0"/>
              <a:t>List</a:t>
            </a:r>
            <a:endParaRPr lang="en-US" dirty="0"/>
          </a:p>
        </p:txBody>
      </p:sp>
      <p:sp>
        <p:nvSpPr>
          <p:cNvPr id="3" name="Content Placeholder 2"/>
          <p:cNvSpPr>
            <a:spLocks noGrp="1"/>
          </p:cNvSpPr>
          <p:nvPr>
            <p:ph idx="1"/>
          </p:nvPr>
        </p:nvSpPr>
        <p:spPr/>
        <p:txBody>
          <a:bodyPr/>
          <a:lstStyle/>
          <a:p>
            <a:r>
              <a:rPr lang="en-US" sz="3200" dirty="0" smtClean="0"/>
              <a:t>Receive </a:t>
            </a:r>
            <a:r>
              <a:rPr lang="en-US" sz="3200" dirty="0"/>
              <a:t>direction on the three remaining components of the General Plan Land Use and Mobility Elements</a:t>
            </a:r>
          </a:p>
          <a:p>
            <a:pPr marL="971550" indent="-514350">
              <a:buFont typeface="+mj-lt"/>
              <a:buAutoNum type="arabicPeriod"/>
            </a:pPr>
            <a:r>
              <a:rPr lang="en-US" sz="2400" strike="sngStrike" dirty="0">
                <a:latin typeface="Arial" pitchFamily="34" charset="0"/>
                <a:cs typeface="Arial" pitchFamily="34" charset="0"/>
              </a:rPr>
              <a:t>Development Caps (Attachment A.1)</a:t>
            </a:r>
          </a:p>
          <a:p>
            <a:pPr marL="971550" indent="-514350">
              <a:buFont typeface="+mj-lt"/>
              <a:buAutoNum type="arabicPeriod"/>
            </a:pPr>
            <a:r>
              <a:rPr lang="en-US" sz="2400" dirty="0"/>
              <a:t>Guiding Principles (Attachment A.2)</a:t>
            </a:r>
          </a:p>
          <a:p>
            <a:pPr marL="971550" indent="-514350">
              <a:buFont typeface="+mj-lt"/>
              <a:buAutoNum type="arabicPeriod"/>
            </a:pPr>
            <a:r>
              <a:rPr lang="en-US" sz="2400" dirty="0"/>
              <a:t>General Plan Land Use Diagram (Attachment A.3)</a:t>
            </a:r>
          </a:p>
          <a:p>
            <a:pPr marL="971550" indent="-514350">
              <a:buFont typeface="+mj-lt"/>
              <a:buAutoNum type="arabicPeriod"/>
            </a:pPr>
            <a:endParaRPr lang="en-US" sz="1800" dirty="0" smtClean="0"/>
          </a:p>
          <a:p>
            <a:pPr marL="514350" indent="-514350">
              <a:buFont typeface="+mj-lt"/>
              <a:buAutoNum type="arabicPeriod"/>
            </a:pPr>
            <a:endParaRPr lang="en-US" dirty="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35</a:t>
            </a:fld>
            <a:endParaRPr lang="en-US" dirty="0"/>
          </a:p>
        </p:txBody>
      </p:sp>
    </p:spTree>
    <p:extLst>
      <p:ext uri="{BB962C8B-B14F-4D97-AF65-F5344CB8AC3E}">
        <p14:creationId xmlns:p14="http://schemas.microsoft.com/office/powerpoint/2010/main" val="6677160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ontent Placeholder 2"/>
          <p:cNvSpPr>
            <a:spLocks noGrp="1"/>
          </p:cNvSpPr>
          <p:nvPr>
            <p:ph idx="1"/>
          </p:nvPr>
        </p:nvSpPr>
        <p:spPr>
          <a:xfrm>
            <a:off x="304800" y="990600"/>
            <a:ext cx="8458200" cy="5867400"/>
          </a:xfrm>
        </p:spPr>
        <p:txBody>
          <a:bodyPr anchor="ctr"/>
          <a:lstStyle/>
          <a:p>
            <a:pPr marL="0" indent="0" algn="ctr">
              <a:buFontTx/>
              <a:buNone/>
            </a:pPr>
            <a:r>
              <a:rPr lang="en-US" sz="6600" dirty="0" smtClean="0">
                <a:effectLst>
                  <a:outerShdw blurRad="38100" dist="38100" dir="2700000" algn="tl">
                    <a:srgbClr val="000000">
                      <a:alpha val="43137"/>
                    </a:srgbClr>
                  </a:outerShdw>
                </a:effectLst>
              </a:rPr>
              <a:t>Guiding Principles</a:t>
            </a:r>
          </a:p>
        </p:txBody>
      </p:sp>
      <p:sp>
        <p:nvSpPr>
          <p:cNvPr id="24579" name="Slide Number Placeholder 3"/>
          <p:cNvSpPr>
            <a:spLocks noGrp="1"/>
          </p:cNvSpPr>
          <p:nvPr>
            <p:ph type="sldNum" sz="quarter" idx="10"/>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6DB36376-D129-4AA0-9CF5-E2059BCBF72D}" type="slidenum">
              <a:rPr lang="en-US" smtClean="0">
                <a:latin typeface="Futura Bk BT"/>
              </a:rPr>
              <a:pPr eaLnBrk="1" hangingPunct="1"/>
              <a:t>36</a:t>
            </a:fld>
            <a:endParaRPr lang="en-US" smtClean="0">
              <a:latin typeface="Futura Bk BT"/>
            </a:endParaRPr>
          </a:p>
        </p:txBody>
      </p:sp>
    </p:spTree>
    <p:extLst>
      <p:ext uri="{BB962C8B-B14F-4D97-AF65-F5344CB8AC3E}">
        <p14:creationId xmlns:p14="http://schemas.microsoft.com/office/powerpoint/2010/main" val="35993344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a:t>
            </a:r>
            <a:r>
              <a:rPr lang="en-US" baseline="30000" dirty="0" smtClean="0"/>
              <a:t>nd</a:t>
            </a:r>
            <a:r>
              <a:rPr lang="en-US" dirty="0" smtClean="0"/>
              <a:t> Guiding Principle</a:t>
            </a:r>
            <a:endParaRPr lang="en-US" dirty="0"/>
          </a:p>
        </p:txBody>
      </p:sp>
      <p:sp>
        <p:nvSpPr>
          <p:cNvPr id="3" name="Content Placeholder 2"/>
          <p:cNvSpPr>
            <a:spLocks noGrp="1"/>
          </p:cNvSpPr>
          <p:nvPr>
            <p:ph idx="1"/>
          </p:nvPr>
        </p:nvSpPr>
        <p:spPr>
          <a:xfrm>
            <a:off x="0" y="1447800"/>
            <a:ext cx="8915400" cy="4648200"/>
          </a:xfrm>
          <a:solidFill>
            <a:schemeClr val="bg1"/>
          </a:solidFill>
        </p:spPr>
        <p:txBody>
          <a:bodyPr/>
          <a:lstStyle/>
          <a:p>
            <a:pPr lvl="1"/>
            <a:r>
              <a:rPr lang="en-US" sz="2000" u="sng" dirty="0" smtClean="0"/>
              <a:t>Staff’s Recommendation:</a:t>
            </a:r>
          </a:p>
          <a:p>
            <a:pPr marL="741363" lvl="1" indent="0">
              <a:buNone/>
            </a:pPr>
            <a:r>
              <a:rPr lang="en-US" sz="1800" dirty="0"/>
              <a:t>Pasadena’s historic resources will be preserved.  Citywide, new development will be in harmony with and enhance Pasadena’s unique character and sense of place.  New construction that could affect the integrity of historic resources will </a:t>
            </a:r>
            <a:r>
              <a:rPr lang="en-US" sz="1800" b="1" dirty="0">
                <a:solidFill>
                  <a:schemeClr val="tx1"/>
                </a:solidFill>
              </a:rPr>
              <a:t>be compatible with, and differentiated from, the existing resource</a:t>
            </a:r>
            <a:r>
              <a:rPr lang="en-US" sz="1800" b="1" dirty="0" smtClean="0">
                <a:solidFill>
                  <a:schemeClr val="tx1"/>
                </a:solidFill>
              </a:rPr>
              <a:t>.</a:t>
            </a:r>
          </a:p>
          <a:p>
            <a:pPr lvl="1"/>
            <a:r>
              <a:rPr lang="en-US" sz="2000" u="sng" dirty="0" smtClean="0"/>
              <a:t>Planning Commission’s Recommendation:  </a:t>
            </a:r>
          </a:p>
          <a:p>
            <a:pPr marL="741363" lvl="1" indent="0">
              <a:buNone/>
            </a:pPr>
            <a:r>
              <a:rPr lang="en-US" sz="1800" dirty="0" smtClean="0"/>
              <a:t>Pasadena’s </a:t>
            </a:r>
            <a:r>
              <a:rPr lang="en-US" sz="1800" dirty="0"/>
              <a:t>historic resources will be preserved.  Citywide, new development will be in harmony with and enhance Pasadena’s unique character and sense of place.  New construction that could affect the integrity of historic resources will </a:t>
            </a:r>
            <a:r>
              <a:rPr lang="en-US" sz="1800" b="1" dirty="0">
                <a:solidFill>
                  <a:schemeClr val="tx1"/>
                </a:solidFill>
              </a:rPr>
              <a:t>adhere to the Secretary of the Interior’s Standards</a:t>
            </a:r>
            <a:r>
              <a:rPr lang="en-US" sz="1800" b="1" dirty="0" smtClean="0">
                <a:solidFill>
                  <a:schemeClr val="tx1"/>
                </a:solidFill>
              </a:rPr>
              <a:t>.</a:t>
            </a:r>
            <a:endParaRPr lang="en-US" sz="1600" b="1" dirty="0" smtClean="0">
              <a:solidFill>
                <a:schemeClr val="tx1"/>
              </a:solidFill>
            </a:endParaRPr>
          </a:p>
          <a:p>
            <a:pPr lvl="1"/>
            <a:r>
              <a:rPr lang="en-US" sz="2000" u="sng" dirty="0" smtClean="0"/>
              <a:t>Pasadena</a:t>
            </a:r>
            <a:r>
              <a:rPr lang="en-US" sz="1600" u="sng" dirty="0" smtClean="0"/>
              <a:t> </a:t>
            </a:r>
            <a:r>
              <a:rPr lang="en-US" sz="2000" u="sng" dirty="0" smtClean="0"/>
              <a:t>Heritage</a:t>
            </a:r>
            <a:r>
              <a:rPr lang="en-US" sz="1600" u="sng" dirty="0" smtClean="0"/>
              <a:t>:</a:t>
            </a:r>
          </a:p>
          <a:p>
            <a:pPr marL="750888" lvl="1" indent="0">
              <a:buNone/>
            </a:pPr>
            <a:r>
              <a:rPr lang="en-US" sz="1800" dirty="0" smtClean="0"/>
              <a:t>Planning Commission’s Recommendation, OR</a:t>
            </a:r>
          </a:p>
          <a:p>
            <a:pPr marL="750888" lvl="1" indent="0">
              <a:buNone/>
            </a:pPr>
            <a:r>
              <a:rPr lang="en-US" sz="1800" dirty="0" smtClean="0"/>
              <a:t>Pasadena’s </a:t>
            </a:r>
            <a:r>
              <a:rPr lang="en-US" sz="1800" dirty="0"/>
              <a:t>historic resources will be preserved.  Citywide, new development will be in harmony with and enhance Pasadena’s unique character and sense of place</a:t>
            </a:r>
            <a:r>
              <a:rPr lang="en-US" sz="1800" dirty="0" smtClean="0"/>
              <a:t>.</a:t>
            </a:r>
            <a:r>
              <a:rPr lang="en-US" sz="1800" dirty="0"/>
              <a:t> </a:t>
            </a:r>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37</a:t>
            </a:fld>
            <a:endParaRPr lang="en-US" dirty="0"/>
          </a:p>
        </p:txBody>
      </p:sp>
    </p:spTree>
    <p:extLst>
      <p:ext uri="{BB962C8B-B14F-4D97-AF65-F5344CB8AC3E}">
        <p14:creationId xmlns:p14="http://schemas.microsoft.com/office/powerpoint/2010/main" val="240538871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8</a:t>
            </a:r>
            <a:r>
              <a:rPr lang="en-US" baseline="30000" dirty="0" smtClean="0"/>
              <a:t>th</a:t>
            </a:r>
            <a:r>
              <a:rPr lang="en-US" dirty="0" smtClean="0"/>
              <a:t> Guiding Principle	</a:t>
            </a:r>
            <a:endParaRPr lang="en-US" dirty="0"/>
          </a:p>
        </p:txBody>
      </p:sp>
      <p:sp>
        <p:nvSpPr>
          <p:cNvPr id="3" name="Content Placeholder 2"/>
          <p:cNvSpPr>
            <a:spLocks noGrp="1"/>
          </p:cNvSpPr>
          <p:nvPr>
            <p:ph idx="1"/>
          </p:nvPr>
        </p:nvSpPr>
        <p:spPr/>
        <p:txBody>
          <a:bodyPr/>
          <a:lstStyle/>
          <a:p>
            <a:r>
              <a:rPr lang="en-US" sz="2000" u="sng" dirty="0" smtClean="0">
                <a:latin typeface="Arial" pitchFamily="34" charset="0"/>
                <a:cs typeface="Arial" pitchFamily="34" charset="0"/>
              </a:rPr>
              <a:t>Previous Recommendation Based on Input from </a:t>
            </a:r>
            <a:r>
              <a:rPr lang="en-US" sz="2000" u="sng" dirty="0" err="1" smtClean="0">
                <a:latin typeface="Arial" pitchFamily="34" charset="0"/>
                <a:cs typeface="Arial" pitchFamily="34" charset="0"/>
              </a:rPr>
              <a:t>IIPK</a:t>
            </a:r>
            <a:r>
              <a:rPr lang="en-US" sz="2000" u="sng" dirty="0" smtClean="0">
                <a:latin typeface="Arial" pitchFamily="34" charset="0"/>
                <a:cs typeface="Arial" pitchFamily="34" charset="0"/>
              </a:rPr>
              <a:t>:  </a:t>
            </a:r>
          </a:p>
          <a:p>
            <a:pPr indent="0">
              <a:buNone/>
            </a:pPr>
            <a:r>
              <a:rPr lang="en-US" sz="1800" dirty="0" smtClean="0"/>
              <a:t>Pasadena </a:t>
            </a:r>
            <a:r>
              <a:rPr lang="en-US" sz="1800" dirty="0"/>
              <a:t>is committed to community planning that supports </a:t>
            </a:r>
            <a:r>
              <a:rPr lang="en-US" sz="1800" dirty="0" smtClean="0"/>
              <a:t>vibrant </a:t>
            </a:r>
            <a:r>
              <a:rPr lang="en-US" sz="1800" dirty="0"/>
              <a:t>educational resources responsive to the broad needs of our diverse community</a:t>
            </a:r>
            <a:r>
              <a:rPr lang="en-US" sz="1800" dirty="0">
                <a:solidFill>
                  <a:srgbClr val="3A5272"/>
                </a:solidFill>
              </a:rPr>
              <a:t>.</a:t>
            </a:r>
            <a:r>
              <a:rPr lang="en-US" sz="1800" b="1" dirty="0">
                <a:solidFill>
                  <a:srgbClr val="3A5272"/>
                </a:solidFill>
              </a:rPr>
              <a:t> </a:t>
            </a:r>
            <a:r>
              <a:rPr lang="en-US" sz="1800" dirty="0">
                <a:solidFill>
                  <a:srgbClr val="3A5272"/>
                </a:solidFill>
              </a:rPr>
              <a:t>Recognizing the relationship between education and economic vitality, quality public </a:t>
            </a:r>
            <a:r>
              <a:rPr lang="en-US" sz="1800" dirty="0"/>
              <a:t>schools are a shared community </a:t>
            </a:r>
            <a:r>
              <a:rPr lang="en-US" sz="1800" dirty="0" smtClean="0"/>
              <a:t>responsibility.</a:t>
            </a:r>
          </a:p>
          <a:p>
            <a:endParaRPr lang="en-US" sz="1800" u="sng" dirty="0" smtClean="0"/>
          </a:p>
          <a:p>
            <a:r>
              <a:rPr lang="en-US" sz="2000" u="sng" dirty="0" smtClean="0"/>
              <a:t>Councilmember Madison’s Proposal:</a:t>
            </a:r>
          </a:p>
          <a:p>
            <a:pPr indent="0">
              <a:buNone/>
            </a:pPr>
            <a:r>
              <a:rPr lang="en-US" sz="1800" dirty="0"/>
              <a:t>Pasadena is committed to public education and a diverse educational system responsive to the broad needs of the community</a:t>
            </a:r>
            <a:r>
              <a:rPr lang="en-US" sz="1800" dirty="0" smtClean="0"/>
              <a:t>.</a:t>
            </a:r>
          </a:p>
          <a:p>
            <a:pPr marL="341313" indent="0">
              <a:buNone/>
            </a:pPr>
            <a:endParaRPr lang="en-US" sz="1800" dirty="0" smtClean="0"/>
          </a:p>
          <a:p>
            <a:pPr marL="341313" indent="0">
              <a:buNone/>
            </a:pPr>
            <a:endParaRPr lang="en-US" sz="1800" dirty="0" smtClean="0"/>
          </a:p>
          <a:p>
            <a:pPr lvl="1"/>
            <a:endParaRPr lang="en-US" sz="2000" u="sng" dirty="0" smtClean="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38</a:t>
            </a:fld>
            <a:endParaRPr lang="en-US" dirty="0"/>
          </a:p>
        </p:txBody>
      </p:sp>
    </p:spTree>
    <p:extLst>
      <p:ext uri="{BB962C8B-B14F-4D97-AF65-F5344CB8AC3E}">
        <p14:creationId xmlns:p14="http://schemas.microsoft.com/office/powerpoint/2010/main" val="416019859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 Do List</a:t>
            </a:r>
            <a:endParaRPr lang="en-US" dirty="0"/>
          </a:p>
        </p:txBody>
      </p:sp>
      <p:sp>
        <p:nvSpPr>
          <p:cNvPr id="3" name="Content Placeholder 2"/>
          <p:cNvSpPr>
            <a:spLocks noGrp="1"/>
          </p:cNvSpPr>
          <p:nvPr>
            <p:ph idx="1"/>
          </p:nvPr>
        </p:nvSpPr>
        <p:spPr/>
        <p:txBody>
          <a:bodyPr/>
          <a:lstStyle/>
          <a:p>
            <a:r>
              <a:rPr lang="en-US" sz="3200" dirty="0" smtClean="0"/>
              <a:t>Receive </a:t>
            </a:r>
            <a:r>
              <a:rPr lang="en-US" sz="3200" dirty="0"/>
              <a:t>direction on the three remaining components of the General Plan Land Use and Mobility Elements</a:t>
            </a:r>
          </a:p>
          <a:p>
            <a:pPr marL="971550" indent="-514350">
              <a:buFont typeface="+mj-lt"/>
              <a:buAutoNum type="arabicPeriod"/>
            </a:pPr>
            <a:r>
              <a:rPr lang="en-US" sz="2400" strike="sngStrike" dirty="0">
                <a:latin typeface="Arial" pitchFamily="34" charset="0"/>
                <a:cs typeface="Arial" pitchFamily="34" charset="0"/>
              </a:rPr>
              <a:t>Development Caps (Attachment A.1)</a:t>
            </a:r>
          </a:p>
          <a:p>
            <a:pPr marL="971550" indent="-514350">
              <a:buFont typeface="+mj-lt"/>
              <a:buAutoNum type="arabicPeriod"/>
            </a:pPr>
            <a:r>
              <a:rPr lang="en-US" sz="2400" strike="sngStrike" dirty="0">
                <a:latin typeface="Arial" pitchFamily="34" charset="0"/>
              </a:rPr>
              <a:t>Guiding Principles (Attachment A.2)</a:t>
            </a:r>
          </a:p>
          <a:p>
            <a:pPr marL="971550" indent="-514350">
              <a:buFont typeface="+mj-lt"/>
              <a:buAutoNum type="arabicPeriod"/>
            </a:pPr>
            <a:r>
              <a:rPr lang="en-US" sz="2400" dirty="0"/>
              <a:t>General Plan Land Use Diagram (Attachment A.3)</a:t>
            </a:r>
          </a:p>
          <a:p>
            <a:pPr marL="971550" indent="-514350">
              <a:buFont typeface="+mj-lt"/>
              <a:buAutoNum type="arabicPeriod"/>
            </a:pPr>
            <a:endParaRPr lang="en-US" sz="1800" dirty="0" smtClean="0"/>
          </a:p>
          <a:p>
            <a:pPr marL="514350" indent="-514350">
              <a:buFont typeface="+mj-lt"/>
              <a:buAutoNum type="arabicPeriod"/>
            </a:pPr>
            <a:endParaRPr lang="en-US" dirty="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39</a:t>
            </a:fld>
            <a:endParaRPr lang="en-US" dirty="0"/>
          </a:p>
        </p:txBody>
      </p:sp>
    </p:spTree>
    <p:extLst>
      <p:ext uri="{BB962C8B-B14F-4D97-AF65-F5344CB8AC3E}">
        <p14:creationId xmlns:p14="http://schemas.microsoft.com/office/powerpoint/2010/main" val="18196707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50000"/>
                    </a14:imgEffect>
                  </a14:imgLayer>
                </a14:imgProps>
              </a:ext>
              <a:ext uri="{28A0092B-C50C-407E-A947-70E740481C1C}">
                <a14:useLocalDpi xmlns:a14="http://schemas.microsoft.com/office/drawing/2010/main" val="0"/>
              </a:ext>
            </a:extLst>
          </a:blip>
          <a:stretch>
            <a:fillRect/>
          </a:stretch>
        </p:blipFill>
        <p:spPr>
          <a:xfrm>
            <a:off x="0" y="0"/>
            <a:ext cx="9144000" cy="7065818"/>
          </a:xfrm>
          <a:prstGeom prst="rect">
            <a:avLst/>
          </a:prstGeom>
        </p:spPr>
      </p:pic>
      <p:sp>
        <p:nvSpPr>
          <p:cNvPr id="4" name="Slide Number Placeholder 3"/>
          <p:cNvSpPr>
            <a:spLocks noGrp="1"/>
          </p:cNvSpPr>
          <p:nvPr>
            <p:ph type="sldNum" sz="quarter" idx="10"/>
          </p:nvPr>
        </p:nvSpPr>
        <p:spPr>
          <a:xfrm>
            <a:off x="0" y="6689725"/>
            <a:ext cx="9144000" cy="320675"/>
          </a:xfrm>
        </p:spPr>
        <p:txBody>
          <a:bodyPr/>
          <a:lstStyle/>
          <a:p>
            <a:pPr>
              <a:defRPr/>
            </a:pPr>
            <a:fld id="{AEF31F04-8019-404D-AECE-BE9E5CFC0747}" type="slidenum">
              <a:rPr lang="en-US" smtClean="0"/>
              <a:pPr>
                <a:defRPr/>
              </a:pPr>
              <a:t>40</a:t>
            </a:fld>
            <a:endParaRPr lang="en-US" dirty="0"/>
          </a:p>
        </p:txBody>
      </p:sp>
    </p:spTree>
    <p:extLst>
      <p:ext uri="{BB962C8B-B14F-4D97-AF65-F5344CB8AC3E}">
        <p14:creationId xmlns:p14="http://schemas.microsoft.com/office/powerpoint/2010/main" val="10799087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5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Slide Number Placeholder 3"/>
          <p:cNvSpPr>
            <a:spLocks noGrp="1"/>
          </p:cNvSpPr>
          <p:nvPr>
            <p:ph type="sldNum" sz="quarter" idx="10"/>
          </p:nvPr>
        </p:nvSpPr>
        <p:spPr/>
        <p:txBody>
          <a:bodyPr/>
          <a:lstStyle/>
          <a:p>
            <a:pPr>
              <a:defRPr/>
            </a:pPr>
            <a:fld id="{AEF31F04-8019-404D-AECE-BE9E5CFC0747}" type="slidenum">
              <a:rPr lang="en-US" smtClean="0"/>
              <a:pPr>
                <a:defRPr/>
              </a:pPr>
              <a:t>41</a:t>
            </a:fld>
            <a:endParaRPr lang="en-US"/>
          </a:p>
        </p:txBody>
      </p:sp>
      <p:sp>
        <p:nvSpPr>
          <p:cNvPr id="6" name="Title 1"/>
          <p:cNvSpPr>
            <a:spLocks noGrp="1"/>
          </p:cNvSpPr>
          <p:nvPr>
            <p:ph type="title"/>
          </p:nvPr>
        </p:nvSpPr>
        <p:spPr>
          <a:xfrm>
            <a:off x="233083" y="228600"/>
            <a:ext cx="3043517" cy="1143000"/>
          </a:xfrm>
          <a:solidFill>
            <a:schemeClr val="accent3"/>
          </a:solidFill>
          <a:ln>
            <a:solidFill>
              <a:schemeClr val="tx1"/>
            </a:solidFill>
          </a:ln>
        </p:spPr>
        <p:txBody>
          <a:bodyPr/>
          <a:lstStyle/>
          <a:p>
            <a:r>
              <a:rPr lang="en-US" sz="3600" dirty="0" smtClean="0">
                <a:solidFill>
                  <a:schemeClr val="tx1"/>
                </a:solidFill>
              </a:rPr>
              <a:t>Lincoln Ave Specific Plan</a:t>
            </a:r>
            <a:endParaRPr lang="en-US" sz="3600" dirty="0">
              <a:solidFill>
                <a:schemeClr val="tx1"/>
              </a:solidFill>
            </a:endParaRPr>
          </a:p>
        </p:txBody>
      </p:sp>
    </p:spTree>
    <p:extLst>
      <p:ext uri="{BB962C8B-B14F-4D97-AF65-F5344CB8AC3E}">
        <p14:creationId xmlns:p14="http://schemas.microsoft.com/office/powerpoint/2010/main" val="21256062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5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Slide Number Placeholder 3"/>
          <p:cNvSpPr>
            <a:spLocks noGrp="1"/>
          </p:cNvSpPr>
          <p:nvPr>
            <p:ph type="sldNum" sz="quarter" idx="10"/>
          </p:nvPr>
        </p:nvSpPr>
        <p:spPr/>
        <p:txBody>
          <a:bodyPr/>
          <a:lstStyle/>
          <a:p>
            <a:pPr>
              <a:defRPr/>
            </a:pPr>
            <a:fld id="{AEF31F04-8019-404D-AECE-BE9E5CFC0747}" type="slidenum">
              <a:rPr lang="en-US" smtClean="0"/>
              <a:pPr>
                <a:defRPr/>
              </a:pPr>
              <a:t>42</a:t>
            </a:fld>
            <a:endParaRPr lang="en-US"/>
          </a:p>
        </p:txBody>
      </p:sp>
      <p:sp>
        <p:nvSpPr>
          <p:cNvPr id="5" name="Title 1"/>
          <p:cNvSpPr txBox="1">
            <a:spLocks/>
          </p:cNvSpPr>
          <p:nvPr/>
        </p:nvSpPr>
        <p:spPr bwMode="auto">
          <a:xfrm>
            <a:off x="228600" y="228600"/>
            <a:ext cx="3043517" cy="2209800"/>
          </a:xfrm>
          <a:prstGeom prst="rect">
            <a:avLst/>
          </a:prstGeom>
          <a:solidFill>
            <a:schemeClr val="accent3"/>
          </a:solid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400">
                <a:solidFill>
                  <a:srgbClr val="D3A464"/>
                </a:solidFill>
                <a:latin typeface="+mj-lt"/>
                <a:ea typeface="+mj-ea"/>
                <a:cs typeface="+mj-cs"/>
              </a:defRPr>
            </a:lvl1pPr>
            <a:lvl2pPr algn="l" rtl="0" eaLnBrk="0" fontAlgn="base" hangingPunct="0">
              <a:spcBef>
                <a:spcPct val="0"/>
              </a:spcBef>
              <a:spcAft>
                <a:spcPct val="0"/>
              </a:spcAft>
              <a:defRPr sz="4400">
                <a:solidFill>
                  <a:srgbClr val="D3A464"/>
                </a:solidFill>
                <a:latin typeface="Futura Md BT" pitchFamily="34" charset="0"/>
                <a:cs typeface="Times New Roman" pitchFamily="18" charset="0"/>
              </a:defRPr>
            </a:lvl2pPr>
            <a:lvl3pPr algn="l" rtl="0" eaLnBrk="0" fontAlgn="base" hangingPunct="0">
              <a:spcBef>
                <a:spcPct val="0"/>
              </a:spcBef>
              <a:spcAft>
                <a:spcPct val="0"/>
              </a:spcAft>
              <a:defRPr sz="4400">
                <a:solidFill>
                  <a:srgbClr val="D3A464"/>
                </a:solidFill>
                <a:latin typeface="Futura Md BT" pitchFamily="34" charset="0"/>
                <a:cs typeface="Times New Roman" pitchFamily="18" charset="0"/>
              </a:defRPr>
            </a:lvl3pPr>
            <a:lvl4pPr algn="l" rtl="0" eaLnBrk="0" fontAlgn="base" hangingPunct="0">
              <a:spcBef>
                <a:spcPct val="0"/>
              </a:spcBef>
              <a:spcAft>
                <a:spcPct val="0"/>
              </a:spcAft>
              <a:defRPr sz="4400">
                <a:solidFill>
                  <a:srgbClr val="D3A464"/>
                </a:solidFill>
                <a:latin typeface="Futura Md BT" pitchFamily="34" charset="0"/>
                <a:cs typeface="Times New Roman" pitchFamily="18" charset="0"/>
              </a:defRPr>
            </a:lvl4pPr>
            <a:lvl5pPr algn="l" rtl="0" eaLnBrk="0" fontAlgn="base" hangingPunct="0">
              <a:spcBef>
                <a:spcPct val="0"/>
              </a:spcBef>
              <a:spcAft>
                <a:spcPct val="0"/>
              </a:spcAft>
              <a:defRPr sz="4400">
                <a:solidFill>
                  <a:srgbClr val="D3A464"/>
                </a:solidFill>
                <a:latin typeface="Futura Md BT" pitchFamily="34" charset="0"/>
                <a:cs typeface="Times New Roman" pitchFamily="18" charset="0"/>
              </a:defRPr>
            </a:lvl5pPr>
            <a:lvl6pPr marL="457200" algn="l" rtl="0" fontAlgn="base">
              <a:spcBef>
                <a:spcPct val="0"/>
              </a:spcBef>
              <a:spcAft>
                <a:spcPct val="0"/>
              </a:spcAft>
              <a:defRPr sz="4400">
                <a:solidFill>
                  <a:srgbClr val="D3A464"/>
                </a:solidFill>
                <a:latin typeface="Futura Md BT" pitchFamily="34" charset="0"/>
                <a:cs typeface="Times New Roman" pitchFamily="18" charset="0"/>
              </a:defRPr>
            </a:lvl6pPr>
            <a:lvl7pPr marL="914400" algn="l" rtl="0" fontAlgn="base">
              <a:spcBef>
                <a:spcPct val="0"/>
              </a:spcBef>
              <a:spcAft>
                <a:spcPct val="0"/>
              </a:spcAft>
              <a:defRPr sz="4400">
                <a:solidFill>
                  <a:srgbClr val="D3A464"/>
                </a:solidFill>
                <a:latin typeface="Futura Md BT" pitchFamily="34" charset="0"/>
                <a:cs typeface="Times New Roman" pitchFamily="18" charset="0"/>
              </a:defRPr>
            </a:lvl7pPr>
            <a:lvl8pPr marL="1371600" algn="l" rtl="0" fontAlgn="base">
              <a:spcBef>
                <a:spcPct val="0"/>
              </a:spcBef>
              <a:spcAft>
                <a:spcPct val="0"/>
              </a:spcAft>
              <a:defRPr sz="4400">
                <a:solidFill>
                  <a:srgbClr val="D3A464"/>
                </a:solidFill>
                <a:latin typeface="Futura Md BT" pitchFamily="34" charset="0"/>
                <a:cs typeface="Times New Roman" pitchFamily="18" charset="0"/>
              </a:defRPr>
            </a:lvl8pPr>
            <a:lvl9pPr marL="1828800" algn="l" rtl="0" fontAlgn="base">
              <a:spcBef>
                <a:spcPct val="0"/>
              </a:spcBef>
              <a:spcAft>
                <a:spcPct val="0"/>
              </a:spcAft>
              <a:defRPr sz="4400">
                <a:solidFill>
                  <a:srgbClr val="D3A464"/>
                </a:solidFill>
                <a:latin typeface="Futura Md BT" pitchFamily="34" charset="0"/>
                <a:cs typeface="Times New Roman" pitchFamily="18" charset="0"/>
              </a:defRPr>
            </a:lvl9pPr>
          </a:lstStyle>
          <a:p>
            <a:r>
              <a:rPr lang="en-US" sz="3600" dirty="0" smtClean="0">
                <a:solidFill>
                  <a:schemeClr val="tx1"/>
                </a:solidFill>
              </a:rPr>
              <a:t>Fair Oaks/ Orange Grove Specific Plan</a:t>
            </a:r>
            <a:endParaRPr lang="en-US" sz="3600" dirty="0">
              <a:solidFill>
                <a:schemeClr val="tx1"/>
              </a:solidFill>
            </a:endParaRPr>
          </a:p>
        </p:txBody>
      </p:sp>
    </p:spTree>
    <p:extLst>
      <p:ext uri="{BB962C8B-B14F-4D97-AF65-F5344CB8AC3E}">
        <p14:creationId xmlns:p14="http://schemas.microsoft.com/office/powerpoint/2010/main" val="34859947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5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Slide Number Placeholder 3"/>
          <p:cNvSpPr>
            <a:spLocks noGrp="1"/>
          </p:cNvSpPr>
          <p:nvPr>
            <p:ph type="sldNum" sz="quarter" idx="10"/>
          </p:nvPr>
        </p:nvSpPr>
        <p:spPr/>
        <p:txBody>
          <a:bodyPr/>
          <a:lstStyle/>
          <a:p>
            <a:pPr>
              <a:defRPr/>
            </a:pPr>
            <a:fld id="{AEF31F04-8019-404D-AECE-BE9E5CFC0747}" type="slidenum">
              <a:rPr lang="en-US" smtClean="0"/>
              <a:pPr>
                <a:defRPr/>
              </a:pPr>
              <a:t>43</a:t>
            </a:fld>
            <a:endParaRPr lang="en-US"/>
          </a:p>
        </p:txBody>
      </p:sp>
      <p:sp>
        <p:nvSpPr>
          <p:cNvPr id="5" name="Title 1"/>
          <p:cNvSpPr txBox="1">
            <a:spLocks/>
          </p:cNvSpPr>
          <p:nvPr/>
        </p:nvSpPr>
        <p:spPr bwMode="auto">
          <a:xfrm>
            <a:off x="228600" y="228600"/>
            <a:ext cx="2666999" cy="2362200"/>
          </a:xfrm>
          <a:prstGeom prst="rect">
            <a:avLst/>
          </a:prstGeom>
          <a:solidFill>
            <a:schemeClr val="accent3"/>
          </a:solid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400">
                <a:solidFill>
                  <a:srgbClr val="D3A464"/>
                </a:solidFill>
                <a:latin typeface="+mj-lt"/>
                <a:ea typeface="+mj-ea"/>
                <a:cs typeface="+mj-cs"/>
              </a:defRPr>
            </a:lvl1pPr>
            <a:lvl2pPr algn="l" rtl="0" eaLnBrk="0" fontAlgn="base" hangingPunct="0">
              <a:spcBef>
                <a:spcPct val="0"/>
              </a:spcBef>
              <a:spcAft>
                <a:spcPct val="0"/>
              </a:spcAft>
              <a:defRPr sz="4400">
                <a:solidFill>
                  <a:srgbClr val="D3A464"/>
                </a:solidFill>
                <a:latin typeface="Futura Md BT" pitchFamily="34" charset="0"/>
                <a:cs typeface="Times New Roman" pitchFamily="18" charset="0"/>
              </a:defRPr>
            </a:lvl2pPr>
            <a:lvl3pPr algn="l" rtl="0" eaLnBrk="0" fontAlgn="base" hangingPunct="0">
              <a:spcBef>
                <a:spcPct val="0"/>
              </a:spcBef>
              <a:spcAft>
                <a:spcPct val="0"/>
              </a:spcAft>
              <a:defRPr sz="4400">
                <a:solidFill>
                  <a:srgbClr val="D3A464"/>
                </a:solidFill>
                <a:latin typeface="Futura Md BT" pitchFamily="34" charset="0"/>
                <a:cs typeface="Times New Roman" pitchFamily="18" charset="0"/>
              </a:defRPr>
            </a:lvl3pPr>
            <a:lvl4pPr algn="l" rtl="0" eaLnBrk="0" fontAlgn="base" hangingPunct="0">
              <a:spcBef>
                <a:spcPct val="0"/>
              </a:spcBef>
              <a:spcAft>
                <a:spcPct val="0"/>
              </a:spcAft>
              <a:defRPr sz="4400">
                <a:solidFill>
                  <a:srgbClr val="D3A464"/>
                </a:solidFill>
                <a:latin typeface="Futura Md BT" pitchFamily="34" charset="0"/>
                <a:cs typeface="Times New Roman" pitchFamily="18" charset="0"/>
              </a:defRPr>
            </a:lvl4pPr>
            <a:lvl5pPr algn="l" rtl="0" eaLnBrk="0" fontAlgn="base" hangingPunct="0">
              <a:spcBef>
                <a:spcPct val="0"/>
              </a:spcBef>
              <a:spcAft>
                <a:spcPct val="0"/>
              </a:spcAft>
              <a:defRPr sz="4400">
                <a:solidFill>
                  <a:srgbClr val="D3A464"/>
                </a:solidFill>
                <a:latin typeface="Futura Md BT" pitchFamily="34" charset="0"/>
                <a:cs typeface="Times New Roman" pitchFamily="18" charset="0"/>
              </a:defRPr>
            </a:lvl5pPr>
            <a:lvl6pPr marL="457200" algn="l" rtl="0" fontAlgn="base">
              <a:spcBef>
                <a:spcPct val="0"/>
              </a:spcBef>
              <a:spcAft>
                <a:spcPct val="0"/>
              </a:spcAft>
              <a:defRPr sz="4400">
                <a:solidFill>
                  <a:srgbClr val="D3A464"/>
                </a:solidFill>
                <a:latin typeface="Futura Md BT" pitchFamily="34" charset="0"/>
                <a:cs typeface="Times New Roman" pitchFamily="18" charset="0"/>
              </a:defRPr>
            </a:lvl6pPr>
            <a:lvl7pPr marL="914400" algn="l" rtl="0" fontAlgn="base">
              <a:spcBef>
                <a:spcPct val="0"/>
              </a:spcBef>
              <a:spcAft>
                <a:spcPct val="0"/>
              </a:spcAft>
              <a:defRPr sz="4400">
                <a:solidFill>
                  <a:srgbClr val="D3A464"/>
                </a:solidFill>
                <a:latin typeface="Futura Md BT" pitchFamily="34" charset="0"/>
                <a:cs typeface="Times New Roman" pitchFamily="18" charset="0"/>
              </a:defRPr>
            </a:lvl7pPr>
            <a:lvl8pPr marL="1371600" algn="l" rtl="0" fontAlgn="base">
              <a:spcBef>
                <a:spcPct val="0"/>
              </a:spcBef>
              <a:spcAft>
                <a:spcPct val="0"/>
              </a:spcAft>
              <a:defRPr sz="4400">
                <a:solidFill>
                  <a:srgbClr val="D3A464"/>
                </a:solidFill>
                <a:latin typeface="Futura Md BT" pitchFamily="34" charset="0"/>
                <a:cs typeface="Times New Roman" pitchFamily="18" charset="0"/>
              </a:defRPr>
            </a:lvl8pPr>
            <a:lvl9pPr marL="1828800" algn="l" rtl="0" fontAlgn="base">
              <a:spcBef>
                <a:spcPct val="0"/>
              </a:spcBef>
              <a:spcAft>
                <a:spcPct val="0"/>
              </a:spcAft>
              <a:defRPr sz="4400">
                <a:solidFill>
                  <a:srgbClr val="D3A464"/>
                </a:solidFill>
                <a:latin typeface="Futura Md BT" pitchFamily="34" charset="0"/>
                <a:cs typeface="Times New Roman" pitchFamily="18" charset="0"/>
              </a:defRPr>
            </a:lvl9pPr>
          </a:lstStyle>
          <a:p>
            <a:r>
              <a:rPr lang="en-US" sz="3600" dirty="0" smtClean="0">
                <a:solidFill>
                  <a:schemeClr val="tx1"/>
                </a:solidFill>
              </a:rPr>
              <a:t>North </a:t>
            </a:r>
          </a:p>
          <a:p>
            <a:r>
              <a:rPr lang="en-US" sz="3600" dirty="0" smtClean="0">
                <a:solidFill>
                  <a:schemeClr val="tx1"/>
                </a:solidFill>
              </a:rPr>
              <a:t>Lake Ave Specific Plan</a:t>
            </a:r>
            <a:endParaRPr lang="en-US" sz="3600" dirty="0">
              <a:solidFill>
                <a:schemeClr val="tx1"/>
              </a:solidFill>
            </a:endParaRPr>
          </a:p>
        </p:txBody>
      </p:sp>
    </p:spTree>
    <p:extLst>
      <p:ext uri="{BB962C8B-B14F-4D97-AF65-F5344CB8AC3E}">
        <p14:creationId xmlns:p14="http://schemas.microsoft.com/office/powerpoint/2010/main" val="348599478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5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Slide Number Placeholder 3"/>
          <p:cNvSpPr>
            <a:spLocks noGrp="1"/>
          </p:cNvSpPr>
          <p:nvPr>
            <p:ph type="sldNum" sz="quarter" idx="10"/>
          </p:nvPr>
        </p:nvSpPr>
        <p:spPr/>
        <p:txBody>
          <a:bodyPr/>
          <a:lstStyle/>
          <a:p>
            <a:pPr>
              <a:defRPr/>
            </a:pPr>
            <a:fld id="{AEF31F04-8019-404D-AECE-BE9E5CFC0747}" type="slidenum">
              <a:rPr lang="en-US" smtClean="0"/>
              <a:pPr>
                <a:defRPr/>
              </a:pPr>
              <a:t>44</a:t>
            </a:fld>
            <a:endParaRPr lang="en-US"/>
          </a:p>
        </p:txBody>
      </p:sp>
      <p:sp>
        <p:nvSpPr>
          <p:cNvPr id="5" name="Title 1"/>
          <p:cNvSpPr txBox="1">
            <a:spLocks/>
          </p:cNvSpPr>
          <p:nvPr/>
        </p:nvSpPr>
        <p:spPr bwMode="auto">
          <a:xfrm>
            <a:off x="228600" y="228600"/>
            <a:ext cx="2666999" cy="2362200"/>
          </a:xfrm>
          <a:prstGeom prst="rect">
            <a:avLst/>
          </a:prstGeom>
          <a:solidFill>
            <a:schemeClr val="accent3"/>
          </a:solid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400">
                <a:solidFill>
                  <a:srgbClr val="D3A464"/>
                </a:solidFill>
                <a:latin typeface="+mj-lt"/>
                <a:ea typeface="+mj-ea"/>
                <a:cs typeface="+mj-cs"/>
              </a:defRPr>
            </a:lvl1pPr>
            <a:lvl2pPr algn="l" rtl="0" eaLnBrk="0" fontAlgn="base" hangingPunct="0">
              <a:spcBef>
                <a:spcPct val="0"/>
              </a:spcBef>
              <a:spcAft>
                <a:spcPct val="0"/>
              </a:spcAft>
              <a:defRPr sz="4400">
                <a:solidFill>
                  <a:srgbClr val="D3A464"/>
                </a:solidFill>
                <a:latin typeface="Futura Md BT" pitchFamily="34" charset="0"/>
                <a:cs typeface="Times New Roman" pitchFamily="18" charset="0"/>
              </a:defRPr>
            </a:lvl2pPr>
            <a:lvl3pPr algn="l" rtl="0" eaLnBrk="0" fontAlgn="base" hangingPunct="0">
              <a:spcBef>
                <a:spcPct val="0"/>
              </a:spcBef>
              <a:spcAft>
                <a:spcPct val="0"/>
              </a:spcAft>
              <a:defRPr sz="4400">
                <a:solidFill>
                  <a:srgbClr val="D3A464"/>
                </a:solidFill>
                <a:latin typeface="Futura Md BT" pitchFamily="34" charset="0"/>
                <a:cs typeface="Times New Roman" pitchFamily="18" charset="0"/>
              </a:defRPr>
            </a:lvl3pPr>
            <a:lvl4pPr algn="l" rtl="0" eaLnBrk="0" fontAlgn="base" hangingPunct="0">
              <a:spcBef>
                <a:spcPct val="0"/>
              </a:spcBef>
              <a:spcAft>
                <a:spcPct val="0"/>
              </a:spcAft>
              <a:defRPr sz="4400">
                <a:solidFill>
                  <a:srgbClr val="D3A464"/>
                </a:solidFill>
                <a:latin typeface="Futura Md BT" pitchFamily="34" charset="0"/>
                <a:cs typeface="Times New Roman" pitchFamily="18" charset="0"/>
              </a:defRPr>
            </a:lvl4pPr>
            <a:lvl5pPr algn="l" rtl="0" eaLnBrk="0" fontAlgn="base" hangingPunct="0">
              <a:spcBef>
                <a:spcPct val="0"/>
              </a:spcBef>
              <a:spcAft>
                <a:spcPct val="0"/>
              </a:spcAft>
              <a:defRPr sz="4400">
                <a:solidFill>
                  <a:srgbClr val="D3A464"/>
                </a:solidFill>
                <a:latin typeface="Futura Md BT" pitchFamily="34" charset="0"/>
                <a:cs typeface="Times New Roman" pitchFamily="18" charset="0"/>
              </a:defRPr>
            </a:lvl5pPr>
            <a:lvl6pPr marL="457200" algn="l" rtl="0" fontAlgn="base">
              <a:spcBef>
                <a:spcPct val="0"/>
              </a:spcBef>
              <a:spcAft>
                <a:spcPct val="0"/>
              </a:spcAft>
              <a:defRPr sz="4400">
                <a:solidFill>
                  <a:srgbClr val="D3A464"/>
                </a:solidFill>
                <a:latin typeface="Futura Md BT" pitchFamily="34" charset="0"/>
                <a:cs typeface="Times New Roman" pitchFamily="18" charset="0"/>
              </a:defRPr>
            </a:lvl6pPr>
            <a:lvl7pPr marL="914400" algn="l" rtl="0" fontAlgn="base">
              <a:spcBef>
                <a:spcPct val="0"/>
              </a:spcBef>
              <a:spcAft>
                <a:spcPct val="0"/>
              </a:spcAft>
              <a:defRPr sz="4400">
                <a:solidFill>
                  <a:srgbClr val="D3A464"/>
                </a:solidFill>
                <a:latin typeface="Futura Md BT" pitchFamily="34" charset="0"/>
                <a:cs typeface="Times New Roman" pitchFamily="18" charset="0"/>
              </a:defRPr>
            </a:lvl7pPr>
            <a:lvl8pPr marL="1371600" algn="l" rtl="0" fontAlgn="base">
              <a:spcBef>
                <a:spcPct val="0"/>
              </a:spcBef>
              <a:spcAft>
                <a:spcPct val="0"/>
              </a:spcAft>
              <a:defRPr sz="4400">
                <a:solidFill>
                  <a:srgbClr val="D3A464"/>
                </a:solidFill>
                <a:latin typeface="Futura Md BT" pitchFamily="34" charset="0"/>
                <a:cs typeface="Times New Roman" pitchFamily="18" charset="0"/>
              </a:defRPr>
            </a:lvl8pPr>
            <a:lvl9pPr marL="1828800" algn="l" rtl="0" fontAlgn="base">
              <a:spcBef>
                <a:spcPct val="0"/>
              </a:spcBef>
              <a:spcAft>
                <a:spcPct val="0"/>
              </a:spcAft>
              <a:defRPr sz="4400">
                <a:solidFill>
                  <a:srgbClr val="D3A464"/>
                </a:solidFill>
                <a:latin typeface="Futura Md BT" pitchFamily="34" charset="0"/>
                <a:cs typeface="Times New Roman" pitchFamily="18" charset="0"/>
              </a:defRPr>
            </a:lvl9pPr>
          </a:lstStyle>
          <a:p>
            <a:r>
              <a:rPr lang="en-US" sz="3600" dirty="0" smtClean="0">
                <a:solidFill>
                  <a:schemeClr val="tx1"/>
                </a:solidFill>
              </a:rPr>
              <a:t>East Pasadena </a:t>
            </a:r>
          </a:p>
          <a:p>
            <a:r>
              <a:rPr lang="en-US" sz="3600" dirty="0" smtClean="0">
                <a:solidFill>
                  <a:schemeClr val="tx1"/>
                </a:solidFill>
              </a:rPr>
              <a:t>Specific Plan</a:t>
            </a:r>
            <a:endParaRPr lang="en-US" sz="3600" dirty="0">
              <a:solidFill>
                <a:schemeClr val="tx1"/>
              </a:solidFill>
            </a:endParaRPr>
          </a:p>
        </p:txBody>
      </p:sp>
    </p:spTree>
    <p:extLst>
      <p:ext uri="{BB962C8B-B14F-4D97-AF65-F5344CB8AC3E}">
        <p14:creationId xmlns:p14="http://schemas.microsoft.com/office/powerpoint/2010/main" val="34859947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5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Slide Number Placeholder 3"/>
          <p:cNvSpPr>
            <a:spLocks noGrp="1"/>
          </p:cNvSpPr>
          <p:nvPr>
            <p:ph type="sldNum" sz="quarter" idx="10"/>
          </p:nvPr>
        </p:nvSpPr>
        <p:spPr/>
        <p:txBody>
          <a:bodyPr/>
          <a:lstStyle/>
          <a:p>
            <a:pPr>
              <a:defRPr/>
            </a:pPr>
            <a:fld id="{AEF31F04-8019-404D-AECE-BE9E5CFC0747}" type="slidenum">
              <a:rPr lang="en-US" smtClean="0"/>
              <a:pPr>
                <a:defRPr/>
              </a:pPr>
              <a:t>45</a:t>
            </a:fld>
            <a:endParaRPr lang="en-US"/>
          </a:p>
        </p:txBody>
      </p:sp>
      <p:sp>
        <p:nvSpPr>
          <p:cNvPr id="5" name="Title 1"/>
          <p:cNvSpPr txBox="1">
            <a:spLocks/>
          </p:cNvSpPr>
          <p:nvPr/>
        </p:nvSpPr>
        <p:spPr bwMode="auto">
          <a:xfrm>
            <a:off x="228600" y="228600"/>
            <a:ext cx="2666999" cy="2362200"/>
          </a:xfrm>
          <a:prstGeom prst="rect">
            <a:avLst/>
          </a:prstGeom>
          <a:solidFill>
            <a:schemeClr val="accent3"/>
          </a:solid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400">
                <a:solidFill>
                  <a:srgbClr val="D3A464"/>
                </a:solidFill>
                <a:latin typeface="+mj-lt"/>
                <a:ea typeface="+mj-ea"/>
                <a:cs typeface="+mj-cs"/>
              </a:defRPr>
            </a:lvl1pPr>
            <a:lvl2pPr algn="l" rtl="0" eaLnBrk="0" fontAlgn="base" hangingPunct="0">
              <a:spcBef>
                <a:spcPct val="0"/>
              </a:spcBef>
              <a:spcAft>
                <a:spcPct val="0"/>
              </a:spcAft>
              <a:defRPr sz="4400">
                <a:solidFill>
                  <a:srgbClr val="D3A464"/>
                </a:solidFill>
                <a:latin typeface="Futura Md BT" pitchFamily="34" charset="0"/>
                <a:cs typeface="Times New Roman" pitchFamily="18" charset="0"/>
              </a:defRPr>
            </a:lvl2pPr>
            <a:lvl3pPr algn="l" rtl="0" eaLnBrk="0" fontAlgn="base" hangingPunct="0">
              <a:spcBef>
                <a:spcPct val="0"/>
              </a:spcBef>
              <a:spcAft>
                <a:spcPct val="0"/>
              </a:spcAft>
              <a:defRPr sz="4400">
                <a:solidFill>
                  <a:srgbClr val="D3A464"/>
                </a:solidFill>
                <a:latin typeface="Futura Md BT" pitchFamily="34" charset="0"/>
                <a:cs typeface="Times New Roman" pitchFamily="18" charset="0"/>
              </a:defRPr>
            </a:lvl3pPr>
            <a:lvl4pPr algn="l" rtl="0" eaLnBrk="0" fontAlgn="base" hangingPunct="0">
              <a:spcBef>
                <a:spcPct val="0"/>
              </a:spcBef>
              <a:spcAft>
                <a:spcPct val="0"/>
              </a:spcAft>
              <a:defRPr sz="4400">
                <a:solidFill>
                  <a:srgbClr val="D3A464"/>
                </a:solidFill>
                <a:latin typeface="Futura Md BT" pitchFamily="34" charset="0"/>
                <a:cs typeface="Times New Roman" pitchFamily="18" charset="0"/>
              </a:defRPr>
            </a:lvl4pPr>
            <a:lvl5pPr algn="l" rtl="0" eaLnBrk="0" fontAlgn="base" hangingPunct="0">
              <a:spcBef>
                <a:spcPct val="0"/>
              </a:spcBef>
              <a:spcAft>
                <a:spcPct val="0"/>
              </a:spcAft>
              <a:defRPr sz="4400">
                <a:solidFill>
                  <a:srgbClr val="D3A464"/>
                </a:solidFill>
                <a:latin typeface="Futura Md BT" pitchFamily="34" charset="0"/>
                <a:cs typeface="Times New Roman" pitchFamily="18" charset="0"/>
              </a:defRPr>
            </a:lvl5pPr>
            <a:lvl6pPr marL="457200" algn="l" rtl="0" fontAlgn="base">
              <a:spcBef>
                <a:spcPct val="0"/>
              </a:spcBef>
              <a:spcAft>
                <a:spcPct val="0"/>
              </a:spcAft>
              <a:defRPr sz="4400">
                <a:solidFill>
                  <a:srgbClr val="D3A464"/>
                </a:solidFill>
                <a:latin typeface="Futura Md BT" pitchFamily="34" charset="0"/>
                <a:cs typeface="Times New Roman" pitchFamily="18" charset="0"/>
              </a:defRPr>
            </a:lvl6pPr>
            <a:lvl7pPr marL="914400" algn="l" rtl="0" fontAlgn="base">
              <a:spcBef>
                <a:spcPct val="0"/>
              </a:spcBef>
              <a:spcAft>
                <a:spcPct val="0"/>
              </a:spcAft>
              <a:defRPr sz="4400">
                <a:solidFill>
                  <a:srgbClr val="D3A464"/>
                </a:solidFill>
                <a:latin typeface="Futura Md BT" pitchFamily="34" charset="0"/>
                <a:cs typeface="Times New Roman" pitchFamily="18" charset="0"/>
              </a:defRPr>
            </a:lvl7pPr>
            <a:lvl8pPr marL="1371600" algn="l" rtl="0" fontAlgn="base">
              <a:spcBef>
                <a:spcPct val="0"/>
              </a:spcBef>
              <a:spcAft>
                <a:spcPct val="0"/>
              </a:spcAft>
              <a:defRPr sz="4400">
                <a:solidFill>
                  <a:srgbClr val="D3A464"/>
                </a:solidFill>
                <a:latin typeface="Futura Md BT" pitchFamily="34" charset="0"/>
                <a:cs typeface="Times New Roman" pitchFamily="18" charset="0"/>
              </a:defRPr>
            </a:lvl8pPr>
            <a:lvl9pPr marL="1828800" algn="l" rtl="0" fontAlgn="base">
              <a:spcBef>
                <a:spcPct val="0"/>
              </a:spcBef>
              <a:spcAft>
                <a:spcPct val="0"/>
              </a:spcAft>
              <a:defRPr sz="4400">
                <a:solidFill>
                  <a:srgbClr val="D3A464"/>
                </a:solidFill>
                <a:latin typeface="Futura Md BT" pitchFamily="34" charset="0"/>
                <a:cs typeface="Times New Roman" pitchFamily="18" charset="0"/>
              </a:defRPr>
            </a:lvl9pPr>
          </a:lstStyle>
          <a:p>
            <a:r>
              <a:rPr lang="en-US" sz="3600" dirty="0" smtClean="0">
                <a:solidFill>
                  <a:schemeClr val="tx1"/>
                </a:solidFill>
              </a:rPr>
              <a:t>East Colorado</a:t>
            </a:r>
          </a:p>
          <a:p>
            <a:r>
              <a:rPr lang="en-US" sz="3600" dirty="0" smtClean="0">
                <a:solidFill>
                  <a:schemeClr val="tx1"/>
                </a:solidFill>
              </a:rPr>
              <a:t>Specific Plan</a:t>
            </a:r>
            <a:endParaRPr lang="en-US" sz="3600" dirty="0">
              <a:solidFill>
                <a:schemeClr val="tx1"/>
              </a:solidFill>
            </a:endParaRPr>
          </a:p>
        </p:txBody>
      </p:sp>
    </p:spTree>
    <p:extLst>
      <p:ext uri="{BB962C8B-B14F-4D97-AF65-F5344CB8AC3E}">
        <p14:creationId xmlns:p14="http://schemas.microsoft.com/office/powerpoint/2010/main" val="348599478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5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Slide Number Placeholder 3"/>
          <p:cNvSpPr>
            <a:spLocks noGrp="1"/>
          </p:cNvSpPr>
          <p:nvPr>
            <p:ph type="sldNum" sz="quarter" idx="10"/>
          </p:nvPr>
        </p:nvSpPr>
        <p:spPr/>
        <p:txBody>
          <a:bodyPr/>
          <a:lstStyle/>
          <a:p>
            <a:pPr>
              <a:defRPr/>
            </a:pPr>
            <a:fld id="{AEF31F04-8019-404D-AECE-BE9E5CFC0747}" type="slidenum">
              <a:rPr lang="en-US" smtClean="0"/>
              <a:pPr>
                <a:defRPr/>
              </a:pPr>
              <a:t>46</a:t>
            </a:fld>
            <a:endParaRPr lang="en-US"/>
          </a:p>
        </p:txBody>
      </p:sp>
      <p:sp>
        <p:nvSpPr>
          <p:cNvPr id="5" name="Title 1"/>
          <p:cNvSpPr txBox="1">
            <a:spLocks/>
          </p:cNvSpPr>
          <p:nvPr/>
        </p:nvSpPr>
        <p:spPr bwMode="auto">
          <a:xfrm>
            <a:off x="6172200" y="228600"/>
            <a:ext cx="2666999" cy="2362200"/>
          </a:xfrm>
          <a:prstGeom prst="rect">
            <a:avLst/>
          </a:prstGeom>
          <a:solidFill>
            <a:schemeClr val="accent3"/>
          </a:solid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400">
                <a:solidFill>
                  <a:srgbClr val="D3A464"/>
                </a:solidFill>
                <a:latin typeface="+mj-lt"/>
                <a:ea typeface="+mj-ea"/>
                <a:cs typeface="+mj-cs"/>
              </a:defRPr>
            </a:lvl1pPr>
            <a:lvl2pPr algn="l" rtl="0" eaLnBrk="0" fontAlgn="base" hangingPunct="0">
              <a:spcBef>
                <a:spcPct val="0"/>
              </a:spcBef>
              <a:spcAft>
                <a:spcPct val="0"/>
              </a:spcAft>
              <a:defRPr sz="4400">
                <a:solidFill>
                  <a:srgbClr val="D3A464"/>
                </a:solidFill>
                <a:latin typeface="Futura Md BT" pitchFamily="34" charset="0"/>
                <a:cs typeface="Times New Roman" pitchFamily="18" charset="0"/>
              </a:defRPr>
            </a:lvl2pPr>
            <a:lvl3pPr algn="l" rtl="0" eaLnBrk="0" fontAlgn="base" hangingPunct="0">
              <a:spcBef>
                <a:spcPct val="0"/>
              </a:spcBef>
              <a:spcAft>
                <a:spcPct val="0"/>
              </a:spcAft>
              <a:defRPr sz="4400">
                <a:solidFill>
                  <a:srgbClr val="D3A464"/>
                </a:solidFill>
                <a:latin typeface="Futura Md BT" pitchFamily="34" charset="0"/>
                <a:cs typeface="Times New Roman" pitchFamily="18" charset="0"/>
              </a:defRPr>
            </a:lvl3pPr>
            <a:lvl4pPr algn="l" rtl="0" eaLnBrk="0" fontAlgn="base" hangingPunct="0">
              <a:spcBef>
                <a:spcPct val="0"/>
              </a:spcBef>
              <a:spcAft>
                <a:spcPct val="0"/>
              </a:spcAft>
              <a:defRPr sz="4400">
                <a:solidFill>
                  <a:srgbClr val="D3A464"/>
                </a:solidFill>
                <a:latin typeface="Futura Md BT" pitchFamily="34" charset="0"/>
                <a:cs typeface="Times New Roman" pitchFamily="18" charset="0"/>
              </a:defRPr>
            </a:lvl4pPr>
            <a:lvl5pPr algn="l" rtl="0" eaLnBrk="0" fontAlgn="base" hangingPunct="0">
              <a:spcBef>
                <a:spcPct val="0"/>
              </a:spcBef>
              <a:spcAft>
                <a:spcPct val="0"/>
              </a:spcAft>
              <a:defRPr sz="4400">
                <a:solidFill>
                  <a:srgbClr val="D3A464"/>
                </a:solidFill>
                <a:latin typeface="Futura Md BT" pitchFamily="34" charset="0"/>
                <a:cs typeface="Times New Roman" pitchFamily="18" charset="0"/>
              </a:defRPr>
            </a:lvl5pPr>
            <a:lvl6pPr marL="457200" algn="l" rtl="0" fontAlgn="base">
              <a:spcBef>
                <a:spcPct val="0"/>
              </a:spcBef>
              <a:spcAft>
                <a:spcPct val="0"/>
              </a:spcAft>
              <a:defRPr sz="4400">
                <a:solidFill>
                  <a:srgbClr val="D3A464"/>
                </a:solidFill>
                <a:latin typeface="Futura Md BT" pitchFamily="34" charset="0"/>
                <a:cs typeface="Times New Roman" pitchFamily="18" charset="0"/>
              </a:defRPr>
            </a:lvl6pPr>
            <a:lvl7pPr marL="914400" algn="l" rtl="0" fontAlgn="base">
              <a:spcBef>
                <a:spcPct val="0"/>
              </a:spcBef>
              <a:spcAft>
                <a:spcPct val="0"/>
              </a:spcAft>
              <a:defRPr sz="4400">
                <a:solidFill>
                  <a:srgbClr val="D3A464"/>
                </a:solidFill>
                <a:latin typeface="Futura Md BT" pitchFamily="34" charset="0"/>
                <a:cs typeface="Times New Roman" pitchFamily="18" charset="0"/>
              </a:defRPr>
            </a:lvl7pPr>
            <a:lvl8pPr marL="1371600" algn="l" rtl="0" fontAlgn="base">
              <a:spcBef>
                <a:spcPct val="0"/>
              </a:spcBef>
              <a:spcAft>
                <a:spcPct val="0"/>
              </a:spcAft>
              <a:defRPr sz="4400">
                <a:solidFill>
                  <a:srgbClr val="D3A464"/>
                </a:solidFill>
                <a:latin typeface="Futura Md BT" pitchFamily="34" charset="0"/>
                <a:cs typeface="Times New Roman" pitchFamily="18" charset="0"/>
              </a:defRPr>
            </a:lvl8pPr>
            <a:lvl9pPr marL="1828800" algn="l" rtl="0" fontAlgn="base">
              <a:spcBef>
                <a:spcPct val="0"/>
              </a:spcBef>
              <a:spcAft>
                <a:spcPct val="0"/>
              </a:spcAft>
              <a:defRPr sz="4400">
                <a:solidFill>
                  <a:srgbClr val="D3A464"/>
                </a:solidFill>
                <a:latin typeface="Futura Md BT" pitchFamily="34" charset="0"/>
                <a:cs typeface="Times New Roman" pitchFamily="18" charset="0"/>
              </a:defRPr>
            </a:lvl9pPr>
          </a:lstStyle>
          <a:p>
            <a:r>
              <a:rPr lang="en-US" sz="3600" dirty="0" smtClean="0">
                <a:solidFill>
                  <a:schemeClr val="tx1"/>
                </a:solidFill>
              </a:rPr>
              <a:t>South Fair Oaks</a:t>
            </a:r>
          </a:p>
          <a:p>
            <a:r>
              <a:rPr lang="en-US" sz="3600" dirty="0" smtClean="0">
                <a:solidFill>
                  <a:schemeClr val="tx1"/>
                </a:solidFill>
              </a:rPr>
              <a:t>Specific Plan</a:t>
            </a:r>
            <a:endParaRPr lang="en-US" sz="3600" dirty="0">
              <a:solidFill>
                <a:schemeClr val="tx1"/>
              </a:solidFill>
            </a:endParaRPr>
          </a:p>
        </p:txBody>
      </p:sp>
    </p:spTree>
    <p:extLst>
      <p:ext uri="{BB962C8B-B14F-4D97-AF65-F5344CB8AC3E}">
        <p14:creationId xmlns:p14="http://schemas.microsoft.com/office/powerpoint/2010/main" val="348599478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5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Slide Number Placeholder 3"/>
          <p:cNvSpPr>
            <a:spLocks noGrp="1"/>
          </p:cNvSpPr>
          <p:nvPr>
            <p:ph type="sldNum" sz="quarter" idx="10"/>
          </p:nvPr>
        </p:nvSpPr>
        <p:spPr/>
        <p:txBody>
          <a:bodyPr/>
          <a:lstStyle/>
          <a:p>
            <a:pPr>
              <a:defRPr/>
            </a:pPr>
            <a:fld id="{AEF31F04-8019-404D-AECE-BE9E5CFC0747}" type="slidenum">
              <a:rPr lang="en-US" smtClean="0"/>
              <a:pPr>
                <a:defRPr/>
              </a:pPr>
              <a:t>47</a:t>
            </a:fld>
            <a:endParaRPr lang="en-US"/>
          </a:p>
        </p:txBody>
      </p:sp>
      <p:sp>
        <p:nvSpPr>
          <p:cNvPr id="5" name="Title 1"/>
          <p:cNvSpPr txBox="1">
            <a:spLocks/>
          </p:cNvSpPr>
          <p:nvPr/>
        </p:nvSpPr>
        <p:spPr bwMode="auto">
          <a:xfrm>
            <a:off x="6324600" y="171450"/>
            <a:ext cx="2666999" cy="2362200"/>
          </a:xfrm>
          <a:prstGeom prst="rect">
            <a:avLst/>
          </a:prstGeom>
          <a:solidFill>
            <a:schemeClr val="accent3"/>
          </a:solid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400">
                <a:solidFill>
                  <a:srgbClr val="D3A464"/>
                </a:solidFill>
                <a:latin typeface="+mj-lt"/>
                <a:ea typeface="+mj-ea"/>
                <a:cs typeface="+mj-cs"/>
              </a:defRPr>
            </a:lvl1pPr>
            <a:lvl2pPr algn="l" rtl="0" eaLnBrk="0" fontAlgn="base" hangingPunct="0">
              <a:spcBef>
                <a:spcPct val="0"/>
              </a:spcBef>
              <a:spcAft>
                <a:spcPct val="0"/>
              </a:spcAft>
              <a:defRPr sz="4400">
                <a:solidFill>
                  <a:srgbClr val="D3A464"/>
                </a:solidFill>
                <a:latin typeface="Futura Md BT" pitchFamily="34" charset="0"/>
                <a:cs typeface="Times New Roman" pitchFamily="18" charset="0"/>
              </a:defRPr>
            </a:lvl2pPr>
            <a:lvl3pPr algn="l" rtl="0" eaLnBrk="0" fontAlgn="base" hangingPunct="0">
              <a:spcBef>
                <a:spcPct val="0"/>
              </a:spcBef>
              <a:spcAft>
                <a:spcPct val="0"/>
              </a:spcAft>
              <a:defRPr sz="4400">
                <a:solidFill>
                  <a:srgbClr val="D3A464"/>
                </a:solidFill>
                <a:latin typeface="Futura Md BT" pitchFamily="34" charset="0"/>
                <a:cs typeface="Times New Roman" pitchFamily="18" charset="0"/>
              </a:defRPr>
            </a:lvl3pPr>
            <a:lvl4pPr algn="l" rtl="0" eaLnBrk="0" fontAlgn="base" hangingPunct="0">
              <a:spcBef>
                <a:spcPct val="0"/>
              </a:spcBef>
              <a:spcAft>
                <a:spcPct val="0"/>
              </a:spcAft>
              <a:defRPr sz="4400">
                <a:solidFill>
                  <a:srgbClr val="D3A464"/>
                </a:solidFill>
                <a:latin typeface="Futura Md BT" pitchFamily="34" charset="0"/>
                <a:cs typeface="Times New Roman" pitchFamily="18" charset="0"/>
              </a:defRPr>
            </a:lvl4pPr>
            <a:lvl5pPr algn="l" rtl="0" eaLnBrk="0" fontAlgn="base" hangingPunct="0">
              <a:spcBef>
                <a:spcPct val="0"/>
              </a:spcBef>
              <a:spcAft>
                <a:spcPct val="0"/>
              </a:spcAft>
              <a:defRPr sz="4400">
                <a:solidFill>
                  <a:srgbClr val="D3A464"/>
                </a:solidFill>
                <a:latin typeface="Futura Md BT" pitchFamily="34" charset="0"/>
                <a:cs typeface="Times New Roman" pitchFamily="18" charset="0"/>
              </a:defRPr>
            </a:lvl5pPr>
            <a:lvl6pPr marL="457200" algn="l" rtl="0" fontAlgn="base">
              <a:spcBef>
                <a:spcPct val="0"/>
              </a:spcBef>
              <a:spcAft>
                <a:spcPct val="0"/>
              </a:spcAft>
              <a:defRPr sz="4400">
                <a:solidFill>
                  <a:srgbClr val="D3A464"/>
                </a:solidFill>
                <a:latin typeface="Futura Md BT" pitchFamily="34" charset="0"/>
                <a:cs typeface="Times New Roman" pitchFamily="18" charset="0"/>
              </a:defRPr>
            </a:lvl6pPr>
            <a:lvl7pPr marL="914400" algn="l" rtl="0" fontAlgn="base">
              <a:spcBef>
                <a:spcPct val="0"/>
              </a:spcBef>
              <a:spcAft>
                <a:spcPct val="0"/>
              </a:spcAft>
              <a:defRPr sz="4400">
                <a:solidFill>
                  <a:srgbClr val="D3A464"/>
                </a:solidFill>
                <a:latin typeface="Futura Md BT" pitchFamily="34" charset="0"/>
                <a:cs typeface="Times New Roman" pitchFamily="18" charset="0"/>
              </a:defRPr>
            </a:lvl7pPr>
            <a:lvl8pPr marL="1371600" algn="l" rtl="0" fontAlgn="base">
              <a:spcBef>
                <a:spcPct val="0"/>
              </a:spcBef>
              <a:spcAft>
                <a:spcPct val="0"/>
              </a:spcAft>
              <a:defRPr sz="4400">
                <a:solidFill>
                  <a:srgbClr val="D3A464"/>
                </a:solidFill>
                <a:latin typeface="Futura Md BT" pitchFamily="34" charset="0"/>
                <a:cs typeface="Times New Roman" pitchFamily="18" charset="0"/>
              </a:defRPr>
            </a:lvl8pPr>
            <a:lvl9pPr marL="1828800" algn="l" rtl="0" fontAlgn="base">
              <a:spcBef>
                <a:spcPct val="0"/>
              </a:spcBef>
              <a:spcAft>
                <a:spcPct val="0"/>
              </a:spcAft>
              <a:defRPr sz="4400">
                <a:solidFill>
                  <a:srgbClr val="D3A464"/>
                </a:solidFill>
                <a:latin typeface="Futura Md BT" pitchFamily="34" charset="0"/>
                <a:cs typeface="Times New Roman" pitchFamily="18" charset="0"/>
              </a:defRPr>
            </a:lvl9pPr>
          </a:lstStyle>
          <a:p>
            <a:r>
              <a:rPr lang="en-US" sz="3600" dirty="0" smtClean="0">
                <a:solidFill>
                  <a:schemeClr val="tx1"/>
                </a:solidFill>
              </a:rPr>
              <a:t>Central District</a:t>
            </a:r>
          </a:p>
          <a:p>
            <a:r>
              <a:rPr lang="en-US" sz="3600" dirty="0" smtClean="0">
                <a:solidFill>
                  <a:schemeClr val="tx1"/>
                </a:solidFill>
              </a:rPr>
              <a:t>Specific Plan</a:t>
            </a:r>
            <a:endParaRPr lang="en-US" sz="3600" dirty="0">
              <a:solidFill>
                <a:schemeClr val="tx1"/>
              </a:solidFill>
            </a:endParaRPr>
          </a:p>
        </p:txBody>
      </p:sp>
    </p:spTree>
    <p:extLst>
      <p:ext uri="{BB962C8B-B14F-4D97-AF65-F5344CB8AC3E}">
        <p14:creationId xmlns:p14="http://schemas.microsoft.com/office/powerpoint/2010/main" val="348599478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5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Slide Number Placeholder 3"/>
          <p:cNvSpPr>
            <a:spLocks noGrp="1"/>
          </p:cNvSpPr>
          <p:nvPr>
            <p:ph type="sldNum" sz="quarter" idx="10"/>
          </p:nvPr>
        </p:nvSpPr>
        <p:spPr/>
        <p:txBody>
          <a:bodyPr/>
          <a:lstStyle/>
          <a:p>
            <a:pPr>
              <a:defRPr/>
            </a:pPr>
            <a:fld id="{AEF31F04-8019-404D-AECE-BE9E5CFC0747}" type="slidenum">
              <a:rPr lang="en-US" smtClean="0"/>
              <a:pPr>
                <a:defRPr/>
              </a:pPr>
              <a:t>48</a:t>
            </a:fld>
            <a:endParaRPr lang="en-US"/>
          </a:p>
        </p:txBody>
      </p:sp>
      <p:sp>
        <p:nvSpPr>
          <p:cNvPr id="5" name="Title 1"/>
          <p:cNvSpPr txBox="1">
            <a:spLocks/>
          </p:cNvSpPr>
          <p:nvPr/>
        </p:nvSpPr>
        <p:spPr bwMode="auto">
          <a:xfrm>
            <a:off x="6096000" y="2247900"/>
            <a:ext cx="2666999" cy="2362200"/>
          </a:xfrm>
          <a:prstGeom prst="rect">
            <a:avLst/>
          </a:prstGeom>
          <a:solidFill>
            <a:schemeClr val="accent3"/>
          </a:solid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400">
                <a:solidFill>
                  <a:srgbClr val="D3A464"/>
                </a:solidFill>
                <a:latin typeface="+mj-lt"/>
                <a:ea typeface="+mj-ea"/>
                <a:cs typeface="+mj-cs"/>
              </a:defRPr>
            </a:lvl1pPr>
            <a:lvl2pPr algn="l" rtl="0" eaLnBrk="0" fontAlgn="base" hangingPunct="0">
              <a:spcBef>
                <a:spcPct val="0"/>
              </a:spcBef>
              <a:spcAft>
                <a:spcPct val="0"/>
              </a:spcAft>
              <a:defRPr sz="4400">
                <a:solidFill>
                  <a:srgbClr val="D3A464"/>
                </a:solidFill>
                <a:latin typeface="Futura Md BT" pitchFamily="34" charset="0"/>
                <a:cs typeface="Times New Roman" pitchFamily="18" charset="0"/>
              </a:defRPr>
            </a:lvl2pPr>
            <a:lvl3pPr algn="l" rtl="0" eaLnBrk="0" fontAlgn="base" hangingPunct="0">
              <a:spcBef>
                <a:spcPct val="0"/>
              </a:spcBef>
              <a:spcAft>
                <a:spcPct val="0"/>
              </a:spcAft>
              <a:defRPr sz="4400">
                <a:solidFill>
                  <a:srgbClr val="D3A464"/>
                </a:solidFill>
                <a:latin typeface="Futura Md BT" pitchFamily="34" charset="0"/>
                <a:cs typeface="Times New Roman" pitchFamily="18" charset="0"/>
              </a:defRPr>
            </a:lvl3pPr>
            <a:lvl4pPr algn="l" rtl="0" eaLnBrk="0" fontAlgn="base" hangingPunct="0">
              <a:spcBef>
                <a:spcPct val="0"/>
              </a:spcBef>
              <a:spcAft>
                <a:spcPct val="0"/>
              </a:spcAft>
              <a:defRPr sz="4400">
                <a:solidFill>
                  <a:srgbClr val="D3A464"/>
                </a:solidFill>
                <a:latin typeface="Futura Md BT" pitchFamily="34" charset="0"/>
                <a:cs typeface="Times New Roman" pitchFamily="18" charset="0"/>
              </a:defRPr>
            </a:lvl4pPr>
            <a:lvl5pPr algn="l" rtl="0" eaLnBrk="0" fontAlgn="base" hangingPunct="0">
              <a:spcBef>
                <a:spcPct val="0"/>
              </a:spcBef>
              <a:spcAft>
                <a:spcPct val="0"/>
              </a:spcAft>
              <a:defRPr sz="4400">
                <a:solidFill>
                  <a:srgbClr val="D3A464"/>
                </a:solidFill>
                <a:latin typeface="Futura Md BT" pitchFamily="34" charset="0"/>
                <a:cs typeface="Times New Roman" pitchFamily="18" charset="0"/>
              </a:defRPr>
            </a:lvl5pPr>
            <a:lvl6pPr marL="457200" algn="l" rtl="0" fontAlgn="base">
              <a:spcBef>
                <a:spcPct val="0"/>
              </a:spcBef>
              <a:spcAft>
                <a:spcPct val="0"/>
              </a:spcAft>
              <a:defRPr sz="4400">
                <a:solidFill>
                  <a:srgbClr val="D3A464"/>
                </a:solidFill>
                <a:latin typeface="Futura Md BT" pitchFamily="34" charset="0"/>
                <a:cs typeface="Times New Roman" pitchFamily="18" charset="0"/>
              </a:defRPr>
            </a:lvl6pPr>
            <a:lvl7pPr marL="914400" algn="l" rtl="0" fontAlgn="base">
              <a:spcBef>
                <a:spcPct val="0"/>
              </a:spcBef>
              <a:spcAft>
                <a:spcPct val="0"/>
              </a:spcAft>
              <a:defRPr sz="4400">
                <a:solidFill>
                  <a:srgbClr val="D3A464"/>
                </a:solidFill>
                <a:latin typeface="Futura Md BT" pitchFamily="34" charset="0"/>
                <a:cs typeface="Times New Roman" pitchFamily="18" charset="0"/>
              </a:defRPr>
            </a:lvl7pPr>
            <a:lvl8pPr marL="1371600" algn="l" rtl="0" fontAlgn="base">
              <a:spcBef>
                <a:spcPct val="0"/>
              </a:spcBef>
              <a:spcAft>
                <a:spcPct val="0"/>
              </a:spcAft>
              <a:defRPr sz="4400">
                <a:solidFill>
                  <a:srgbClr val="D3A464"/>
                </a:solidFill>
                <a:latin typeface="Futura Md BT" pitchFamily="34" charset="0"/>
                <a:cs typeface="Times New Roman" pitchFamily="18" charset="0"/>
              </a:defRPr>
            </a:lvl8pPr>
            <a:lvl9pPr marL="1828800" algn="l" rtl="0" fontAlgn="base">
              <a:spcBef>
                <a:spcPct val="0"/>
              </a:spcBef>
              <a:spcAft>
                <a:spcPct val="0"/>
              </a:spcAft>
              <a:defRPr sz="4400">
                <a:solidFill>
                  <a:srgbClr val="D3A464"/>
                </a:solidFill>
                <a:latin typeface="Futura Md BT" pitchFamily="34" charset="0"/>
                <a:cs typeface="Times New Roman" pitchFamily="18" charset="0"/>
              </a:defRPr>
            </a:lvl9pPr>
          </a:lstStyle>
          <a:p>
            <a:r>
              <a:rPr lang="en-US" sz="3600" dirty="0" smtClean="0">
                <a:solidFill>
                  <a:schemeClr val="tx1"/>
                </a:solidFill>
              </a:rPr>
              <a:t>West </a:t>
            </a:r>
          </a:p>
          <a:p>
            <a:r>
              <a:rPr lang="en-US" sz="3600" dirty="0" smtClean="0">
                <a:solidFill>
                  <a:schemeClr val="tx1"/>
                </a:solidFill>
              </a:rPr>
              <a:t>Gateway</a:t>
            </a:r>
          </a:p>
          <a:p>
            <a:r>
              <a:rPr lang="en-US" sz="3600" dirty="0" smtClean="0">
                <a:solidFill>
                  <a:schemeClr val="tx1"/>
                </a:solidFill>
              </a:rPr>
              <a:t>Specific Plan</a:t>
            </a:r>
            <a:endParaRPr lang="en-US" sz="3600" dirty="0">
              <a:solidFill>
                <a:schemeClr val="tx1"/>
              </a:solidFill>
            </a:endParaRPr>
          </a:p>
        </p:txBody>
      </p:sp>
    </p:spTree>
    <p:extLst>
      <p:ext uri="{BB962C8B-B14F-4D97-AF65-F5344CB8AC3E}">
        <p14:creationId xmlns:p14="http://schemas.microsoft.com/office/powerpoint/2010/main" val="348599478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49</a:t>
            </a:fld>
            <a:endParaRPr lang="en-US" dirty="0"/>
          </a:p>
        </p:txBody>
      </p:sp>
      <p:sp>
        <p:nvSpPr>
          <p:cNvPr id="5" name="Rectangle 4"/>
          <p:cNvSpPr/>
          <p:nvPr/>
        </p:nvSpPr>
        <p:spPr>
          <a:xfrm>
            <a:off x="0" y="0"/>
            <a:ext cx="9144000" cy="6858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5832882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ontent Placeholder 2"/>
          <p:cNvSpPr>
            <a:spLocks noGrp="1"/>
          </p:cNvSpPr>
          <p:nvPr>
            <p:ph idx="1"/>
          </p:nvPr>
        </p:nvSpPr>
        <p:spPr>
          <a:xfrm>
            <a:off x="304800" y="990600"/>
            <a:ext cx="8458200" cy="5867400"/>
          </a:xfrm>
        </p:spPr>
        <p:txBody>
          <a:bodyPr anchor="ctr"/>
          <a:lstStyle/>
          <a:p>
            <a:pPr marL="0" indent="0" algn="ctr">
              <a:buFontTx/>
              <a:buNone/>
            </a:pPr>
            <a:r>
              <a:rPr lang="en-US" sz="6600" dirty="0" smtClean="0">
                <a:effectLst>
                  <a:outerShdw blurRad="38100" dist="38100" dir="2700000" algn="tl">
                    <a:srgbClr val="000000">
                      <a:alpha val="43137"/>
                    </a:srgbClr>
                  </a:outerShdw>
                </a:effectLst>
              </a:rPr>
              <a:t>Land Use Diagram Resource Slides</a:t>
            </a:r>
          </a:p>
        </p:txBody>
      </p:sp>
      <p:sp>
        <p:nvSpPr>
          <p:cNvPr id="24579" name="Slide Number Placeholder 3"/>
          <p:cNvSpPr>
            <a:spLocks noGrp="1"/>
          </p:cNvSpPr>
          <p:nvPr>
            <p:ph type="sldNum" sz="quarter" idx="10"/>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6DB36376-D129-4AA0-9CF5-E2059BCBF72D}" type="slidenum">
              <a:rPr lang="en-US" smtClean="0">
                <a:latin typeface="Futura Bk BT"/>
              </a:rPr>
              <a:pPr eaLnBrk="1" hangingPunct="1"/>
              <a:t>50</a:t>
            </a:fld>
            <a:endParaRPr lang="en-US" dirty="0" smtClean="0">
              <a:latin typeface="Futura Bk BT"/>
            </a:endParaRPr>
          </a:p>
        </p:txBody>
      </p:sp>
    </p:spTree>
    <p:extLst>
      <p:ext uri="{BB962C8B-B14F-4D97-AF65-F5344CB8AC3E}">
        <p14:creationId xmlns:p14="http://schemas.microsoft.com/office/powerpoint/2010/main" val="112622677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58" y="2458"/>
            <a:ext cx="9144000" cy="6858000"/>
          </a:xfrm>
          <a:prstGeom prst="rect">
            <a:avLst/>
          </a:prstGeom>
        </p:spPr>
      </p:pic>
      <p:sp>
        <p:nvSpPr>
          <p:cNvPr id="11" name="Freeform 10"/>
          <p:cNvSpPr/>
          <p:nvPr/>
        </p:nvSpPr>
        <p:spPr>
          <a:xfrm>
            <a:off x="3644900" y="2520950"/>
            <a:ext cx="2349500" cy="831850"/>
          </a:xfrm>
          <a:custGeom>
            <a:avLst/>
            <a:gdLst>
              <a:gd name="connsiteX0" fmla="*/ 2343150 w 2349500"/>
              <a:gd name="connsiteY0" fmla="*/ 0 h 831850"/>
              <a:gd name="connsiteX1" fmla="*/ 1924050 w 2349500"/>
              <a:gd name="connsiteY1" fmla="*/ 6350 h 831850"/>
              <a:gd name="connsiteX2" fmla="*/ 1936750 w 2349500"/>
              <a:gd name="connsiteY2" fmla="*/ 146050 h 831850"/>
              <a:gd name="connsiteX3" fmla="*/ 0 w 2349500"/>
              <a:gd name="connsiteY3" fmla="*/ 165100 h 831850"/>
              <a:gd name="connsiteX4" fmla="*/ 6350 w 2349500"/>
              <a:gd name="connsiteY4" fmla="*/ 831850 h 831850"/>
              <a:gd name="connsiteX5" fmla="*/ 2349500 w 2349500"/>
              <a:gd name="connsiteY5" fmla="*/ 793750 h 831850"/>
              <a:gd name="connsiteX6" fmla="*/ 2343150 w 2349500"/>
              <a:gd name="connsiteY6" fmla="*/ 0 h 831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49500" h="831850">
                <a:moveTo>
                  <a:pt x="2343150" y="0"/>
                </a:moveTo>
                <a:lnTo>
                  <a:pt x="1924050" y="6350"/>
                </a:lnTo>
                <a:lnTo>
                  <a:pt x="1936750" y="146050"/>
                </a:lnTo>
                <a:lnTo>
                  <a:pt x="0" y="165100"/>
                </a:lnTo>
                <a:cubicBezTo>
                  <a:pt x="2117" y="387350"/>
                  <a:pt x="4233" y="609600"/>
                  <a:pt x="6350" y="831850"/>
                </a:cubicBezTo>
                <a:lnTo>
                  <a:pt x="2349500" y="793750"/>
                </a:lnTo>
                <a:cubicBezTo>
                  <a:pt x="2347383" y="529167"/>
                  <a:pt x="2345267" y="264583"/>
                  <a:pt x="2343150" y="0"/>
                </a:cubicBezTo>
                <a:close/>
              </a:path>
            </a:pathLst>
          </a:custGeom>
          <a:noFill/>
          <a:ln w="63500">
            <a:solidFill>
              <a:srgbClr val="CC00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4118977" y="2706042"/>
            <a:ext cx="1401346" cy="461665"/>
          </a:xfrm>
          <a:prstGeom prst="rect">
            <a:avLst/>
          </a:prstGeom>
          <a:noFill/>
        </p:spPr>
        <p:txBody>
          <a:bodyPr wrap="none" rtlCol="0">
            <a:spAutoFit/>
          </a:bodyPr>
          <a:lstStyle/>
          <a:p>
            <a:r>
              <a:rPr lang="en-US" sz="2400" b="1" dirty="0" smtClean="0">
                <a:effectLst>
                  <a:outerShdw blurRad="38100" dist="38100" dir="2700000" algn="tl">
                    <a:srgbClr val="000000">
                      <a:alpha val="43137"/>
                    </a:srgbClr>
                  </a:outerShdw>
                </a:effectLst>
              </a:rPr>
              <a:t>CD-22-B</a:t>
            </a:r>
            <a:endParaRPr lang="en-US" sz="2400" b="1" dirty="0">
              <a:effectLst>
                <a:outerShdw blurRad="38100" dist="38100" dir="2700000" algn="tl">
                  <a:srgbClr val="000000">
                    <a:alpha val="43137"/>
                  </a:srgbClr>
                </a:outerShdw>
              </a:effectLst>
            </a:endParaRPr>
          </a:p>
        </p:txBody>
      </p:sp>
      <p:sp>
        <p:nvSpPr>
          <p:cNvPr id="6" name="Slide Number Placeholder 3"/>
          <p:cNvSpPr txBox="1">
            <a:spLocks/>
          </p:cNvSpPr>
          <p:nvPr/>
        </p:nvSpPr>
        <p:spPr>
          <a:xfrm>
            <a:off x="0" y="6400800"/>
            <a:ext cx="9144000" cy="320675"/>
          </a:xfrm>
          <a:prstGeom prst="rect">
            <a:avLst/>
          </a:prstGeom>
          <a:noFill/>
        </p:spPr>
        <p:txBody>
          <a:bodyP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mn-cs"/>
              </a:defRPr>
            </a:lvl1pPr>
            <a:lvl2pPr marL="742950" indent="-285750" algn="l" rtl="0" eaLnBrk="0" fontAlgn="base" hangingPunct="0">
              <a:spcBef>
                <a:spcPct val="0"/>
              </a:spcBef>
              <a:spcAft>
                <a:spcPct val="0"/>
              </a:spcAft>
              <a:defRPr kern="1200">
                <a:solidFill>
                  <a:schemeClr val="tx1"/>
                </a:solidFill>
                <a:latin typeface="Arial" pitchFamily="34" charset="0"/>
                <a:ea typeface="+mn-ea"/>
                <a:cs typeface="+mn-cs"/>
              </a:defRPr>
            </a:lvl2pPr>
            <a:lvl3pPr marL="1143000" indent="-228600" algn="l" rtl="0" eaLnBrk="0" fontAlgn="base" hangingPunct="0">
              <a:spcBef>
                <a:spcPct val="0"/>
              </a:spcBef>
              <a:spcAft>
                <a:spcPct val="0"/>
              </a:spcAft>
              <a:defRPr kern="1200">
                <a:solidFill>
                  <a:schemeClr val="tx1"/>
                </a:solidFill>
                <a:latin typeface="Arial" pitchFamily="34" charset="0"/>
                <a:ea typeface="+mn-ea"/>
                <a:cs typeface="+mn-cs"/>
              </a:defRPr>
            </a:lvl3pPr>
            <a:lvl4pPr marL="1600200" indent="-228600" algn="l" rtl="0" eaLnBrk="0" fontAlgn="base" hangingPunct="0">
              <a:spcBef>
                <a:spcPct val="0"/>
              </a:spcBef>
              <a:spcAft>
                <a:spcPct val="0"/>
              </a:spcAft>
              <a:defRPr kern="1200">
                <a:solidFill>
                  <a:schemeClr val="tx1"/>
                </a:solidFill>
                <a:latin typeface="Arial" pitchFamily="34" charset="0"/>
                <a:ea typeface="+mn-ea"/>
                <a:cs typeface="+mn-cs"/>
              </a:defRPr>
            </a:lvl4pPr>
            <a:lvl5pPr marL="2057400" indent="-228600" algn="l" rtl="0" eaLnBrk="0" fontAlgn="base" hangingPunct="0">
              <a:spcBef>
                <a:spcPct val="0"/>
              </a:spcBef>
              <a:spcAft>
                <a:spcPct val="0"/>
              </a:spcAft>
              <a:defRPr kern="1200">
                <a:solidFill>
                  <a:schemeClr val="tx1"/>
                </a:solidFill>
                <a:latin typeface="Arial" pitchFamily="34"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pitchFamily="34"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pitchFamily="34"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pitchFamily="34"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pitchFamily="34" charset="0"/>
                <a:ea typeface="+mn-ea"/>
                <a:cs typeface="+mn-cs"/>
              </a:defRPr>
            </a:lvl9pPr>
          </a:lstStyle>
          <a:p>
            <a:pPr algn="ctr" eaLnBrk="1" hangingPunct="1"/>
            <a:fld id="{6DB36376-D129-4AA0-9CF5-E2059BCBF72D}" type="slidenum">
              <a:rPr lang="en-US" sz="1400" smtClean="0">
                <a:latin typeface="Futura Bk BT"/>
              </a:rPr>
              <a:pPr algn="ctr" eaLnBrk="1" hangingPunct="1"/>
              <a:t>51</a:t>
            </a:fld>
            <a:endParaRPr lang="en-US" sz="1400" dirty="0" smtClean="0">
              <a:latin typeface="Futura Bk BT"/>
            </a:endParaRPr>
          </a:p>
        </p:txBody>
      </p:sp>
    </p:spTree>
    <p:extLst>
      <p:ext uri="{BB962C8B-B14F-4D97-AF65-F5344CB8AC3E}">
        <p14:creationId xmlns:p14="http://schemas.microsoft.com/office/powerpoint/2010/main" val="412600458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Slide Number Placeholder 3"/>
          <p:cNvSpPr txBox="1">
            <a:spLocks/>
          </p:cNvSpPr>
          <p:nvPr/>
        </p:nvSpPr>
        <p:spPr>
          <a:xfrm>
            <a:off x="0" y="6400800"/>
            <a:ext cx="9144000" cy="320675"/>
          </a:xfrm>
          <a:prstGeom prst="rect">
            <a:avLst/>
          </a:prstGeom>
          <a:noFill/>
        </p:spPr>
        <p:txBody>
          <a:bodyP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mn-cs"/>
              </a:defRPr>
            </a:lvl1pPr>
            <a:lvl2pPr marL="742950" indent="-285750" algn="l" rtl="0" eaLnBrk="0" fontAlgn="base" hangingPunct="0">
              <a:spcBef>
                <a:spcPct val="0"/>
              </a:spcBef>
              <a:spcAft>
                <a:spcPct val="0"/>
              </a:spcAft>
              <a:defRPr kern="1200">
                <a:solidFill>
                  <a:schemeClr val="tx1"/>
                </a:solidFill>
                <a:latin typeface="Arial" pitchFamily="34" charset="0"/>
                <a:ea typeface="+mn-ea"/>
                <a:cs typeface="+mn-cs"/>
              </a:defRPr>
            </a:lvl2pPr>
            <a:lvl3pPr marL="1143000" indent="-228600" algn="l" rtl="0" eaLnBrk="0" fontAlgn="base" hangingPunct="0">
              <a:spcBef>
                <a:spcPct val="0"/>
              </a:spcBef>
              <a:spcAft>
                <a:spcPct val="0"/>
              </a:spcAft>
              <a:defRPr kern="1200">
                <a:solidFill>
                  <a:schemeClr val="tx1"/>
                </a:solidFill>
                <a:latin typeface="Arial" pitchFamily="34" charset="0"/>
                <a:ea typeface="+mn-ea"/>
                <a:cs typeface="+mn-cs"/>
              </a:defRPr>
            </a:lvl3pPr>
            <a:lvl4pPr marL="1600200" indent="-228600" algn="l" rtl="0" eaLnBrk="0" fontAlgn="base" hangingPunct="0">
              <a:spcBef>
                <a:spcPct val="0"/>
              </a:spcBef>
              <a:spcAft>
                <a:spcPct val="0"/>
              </a:spcAft>
              <a:defRPr kern="1200">
                <a:solidFill>
                  <a:schemeClr val="tx1"/>
                </a:solidFill>
                <a:latin typeface="Arial" pitchFamily="34" charset="0"/>
                <a:ea typeface="+mn-ea"/>
                <a:cs typeface="+mn-cs"/>
              </a:defRPr>
            </a:lvl4pPr>
            <a:lvl5pPr marL="2057400" indent="-228600" algn="l" rtl="0" eaLnBrk="0" fontAlgn="base" hangingPunct="0">
              <a:spcBef>
                <a:spcPct val="0"/>
              </a:spcBef>
              <a:spcAft>
                <a:spcPct val="0"/>
              </a:spcAft>
              <a:defRPr kern="1200">
                <a:solidFill>
                  <a:schemeClr val="tx1"/>
                </a:solidFill>
                <a:latin typeface="Arial" pitchFamily="34"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pitchFamily="34"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pitchFamily="34"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pitchFamily="34"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pitchFamily="34" charset="0"/>
                <a:ea typeface="+mn-ea"/>
                <a:cs typeface="+mn-cs"/>
              </a:defRPr>
            </a:lvl9pPr>
          </a:lstStyle>
          <a:p>
            <a:pPr algn="ctr" eaLnBrk="1" hangingPunct="1"/>
            <a:fld id="{6DB36376-D129-4AA0-9CF5-E2059BCBF72D}" type="slidenum">
              <a:rPr lang="en-US" sz="1400" smtClean="0">
                <a:latin typeface="Futura Bk BT"/>
              </a:rPr>
              <a:pPr algn="ctr" eaLnBrk="1" hangingPunct="1"/>
              <a:t>52</a:t>
            </a:fld>
            <a:endParaRPr lang="en-US" sz="1400" dirty="0" smtClean="0">
              <a:latin typeface="Futura Bk BT"/>
            </a:endParaRPr>
          </a:p>
        </p:txBody>
      </p:sp>
    </p:spTree>
    <p:extLst>
      <p:ext uri="{BB962C8B-B14F-4D97-AF65-F5344CB8AC3E}">
        <p14:creationId xmlns:p14="http://schemas.microsoft.com/office/powerpoint/2010/main" val="290354650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5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Freeform 4"/>
          <p:cNvSpPr/>
          <p:nvPr/>
        </p:nvSpPr>
        <p:spPr>
          <a:xfrm>
            <a:off x="1988820" y="2689860"/>
            <a:ext cx="2567940" cy="2529840"/>
          </a:xfrm>
          <a:custGeom>
            <a:avLst/>
            <a:gdLst>
              <a:gd name="connsiteX0" fmla="*/ 0 w 2567940"/>
              <a:gd name="connsiteY0" fmla="*/ 800100 h 2529840"/>
              <a:gd name="connsiteX1" fmla="*/ 22860 w 2567940"/>
              <a:gd name="connsiteY1" fmla="*/ 2529840 h 2529840"/>
              <a:gd name="connsiteX2" fmla="*/ 2567940 w 2567940"/>
              <a:gd name="connsiteY2" fmla="*/ 2506980 h 2529840"/>
              <a:gd name="connsiteX3" fmla="*/ 2552700 w 2567940"/>
              <a:gd name="connsiteY3" fmla="*/ 99060 h 2529840"/>
              <a:gd name="connsiteX4" fmla="*/ 1981200 w 2567940"/>
              <a:gd name="connsiteY4" fmla="*/ 99060 h 2529840"/>
              <a:gd name="connsiteX5" fmla="*/ 1988820 w 2567940"/>
              <a:gd name="connsiteY5" fmla="*/ 0 h 2529840"/>
              <a:gd name="connsiteX6" fmla="*/ 1539240 w 2567940"/>
              <a:gd name="connsiteY6" fmla="*/ 0 h 2529840"/>
              <a:gd name="connsiteX7" fmla="*/ 1546860 w 2567940"/>
              <a:gd name="connsiteY7" fmla="*/ 1577340 h 2529840"/>
              <a:gd name="connsiteX8" fmla="*/ 693420 w 2567940"/>
              <a:gd name="connsiteY8" fmla="*/ 1577340 h 2529840"/>
              <a:gd name="connsiteX9" fmla="*/ 678180 w 2567940"/>
              <a:gd name="connsiteY9" fmla="*/ 807720 h 2529840"/>
              <a:gd name="connsiteX10" fmla="*/ 0 w 2567940"/>
              <a:gd name="connsiteY10" fmla="*/ 800100 h 2529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67940" h="2529840">
                <a:moveTo>
                  <a:pt x="0" y="800100"/>
                </a:moveTo>
                <a:lnTo>
                  <a:pt x="22860" y="2529840"/>
                </a:lnTo>
                <a:lnTo>
                  <a:pt x="2567940" y="2506980"/>
                </a:lnTo>
                <a:lnTo>
                  <a:pt x="2552700" y="99060"/>
                </a:lnTo>
                <a:lnTo>
                  <a:pt x="1981200" y="99060"/>
                </a:lnTo>
                <a:lnTo>
                  <a:pt x="1988820" y="0"/>
                </a:lnTo>
                <a:lnTo>
                  <a:pt x="1539240" y="0"/>
                </a:lnTo>
                <a:lnTo>
                  <a:pt x="1546860" y="1577340"/>
                </a:lnTo>
                <a:lnTo>
                  <a:pt x="693420" y="1577340"/>
                </a:lnTo>
                <a:lnTo>
                  <a:pt x="678180" y="807720"/>
                </a:lnTo>
                <a:lnTo>
                  <a:pt x="0" y="800100"/>
                </a:lnTo>
                <a:close/>
              </a:path>
            </a:pathLst>
          </a:custGeom>
          <a:noFill/>
          <a:ln w="63500">
            <a:solidFill>
              <a:srgbClr val="CC00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2895600" y="4571999"/>
            <a:ext cx="1075936" cy="461665"/>
          </a:xfrm>
          <a:prstGeom prst="rect">
            <a:avLst/>
          </a:prstGeom>
        </p:spPr>
        <p:txBody>
          <a:bodyPr wrap="none">
            <a:spAutoFit/>
          </a:bodyPr>
          <a:lstStyle/>
          <a:p>
            <a:r>
              <a:rPr lang="en-US" sz="2400" b="1" dirty="0" smtClean="0">
                <a:effectLst>
                  <a:outerShdw blurRad="38100" dist="38100" dir="2700000" algn="tl">
                    <a:srgbClr val="000000">
                      <a:alpha val="43137"/>
                    </a:srgbClr>
                  </a:outerShdw>
                </a:effectLst>
              </a:rPr>
              <a:t>CD-38</a:t>
            </a:r>
            <a:endParaRPr lang="en-US" sz="2400" dirty="0"/>
          </a:p>
        </p:txBody>
      </p:sp>
      <p:sp>
        <p:nvSpPr>
          <p:cNvPr id="7" name="Slide Number Placeholder 3"/>
          <p:cNvSpPr>
            <a:spLocks noGrp="1"/>
          </p:cNvSpPr>
          <p:nvPr>
            <p:ph type="sldNum" sz="quarter" idx="10"/>
          </p:nvPr>
        </p:nvSpPr>
        <p:spPr>
          <a:xfrm>
            <a:off x="0" y="6400800"/>
            <a:ext cx="9144000" cy="320675"/>
          </a:xfrm>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6DB36376-D129-4AA0-9CF5-E2059BCBF72D}" type="slidenum">
              <a:rPr lang="en-US" smtClean="0">
                <a:latin typeface="Futura Bk BT"/>
              </a:rPr>
              <a:pPr eaLnBrk="1" hangingPunct="1"/>
              <a:t>53</a:t>
            </a:fld>
            <a:endParaRPr lang="en-US" smtClean="0">
              <a:latin typeface="Futura Bk BT"/>
            </a:endParaRPr>
          </a:p>
        </p:txBody>
      </p:sp>
    </p:spTree>
    <p:extLst>
      <p:ext uri="{BB962C8B-B14F-4D97-AF65-F5344CB8AC3E}">
        <p14:creationId xmlns:p14="http://schemas.microsoft.com/office/powerpoint/2010/main" val="327477779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Slide Number Placeholder 3"/>
          <p:cNvSpPr txBox="1">
            <a:spLocks/>
          </p:cNvSpPr>
          <p:nvPr/>
        </p:nvSpPr>
        <p:spPr>
          <a:xfrm>
            <a:off x="0" y="6400800"/>
            <a:ext cx="9144000" cy="320675"/>
          </a:xfrm>
          <a:prstGeom prst="rect">
            <a:avLst/>
          </a:prstGeom>
          <a:noFill/>
        </p:spPr>
        <p:txBody>
          <a:bodyP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mn-cs"/>
              </a:defRPr>
            </a:lvl1pPr>
            <a:lvl2pPr marL="742950" indent="-285750" algn="l" rtl="0" eaLnBrk="0" fontAlgn="base" hangingPunct="0">
              <a:spcBef>
                <a:spcPct val="0"/>
              </a:spcBef>
              <a:spcAft>
                <a:spcPct val="0"/>
              </a:spcAft>
              <a:defRPr kern="1200">
                <a:solidFill>
                  <a:schemeClr val="tx1"/>
                </a:solidFill>
                <a:latin typeface="Arial" pitchFamily="34" charset="0"/>
                <a:ea typeface="+mn-ea"/>
                <a:cs typeface="+mn-cs"/>
              </a:defRPr>
            </a:lvl2pPr>
            <a:lvl3pPr marL="1143000" indent="-228600" algn="l" rtl="0" eaLnBrk="0" fontAlgn="base" hangingPunct="0">
              <a:spcBef>
                <a:spcPct val="0"/>
              </a:spcBef>
              <a:spcAft>
                <a:spcPct val="0"/>
              </a:spcAft>
              <a:defRPr kern="1200">
                <a:solidFill>
                  <a:schemeClr val="tx1"/>
                </a:solidFill>
                <a:latin typeface="Arial" pitchFamily="34" charset="0"/>
                <a:ea typeface="+mn-ea"/>
                <a:cs typeface="+mn-cs"/>
              </a:defRPr>
            </a:lvl3pPr>
            <a:lvl4pPr marL="1600200" indent="-228600" algn="l" rtl="0" eaLnBrk="0" fontAlgn="base" hangingPunct="0">
              <a:spcBef>
                <a:spcPct val="0"/>
              </a:spcBef>
              <a:spcAft>
                <a:spcPct val="0"/>
              </a:spcAft>
              <a:defRPr kern="1200">
                <a:solidFill>
                  <a:schemeClr val="tx1"/>
                </a:solidFill>
                <a:latin typeface="Arial" pitchFamily="34" charset="0"/>
                <a:ea typeface="+mn-ea"/>
                <a:cs typeface="+mn-cs"/>
              </a:defRPr>
            </a:lvl4pPr>
            <a:lvl5pPr marL="2057400" indent="-228600" algn="l" rtl="0" eaLnBrk="0" fontAlgn="base" hangingPunct="0">
              <a:spcBef>
                <a:spcPct val="0"/>
              </a:spcBef>
              <a:spcAft>
                <a:spcPct val="0"/>
              </a:spcAft>
              <a:defRPr kern="1200">
                <a:solidFill>
                  <a:schemeClr val="tx1"/>
                </a:solidFill>
                <a:latin typeface="Arial" pitchFamily="34"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pitchFamily="34"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pitchFamily="34"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pitchFamily="34"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pitchFamily="34" charset="0"/>
                <a:ea typeface="+mn-ea"/>
                <a:cs typeface="+mn-cs"/>
              </a:defRPr>
            </a:lvl9pPr>
          </a:lstStyle>
          <a:p>
            <a:pPr algn="ctr" eaLnBrk="1" hangingPunct="1"/>
            <a:fld id="{6DB36376-D129-4AA0-9CF5-E2059BCBF72D}" type="slidenum">
              <a:rPr lang="en-US" sz="1400" smtClean="0">
                <a:latin typeface="Futura Bk BT"/>
              </a:rPr>
              <a:pPr algn="ctr" eaLnBrk="1" hangingPunct="1"/>
              <a:t>54</a:t>
            </a:fld>
            <a:endParaRPr lang="en-US" sz="1400" dirty="0" smtClean="0">
              <a:latin typeface="Futura Bk BT"/>
            </a:endParaRPr>
          </a:p>
        </p:txBody>
      </p:sp>
    </p:spTree>
    <p:extLst>
      <p:ext uri="{BB962C8B-B14F-4D97-AF65-F5344CB8AC3E}">
        <p14:creationId xmlns:p14="http://schemas.microsoft.com/office/powerpoint/2010/main" val="290354650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50000"/>
                    </a14:imgEffect>
                  </a14:imgLayer>
                </a14:imgProps>
              </a:ext>
              <a:ext uri="{28A0092B-C50C-407E-A947-70E740481C1C}">
                <a14:useLocalDpi xmlns:a14="http://schemas.microsoft.com/office/drawing/2010/main" val="0"/>
              </a:ext>
            </a:extLst>
          </a:blip>
          <a:stretch>
            <a:fillRect/>
          </a:stretch>
        </p:blipFill>
        <p:spPr>
          <a:xfrm>
            <a:off x="-14748" y="0"/>
            <a:ext cx="9144000" cy="6858000"/>
          </a:xfrm>
          <a:prstGeom prst="rect">
            <a:avLst/>
          </a:prstGeom>
        </p:spPr>
      </p:pic>
      <p:sp>
        <p:nvSpPr>
          <p:cNvPr id="5" name="Freeform 4"/>
          <p:cNvSpPr/>
          <p:nvPr/>
        </p:nvSpPr>
        <p:spPr>
          <a:xfrm>
            <a:off x="2133600" y="2438400"/>
            <a:ext cx="5707380" cy="2240280"/>
          </a:xfrm>
          <a:custGeom>
            <a:avLst/>
            <a:gdLst>
              <a:gd name="connsiteX0" fmla="*/ 0 w 5707380"/>
              <a:gd name="connsiteY0" fmla="*/ 640080 h 2240280"/>
              <a:gd name="connsiteX1" fmla="*/ 7620 w 5707380"/>
              <a:gd name="connsiteY1" fmla="*/ 1600200 h 2240280"/>
              <a:gd name="connsiteX2" fmla="*/ 7620 w 5707380"/>
              <a:gd name="connsiteY2" fmla="*/ 1844040 h 2240280"/>
              <a:gd name="connsiteX3" fmla="*/ 274320 w 5707380"/>
              <a:gd name="connsiteY3" fmla="*/ 1844040 h 2240280"/>
              <a:gd name="connsiteX4" fmla="*/ 281940 w 5707380"/>
              <a:gd name="connsiteY4" fmla="*/ 1744980 h 2240280"/>
              <a:gd name="connsiteX5" fmla="*/ 579120 w 5707380"/>
              <a:gd name="connsiteY5" fmla="*/ 1744980 h 2240280"/>
              <a:gd name="connsiteX6" fmla="*/ 601980 w 5707380"/>
              <a:gd name="connsiteY6" fmla="*/ 1554480 h 2240280"/>
              <a:gd name="connsiteX7" fmla="*/ 1363980 w 5707380"/>
              <a:gd name="connsiteY7" fmla="*/ 1539240 h 2240280"/>
              <a:gd name="connsiteX8" fmla="*/ 1379220 w 5707380"/>
              <a:gd name="connsiteY8" fmla="*/ 1805940 h 2240280"/>
              <a:gd name="connsiteX9" fmla="*/ 2087880 w 5707380"/>
              <a:gd name="connsiteY9" fmla="*/ 1821180 h 2240280"/>
              <a:gd name="connsiteX10" fmla="*/ 2080260 w 5707380"/>
              <a:gd name="connsiteY10" fmla="*/ 1539240 h 2240280"/>
              <a:gd name="connsiteX11" fmla="*/ 2956560 w 5707380"/>
              <a:gd name="connsiteY11" fmla="*/ 1546860 h 2240280"/>
              <a:gd name="connsiteX12" fmla="*/ 2979420 w 5707380"/>
              <a:gd name="connsiteY12" fmla="*/ 1516380 h 2240280"/>
              <a:gd name="connsiteX13" fmla="*/ 4328160 w 5707380"/>
              <a:gd name="connsiteY13" fmla="*/ 1493520 h 2240280"/>
              <a:gd name="connsiteX14" fmla="*/ 4366260 w 5707380"/>
              <a:gd name="connsiteY14" fmla="*/ 1470660 h 2240280"/>
              <a:gd name="connsiteX15" fmla="*/ 5105400 w 5707380"/>
              <a:gd name="connsiteY15" fmla="*/ 1447800 h 2240280"/>
              <a:gd name="connsiteX16" fmla="*/ 5113020 w 5707380"/>
              <a:gd name="connsiteY16" fmla="*/ 1554480 h 2240280"/>
              <a:gd name="connsiteX17" fmla="*/ 5554980 w 5707380"/>
              <a:gd name="connsiteY17" fmla="*/ 1584960 h 2240280"/>
              <a:gd name="connsiteX18" fmla="*/ 5570220 w 5707380"/>
              <a:gd name="connsiteY18" fmla="*/ 2209800 h 2240280"/>
              <a:gd name="connsiteX19" fmla="*/ 5608320 w 5707380"/>
              <a:gd name="connsiteY19" fmla="*/ 2232660 h 2240280"/>
              <a:gd name="connsiteX20" fmla="*/ 5699760 w 5707380"/>
              <a:gd name="connsiteY20" fmla="*/ 2240280 h 2240280"/>
              <a:gd name="connsiteX21" fmla="*/ 5707380 w 5707380"/>
              <a:gd name="connsiteY21" fmla="*/ 0 h 2240280"/>
              <a:gd name="connsiteX22" fmla="*/ 5059680 w 5707380"/>
              <a:gd name="connsiteY22" fmla="*/ 15240 h 2240280"/>
              <a:gd name="connsiteX23" fmla="*/ 5074920 w 5707380"/>
              <a:gd name="connsiteY23" fmla="*/ 228600 h 2240280"/>
              <a:gd name="connsiteX24" fmla="*/ 5006340 w 5707380"/>
              <a:gd name="connsiteY24" fmla="*/ 236220 h 2240280"/>
              <a:gd name="connsiteX25" fmla="*/ 4983480 w 5707380"/>
              <a:gd name="connsiteY25" fmla="*/ 236220 h 2240280"/>
              <a:gd name="connsiteX26" fmla="*/ 4975860 w 5707380"/>
              <a:gd name="connsiteY26" fmla="*/ 609600 h 2240280"/>
              <a:gd name="connsiteX27" fmla="*/ 0 w 5707380"/>
              <a:gd name="connsiteY27" fmla="*/ 640080 h 2240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07380" h="2240280">
                <a:moveTo>
                  <a:pt x="0" y="640080"/>
                </a:moveTo>
                <a:lnTo>
                  <a:pt x="7620" y="1600200"/>
                </a:lnTo>
                <a:lnTo>
                  <a:pt x="7620" y="1844040"/>
                </a:lnTo>
                <a:lnTo>
                  <a:pt x="274320" y="1844040"/>
                </a:lnTo>
                <a:lnTo>
                  <a:pt x="281940" y="1744980"/>
                </a:lnTo>
                <a:lnTo>
                  <a:pt x="579120" y="1744980"/>
                </a:lnTo>
                <a:lnTo>
                  <a:pt x="601980" y="1554480"/>
                </a:lnTo>
                <a:lnTo>
                  <a:pt x="1363980" y="1539240"/>
                </a:lnTo>
                <a:lnTo>
                  <a:pt x="1379220" y="1805940"/>
                </a:lnTo>
                <a:lnTo>
                  <a:pt x="2087880" y="1821180"/>
                </a:lnTo>
                <a:lnTo>
                  <a:pt x="2080260" y="1539240"/>
                </a:lnTo>
                <a:lnTo>
                  <a:pt x="2956560" y="1546860"/>
                </a:lnTo>
                <a:lnTo>
                  <a:pt x="2979420" y="1516380"/>
                </a:lnTo>
                <a:lnTo>
                  <a:pt x="4328160" y="1493520"/>
                </a:lnTo>
                <a:lnTo>
                  <a:pt x="4366260" y="1470660"/>
                </a:lnTo>
                <a:lnTo>
                  <a:pt x="5105400" y="1447800"/>
                </a:lnTo>
                <a:lnTo>
                  <a:pt x="5113020" y="1554480"/>
                </a:lnTo>
                <a:lnTo>
                  <a:pt x="5554980" y="1584960"/>
                </a:lnTo>
                <a:lnTo>
                  <a:pt x="5570220" y="2209800"/>
                </a:lnTo>
                <a:lnTo>
                  <a:pt x="5608320" y="2232660"/>
                </a:lnTo>
                <a:lnTo>
                  <a:pt x="5699760" y="2240280"/>
                </a:lnTo>
                <a:lnTo>
                  <a:pt x="5707380" y="0"/>
                </a:lnTo>
                <a:lnTo>
                  <a:pt x="5059680" y="15240"/>
                </a:lnTo>
                <a:lnTo>
                  <a:pt x="5074920" y="228600"/>
                </a:lnTo>
                <a:lnTo>
                  <a:pt x="5006340" y="236220"/>
                </a:lnTo>
                <a:lnTo>
                  <a:pt x="4983480" y="236220"/>
                </a:lnTo>
                <a:lnTo>
                  <a:pt x="4975860" y="609600"/>
                </a:lnTo>
                <a:lnTo>
                  <a:pt x="0" y="640080"/>
                </a:lnTo>
                <a:close/>
              </a:path>
            </a:pathLst>
          </a:custGeom>
          <a:noFill/>
          <a:ln w="63500">
            <a:solidFill>
              <a:srgbClr val="CC00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5285419" y="3348335"/>
            <a:ext cx="886781" cy="461665"/>
          </a:xfrm>
          <a:prstGeom prst="rect">
            <a:avLst/>
          </a:prstGeom>
        </p:spPr>
        <p:txBody>
          <a:bodyPr wrap="none">
            <a:spAutoFit/>
          </a:bodyPr>
          <a:lstStyle/>
          <a:p>
            <a:pPr lvl="0"/>
            <a:r>
              <a:rPr lang="en-US" sz="2400" b="1" dirty="0" smtClean="0">
                <a:effectLst>
                  <a:outerShdw blurRad="38100" dist="38100" dir="2700000" algn="tl">
                    <a:srgbClr val="000000">
                      <a:alpha val="43137"/>
                    </a:srgbClr>
                  </a:outerShdw>
                </a:effectLst>
              </a:rPr>
              <a:t>EC-6</a:t>
            </a:r>
            <a:endParaRPr lang="en-US" sz="2400" dirty="0"/>
          </a:p>
        </p:txBody>
      </p:sp>
      <p:sp>
        <p:nvSpPr>
          <p:cNvPr id="7" name="Slide Number Placeholder 3"/>
          <p:cNvSpPr>
            <a:spLocks noGrp="1"/>
          </p:cNvSpPr>
          <p:nvPr>
            <p:ph type="sldNum" sz="quarter" idx="10"/>
          </p:nvPr>
        </p:nvSpPr>
        <p:spPr>
          <a:xfrm>
            <a:off x="0" y="6400800"/>
            <a:ext cx="9144000" cy="320675"/>
          </a:xfrm>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6DB36376-D129-4AA0-9CF5-E2059BCBF72D}" type="slidenum">
              <a:rPr lang="en-US" smtClean="0">
                <a:latin typeface="Futura Bk BT"/>
              </a:rPr>
              <a:pPr eaLnBrk="1" hangingPunct="1"/>
              <a:t>55</a:t>
            </a:fld>
            <a:endParaRPr lang="en-US" smtClean="0">
              <a:latin typeface="Futura Bk BT"/>
            </a:endParaRPr>
          </a:p>
        </p:txBody>
      </p:sp>
    </p:spTree>
    <p:extLst>
      <p:ext uri="{BB962C8B-B14F-4D97-AF65-F5344CB8AC3E}">
        <p14:creationId xmlns:p14="http://schemas.microsoft.com/office/powerpoint/2010/main" val="59281440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3"/>
          <p:cNvSpPr>
            <a:spLocks noGrp="1"/>
          </p:cNvSpPr>
          <p:nvPr>
            <p:ph type="sldNum" sz="quarter" idx="10"/>
          </p:nvPr>
        </p:nvSpPr>
        <p:spPr>
          <a:xfrm>
            <a:off x="0" y="6400800"/>
            <a:ext cx="9144000" cy="320675"/>
          </a:xfrm>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6DB36376-D129-4AA0-9CF5-E2059BCBF72D}" type="slidenum">
              <a:rPr lang="en-US" smtClean="0">
                <a:latin typeface="Futura Bk BT"/>
              </a:rPr>
              <a:pPr eaLnBrk="1" hangingPunct="1"/>
              <a:t>56</a:t>
            </a:fld>
            <a:endParaRPr lang="en-US" smtClean="0">
              <a:latin typeface="Futura Bk BT"/>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7805209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5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Freeform 4"/>
          <p:cNvSpPr/>
          <p:nvPr/>
        </p:nvSpPr>
        <p:spPr>
          <a:xfrm>
            <a:off x="4083050" y="3676650"/>
            <a:ext cx="946150" cy="1841500"/>
          </a:xfrm>
          <a:custGeom>
            <a:avLst/>
            <a:gdLst>
              <a:gd name="connsiteX0" fmla="*/ 0 w 946150"/>
              <a:gd name="connsiteY0" fmla="*/ 6350 h 1841500"/>
              <a:gd name="connsiteX1" fmla="*/ 0 w 946150"/>
              <a:gd name="connsiteY1" fmla="*/ 260350 h 1841500"/>
              <a:gd name="connsiteX2" fmla="*/ 101600 w 946150"/>
              <a:gd name="connsiteY2" fmla="*/ 260350 h 1841500"/>
              <a:gd name="connsiteX3" fmla="*/ 101600 w 946150"/>
              <a:gd name="connsiteY3" fmla="*/ 1498600 h 1841500"/>
              <a:gd name="connsiteX4" fmla="*/ 25400 w 946150"/>
              <a:gd name="connsiteY4" fmla="*/ 1504950 h 1841500"/>
              <a:gd name="connsiteX5" fmla="*/ 25400 w 946150"/>
              <a:gd name="connsiteY5" fmla="*/ 1809750 h 1841500"/>
              <a:gd name="connsiteX6" fmla="*/ 946150 w 946150"/>
              <a:gd name="connsiteY6" fmla="*/ 1841500 h 1841500"/>
              <a:gd name="connsiteX7" fmla="*/ 933450 w 946150"/>
              <a:gd name="connsiteY7" fmla="*/ 1028700 h 1841500"/>
              <a:gd name="connsiteX8" fmla="*/ 933450 w 946150"/>
              <a:gd name="connsiteY8" fmla="*/ 381000 h 1841500"/>
              <a:gd name="connsiteX9" fmla="*/ 857250 w 946150"/>
              <a:gd name="connsiteY9" fmla="*/ 355600 h 1841500"/>
              <a:gd name="connsiteX10" fmla="*/ 857250 w 946150"/>
              <a:gd name="connsiteY10" fmla="*/ 50800 h 1841500"/>
              <a:gd name="connsiteX11" fmla="*/ 539750 w 946150"/>
              <a:gd name="connsiteY11" fmla="*/ 76200 h 1841500"/>
              <a:gd name="connsiteX12" fmla="*/ 342900 w 946150"/>
              <a:gd name="connsiteY12" fmla="*/ 0 h 1841500"/>
              <a:gd name="connsiteX13" fmla="*/ 0 w 946150"/>
              <a:gd name="connsiteY13" fmla="*/ 6350 h 1841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46150" h="1841500">
                <a:moveTo>
                  <a:pt x="0" y="6350"/>
                </a:moveTo>
                <a:lnTo>
                  <a:pt x="0" y="260350"/>
                </a:lnTo>
                <a:lnTo>
                  <a:pt x="101600" y="260350"/>
                </a:lnTo>
                <a:lnTo>
                  <a:pt x="101600" y="1498600"/>
                </a:lnTo>
                <a:lnTo>
                  <a:pt x="25400" y="1504950"/>
                </a:lnTo>
                <a:lnTo>
                  <a:pt x="25400" y="1809750"/>
                </a:lnTo>
                <a:lnTo>
                  <a:pt x="946150" y="1841500"/>
                </a:lnTo>
                <a:lnTo>
                  <a:pt x="933450" y="1028700"/>
                </a:lnTo>
                <a:lnTo>
                  <a:pt x="933450" y="381000"/>
                </a:lnTo>
                <a:lnTo>
                  <a:pt x="857250" y="355600"/>
                </a:lnTo>
                <a:lnTo>
                  <a:pt x="857250" y="50800"/>
                </a:lnTo>
                <a:lnTo>
                  <a:pt x="539750" y="76200"/>
                </a:lnTo>
                <a:lnTo>
                  <a:pt x="342900" y="0"/>
                </a:lnTo>
                <a:lnTo>
                  <a:pt x="0" y="6350"/>
                </a:lnTo>
                <a:close/>
              </a:path>
            </a:pathLst>
          </a:custGeom>
          <a:noFill/>
          <a:ln w="63500">
            <a:solidFill>
              <a:srgbClr val="CC00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5"/>
          <p:cNvSpPr/>
          <p:nvPr/>
        </p:nvSpPr>
        <p:spPr>
          <a:xfrm>
            <a:off x="3905250" y="5505450"/>
            <a:ext cx="1111250" cy="952500"/>
          </a:xfrm>
          <a:custGeom>
            <a:avLst/>
            <a:gdLst>
              <a:gd name="connsiteX0" fmla="*/ 228600 w 1111250"/>
              <a:gd name="connsiteY0" fmla="*/ 0 h 952500"/>
              <a:gd name="connsiteX1" fmla="*/ 0 w 1111250"/>
              <a:gd name="connsiteY1" fmla="*/ 0 h 952500"/>
              <a:gd name="connsiteX2" fmla="*/ 12700 w 1111250"/>
              <a:gd name="connsiteY2" fmla="*/ 882650 h 952500"/>
              <a:gd name="connsiteX3" fmla="*/ 819150 w 1111250"/>
              <a:gd name="connsiteY3" fmla="*/ 952500 h 952500"/>
              <a:gd name="connsiteX4" fmla="*/ 1098550 w 1111250"/>
              <a:gd name="connsiteY4" fmla="*/ 952500 h 952500"/>
              <a:gd name="connsiteX5" fmla="*/ 1111250 w 1111250"/>
              <a:gd name="connsiteY5" fmla="*/ 666750 h 952500"/>
              <a:gd name="connsiteX6" fmla="*/ 1047750 w 1111250"/>
              <a:gd name="connsiteY6" fmla="*/ 666750 h 952500"/>
              <a:gd name="connsiteX7" fmla="*/ 1054100 w 1111250"/>
              <a:gd name="connsiteY7" fmla="*/ 12700 h 952500"/>
              <a:gd name="connsiteX8" fmla="*/ 228600 w 1111250"/>
              <a:gd name="connsiteY8" fmla="*/ 0 h 952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11250" h="952500">
                <a:moveTo>
                  <a:pt x="228600" y="0"/>
                </a:moveTo>
                <a:lnTo>
                  <a:pt x="0" y="0"/>
                </a:lnTo>
                <a:lnTo>
                  <a:pt x="12700" y="882650"/>
                </a:lnTo>
                <a:lnTo>
                  <a:pt x="819150" y="952500"/>
                </a:lnTo>
                <a:lnTo>
                  <a:pt x="1098550" y="952500"/>
                </a:lnTo>
                <a:lnTo>
                  <a:pt x="1111250" y="666750"/>
                </a:lnTo>
                <a:lnTo>
                  <a:pt x="1047750" y="666750"/>
                </a:lnTo>
                <a:cubicBezTo>
                  <a:pt x="1049867" y="448733"/>
                  <a:pt x="1051983" y="230717"/>
                  <a:pt x="1054100" y="12700"/>
                </a:cubicBezTo>
                <a:lnTo>
                  <a:pt x="228600" y="0"/>
                </a:lnTo>
                <a:close/>
              </a:path>
            </a:pathLst>
          </a:custGeom>
          <a:noFill/>
          <a:ln w="63500">
            <a:solidFill>
              <a:srgbClr val="CC00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4204077" y="4038600"/>
            <a:ext cx="748923" cy="461665"/>
          </a:xfrm>
          <a:prstGeom prst="rect">
            <a:avLst/>
          </a:prstGeom>
        </p:spPr>
        <p:txBody>
          <a:bodyPr wrap="none">
            <a:spAutoFit/>
          </a:bodyPr>
          <a:lstStyle/>
          <a:p>
            <a:pPr lvl="0"/>
            <a:r>
              <a:rPr lang="en-US" sz="2400" b="1" dirty="0" smtClean="0">
                <a:effectLst>
                  <a:outerShdw blurRad="38100" dist="38100" dir="2700000" algn="tl">
                    <a:srgbClr val="000000">
                      <a:alpha val="43137"/>
                    </a:srgbClr>
                  </a:outerShdw>
                </a:effectLst>
              </a:rPr>
              <a:t>EP-4</a:t>
            </a:r>
            <a:endParaRPr lang="en-US" sz="2400" dirty="0"/>
          </a:p>
        </p:txBody>
      </p:sp>
      <p:sp>
        <p:nvSpPr>
          <p:cNvPr id="8" name="Rectangle 7"/>
          <p:cNvSpPr/>
          <p:nvPr/>
        </p:nvSpPr>
        <p:spPr>
          <a:xfrm>
            <a:off x="4051677" y="5750867"/>
            <a:ext cx="748923" cy="461665"/>
          </a:xfrm>
          <a:prstGeom prst="rect">
            <a:avLst/>
          </a:prstGeom>
        </p:spPr>
        <p:txBody>
          <a:bodyPr wrap="none">
            <a:spAutoFit/>
          </a:bodyPr>
          <a:lstStyle/>
          <a:p>
            <a:pPr lvl="0"/>
            <a:r>
              <a:rPr lang="en-US" sz="2400" b="1" dirty="0" smtClean="0">
                <a:effectLst>
                  <a:outerShdw blurRad="38100" dist="38100" dir="2700000" algn="tl">
                    <a:srgbClr val="000000">
                      <a:alpha val="43137"/>
                    </a:srgbClr>
                  </a:outerShdw>
                </a:effectLst>
              </a:rPr>
              <a:t>EP-5</a:t>
            </a:r>
            <a:endParaRPr lang="en-US" sz="2400" dirty="0"/>
          </a:p>
        </p:txBody>
      </p:sp>
      <p:sp>
        <p:nvSpPr>
          <p:cNvPr id="9" name="Oval 8"/>
          <p:cNvSpPr/>
          <p:nvPr/>
        </p:nvSpPr>
        <p:spPr>
          <a:xfrm>
            <a:off x="4953000" y="1981200"/>
            <a:ext cx="381000" cy="457200"/>
          </a:xfrm>
          <a:prstGeom prst="ellipse">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5029199" y="4038600"/>
            <a:ext cx="304801" cy="685799"/>
          </a:xfrm>
          <a:prstGeom prst="ellipse">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4991099" y="6096000"/>
            <a:ext cx="381000" cy="457200"/>
          </a:xfrm>
          <a:prstGeom prst="ellipse">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5482712" y="5983069"/>
            <a:ext cx="3127888" cy="646331"/>
          </a:xfrm>
          <a:prstGeom prst="rect">
            <a:avLst/>
          </a:prstGeom>
          <a:noFill/>
        </p:spPr>
        <p:txBody>
          <a:bodyPr wrap="square" rtlCol="0">
            <a:spAutoFit/>
          </a:bodyPr>
          <a:lstStyle/>
          <a:p>
            <a:r>
              <a:rPr lang="en-US" dirty="0" smtClean="0">
                <a:solidFill>
                  <a:srgbClr val="FF0000"/>
                </a:solidFill>
              </a:rPr>
              <a:t>701 &amp; 711 N. Mentor Ave.</a:t>
            </a:r>
          </a:p>
          <a:p>
            <a:r>
              <a:rPr lang="en-US" dirty="0" smtClean="0">
                <a:solidFill>
                  <a:srgbClr val="FF0000"/>
                </a:solidFill>
              </a:rPr>
              <a:t>919 E. Orange Grove Blvd.</a:t>
            </a:r>
            <a:endParaRPr lang="en-US" dirty="0">
              <a:solidFill>
                <a:srgbClr val="FF0000"/>
              </a:solidFill>
            </a:endParaRPr>
          </a:p>
        </p:txBody>
      </p:sp>
      <p:sp>
        <p:nvSpPr>
          <p:cNvPr id="14" name="TextBox 13"/>
          <p:cNvSpPr txBox="1"/>
          <p:nvPr/>
        </p:nvSpPr>
        <p:spPr>
          <a:xfrm>
            <a:off x="5406512" y="4196833"/>
            <a:ext cx="2628901" cy="369332"/>
          </a:xfrm>
          <a:prstGeom prst="rect">
            <a:avLst/>
          </a:prstGeom>
          <a:noFill/>
        </p:spPr>
        <p:txBody>
          <a:bodyPr wrap="square" rtlCol="0">
            <a:spAutoFit/>
          </a:bodyPr>
          <a:lstStyle/>
          <a:p>
            <a:r>
              <a:rPr lang="en-US" dirty="0" smtClean="0">
                <a:solidFill>
                  <a:srgbClr val="FF0000"/>
                </a:solidFill>
              </a:rPr>
              <a:t>900 N. Lake Ave.</a:t>
            </a:r>
            <a:endParaRPr lang="en-US" dirty="0">
              <a:solidFill>
                <a:srgbClr val="FF0000"/>
              </a:solidFill>
            </a:endParaRPr>
          </a:p>
        </p:txBody>
      </p:sp>
      <p:sp>
        <p:nvSpPr>
          <p:cNvPr id="16" name="Rectangle 15"/>
          <p:cNvSpPr/>
          <p:nvPr/>
        </p:nvSpPr>
        <p:spPr>
          <a:xfrm>
            <a:off x="6096000" y="1905000"/>
            <a:ext cx="88900" cy="533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5486400" y="1987034"/>
            <a:ext cx="2628901" cy="369332"/>
          </a:xfrm>
          <a:prstGeom prst="rect">
            <a:avLst/>
          </a:prstGeom>
          <a:noFill/>
        </p:spPr>
        <p:txBody>
          <a:bodyPr wrap="square" rtlCol="0">
            <a:spAutoFit/>
          </a:bodyPr>
          <a:lstStyle/>
          <a:p>
            <a:r>
              <a:rPr lang="en-US" dirty="0" smtClean="0">
                <a:solidFill>
                  <a:srgbClr val="FF0000"/>
                </a:solidFill>
              </a:rPr>
              <a:t>1070 N. Lake Ave.</a:t>
            </a:r>
            <a:endParaRPr lang="en-US" dirty="0">
              <a:solidFill>
                <a:srgbClr val="FF0000"/>
              </a:solidFill>
            </a:endParaRPr>
          </a:p>
        </p:txBody>
      </p:sp>
      <p:sp>
        <p:nvSpPr>
          <p:cNvPr id="17" name="Slide Number Placeholder 3"/>
          <p:cNvSpPr>
            <a:spLocks noGrp="1"/>
          </p:cNvSpPr>
          <p:nvPr>
            <p:ph type="sldNum" sz="quarter" idx="10"/>
          </p:nvPr>
        </p:nvSpPr>
        <p:spPr>
          <a:xfrm>
            <a:off x="0" y="6400800"/>
            <a:ext cx="9144000" cy="320675"/>
          </a:xfrm>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6DB36376-D129-4AA0-9CF5-E2059BCBF72D}" type="slidenum">
              <a:rPr lang="en-US" smtClean="0">
                <a:latin typeface="Futura Bk BT"/>
              </a:rPr>
              <a:pPr eaLnBrk="1" hangingPunct="1"/>
              <a:t>57</a:t>
            </a:fld>
            <a:endParaRPr lang="en-US" smtClean="0">
              <a:latin typeface="Futura Bk BT"/>
            </a:endParaRPr>
          </a:p>
        </p:txBody>
      </p:sp>
    </p:spTree>
    <p:extLst>
      <p:ext uri="{BB962C8B-B14F-4D97-AF65-F5344CB8AC3E}">
        <p14:creationId xmlns:p14="http://schemas.microsoft.com/office/powerpoint/2010/main" val="138808396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Freeform 4"/>
          <p:cNvSpPr/>
          <p:nvPr/>
        </p:nvSpPr>
        <p:spPr>
          <a:xfrm>
            <a:off x="4083050" y="3676650"/>
            <a:ext cx="946150" cy="1841500"/>
          </a:xfrm>
          <a:custGeom>
            <a:avLst/>
            <a:gdLst>
              <a:gd name="connsiteX0" fmla="*/ 0 w 946150"/>
              <a:gd name="connsiteY0" fmla="*/ 6350 h 1841500"/>
              <a:gd name="connsiteX1" fmla="*/ 0 w 946150"/>
              <a:gd name="connsiteY1" fmla="*/ 260350 h 1841500"/>
              <a:gd name="connsiteX2" fmla="*/ 101600 w 946150"/>
              <a:gd name="connsiteY2" fmla="*/ 260350 h 1841500"/>
              <a:gd name="connsiteX3" fmla="*/ 101600 w 946150"/>
              <a:gd name="connsiteY3" fmla="*/ 1498600 h 1841500"/>
              <a:gd name="connsiteX4" fmla="*/ 25400 w 946150"/>
              <a:gd name="connsiteY4" fmla="*/ 1504950 h 1841500"/>
              <a:gd name="connsiteX5" fmla="*/ 25400 w 946150"/>
              <a:gd name="connsiteY5" fmla="*/ 1809750 h 1841500"/>
              <a:gd name="connsiteX6" fmla="*/ 946150 w 946150"/>
              <a:gd name="connsiteY6" fmla="*/ 1841500 h 1841500"/>
              <a:gd name="connsiteX7" fmla="*/ 933450 w 946150"/>
              <a:gd name="connsiteY7" fmla="*/ 1028700 h 1841500"/>
              <a:gd name="connsiteX8" fmla="*/ 933450 w 946150"/>
              <a:gd name="connsiteY8" fmla="*/ 381000 h 1841500"/>
              <a:gd name="connsiteX9" fmla="*/ 857250 w 946150"/>
              <a:gd name="connsiteY9" fmla="*/ 355600 h 1841500"/>
              <a:gd name="connsiteX10" fmla="*/ 857250 w 946150"/>
              <a:gd name="connsiteY10" fmla="*/ 50800 h 1841500"/>
              <a:gd name="connsiteX11" fmla="*/ 539750 w 946150"/>
              <a:gd name="connsiteY11" fmla="*/ 76200 h 1841500"/>
              <a:gd name="connsiteX12" fmla="*/ 342900 w 946150"/>
              <a:gd name="connsiteY12" fmla="*/ 0 h 1841500"/>
              <a:gd name="connsiteX13" fmla="*/ 0 w 946150"/>
              <a:gd name="connsiteY13" fmla="*/ 6350 h 1841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46150" h="1841500">
                <a:moveTo>
                  <a:pt x="0" y="6350"/>
                </a:moveTo>
                <a:lnTo>
                  <a:pt x="0" y="260350"/>
                </a:lnTo>
                <a:lnTo>
                  <a:pt x="101600" y="260350"/>
                </a:lnTo>
                <a:lnTo>
                  <a:pt x="101600" y="1498600"/>
                </a:lnTo>
                <a:lnTo>
                  <a:pt x="25400" y="1504950"/>
                </a:lnTo>
                <a:lnTo>
                  <a:pt x="25400" y="1809750"/>
                </a:lnTo>
                <a:lnTo>
                  <a:pt x="946150" y="1841500"/>
                </a:lnTo>
                <a:lnTo>
                  <a:pt x="933450" y="1028700"/>
                </a:lnTo>
                <a:lnTo>
                  <a:pt x="933450" y="381000"/>
                </a:lnTo>
                <a:lnTo>
                  <a:pt x="857250" y="355600"/>
                </a:lnTo>
                <a:lnTo>
                  <a:pt x="857250" y="50800"/>
                </a:lnTo>
                <a:lnTo>
                  <a:pt x="539750" y="76200"/>
                </a:lnTo>
                <a:lnTo>
                  <a:pt x="342900" y="0"/>
                </a:lnTo>
                <a:lnTo>
                  <a:pt x="0" y="6350"/>
                </a:lnTo>
                <a:close/>
              </a:path>
            </a:pathLst>
          </a:custGeom>
          <a:noFill/>
          <a:ln w="63500">
            <a:solidFill>
              <a:srgbClr val="CC00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5"/>
          <p:cNvSpPr/>
          <p:nvPr/>
        </p:nvSpPr>
        <p:spPr>
          <a:xfrm>
            <a:off x="3905250" y="5505450"/>
            <a:ext cx="1111250" cy="952500"/>
          </a:xfrm>
          <a:custGeom>
            <a:avLst/>
            <a:gdLst>
              <a:gd name="connsiteX0" fmla="*/ 228600 w 1111250"/>
              <a:gd name="connsiteY0" fmla="*/ 0 h 952500"/>
              <a:gd name="connsiteX1" fmla="*/ 0 w 1111250"/>
              <a:gd name="connsiteY1" fmla="*/ 0 h 952500"/>
              <a:gd name="connsiteX2" fmla="*/ 12700 w 1111250"/>
              <a:gd name="connsiteY2" fmla="*/ 882650 h 952500"/>
              <a:gd name="connsiteX3" fmla="*/ 819150 w 1111250"/>
              <a:gd name="connsiteY3" fmla="*/ 952500 h 952500"/>
              <a:gd name="connsiteX4" fmla="*/ 1098550 w 1111250"/>
              <a:gd name="connsiteY4" fmla="*/ 952500 h 952500"/>
              <a:gd name="connsiteX5" fmla="*/ 1111250 w 1111250"/>
              <a:gd name="connsiteY5" fmla="*/ 666750 h 952500"/>
              <a:gd name="connsiteX6" fmla="*/ 1047750 w 1111250"/>
              <a:gd name="connsiteY6" fmla="*/ 666750 h 952500"/>
              <a:gd name="connsiteX7" fmla="*/ 1054100 w 1111250"/>
              <a:gd name="connsiteY7" fmla="*/ 12700 h 952500"/>
              <a:gd name="connsiteX8" fmla="*/ 228600 w 1111250"/>
              <a:gd name="connsiteY8" fmla="*/ 0 h 952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11250" h="952500">
                <a:moveTo>
                  <a:pt x="228600" y="0"/>
                </a:moveTo>
                <a:lnTo>
                  <a:pt x="0" y="0"/>
                </a:lnTo>
                <a:lnTo>
                  <a:pt x="12700" y="882650"/>
                </a:lnTo>
                <a:lnTo>
                  <a:pt x="819150" y="952500"/>
                </a:lnTo>
                <a:lnTo>
                  <a:pt x="1098550" y="952500"/>
                </a:lnTo>
                <a:lnTo>
                  <a:pt x="1111250" y="666750"/>
                </a:lnTo>
                <a:lnTo>
                  <a:pt x="1047750" y="666750"/>
                </a:lnTo>
                <a:cubicBezTo>
                  <a:pt x="1049867" y="448733"/>
                  <a:pt x="1051983" y="230717"/>
                  <a:pt x="1054100" y="12700"/>
                </a:cubicBezTo>
                <a:lnTo>
                  <a:pt x="228600" y="0"/>
                </a:lnTo>
                <a:close/>
              </a:path>
            </a:pathLst>
          </a:custGeom>
          <a:noFill/>
          <a:ln w="63500">
            <a:solidFill>
              <a:srgbClr val="CC00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4204077" y="4038600"/>
            <a:ext cx="748923" cy="461665"/>
          </a:xfrm>
          <a:prstGeom prst="rect">
            <a:avLst/>
          </a:prstGeom>
        </p:spPr>
        <p:txBody>
          <a:bodyPr wrap="none">
            <a:spAutoFit/>
          </a:bodyPr>
          <a:lstStyle/>
          <a:p>
            <a:pPr lvl="0"/>
            <a:r>
              <a:rPr lang="en-US" sz="2400" b="1" dirty="0" smtClean="0">
                <a:effectLst>
                  <a:outerShdw blurRad="38100" dist="38100" dir="2700000" algn="tl">
                    <a:srgbClr val="000000">
                      <a:alpha val="43137"/>
                    </a:srgbClr>
                  </a:outerShdw>
                </a:effectLst>
              </a:rPr>
              <a:t>EP-4</a:t>
            </a:r>
            <a:endParaRPr lang="en-US" sz="2400" dirty="0"/>
          </a:p>
        </p:txBody>
      </p:sp>
      <p:sp>
        <p:nvSpPr>
          <p:cNvPr id="8" name="Rectangle 7"/>
          <p:cNvSpPr/>
          <p:nvPr/>
        </p:nvSpPr>
        <p:spPr>
          <a:xfrm>
            <a:off x="4051677" y="5750867"/>
            <a:ext cx="748923" cy="461665"/>
          </a:xfrm>
          <a:prstGeom prst="rect">
            <a:avLst/>
          </a:prstGeom>
        </p:spPr>
        <p:txBody>
          <a:bodyPr wrap="none">
            <a:spAutoFit/>
          </a:bodyPr>
          <a:lstStyle/>
          <a:p>
            <a:pPr lvl="0"/>
            <a:r>
              <a:rPr lang="en-US" sz="2400" b="1" dirty="0" smtClean="0">
                <a:effectLst>
                  <a:outerShdw blurRad="38100" dist="38100" dir="2700000" algn="tl">
                    <a:srgbClr val="000000">
                      <a:alpha val="43137"/>
                    </a:srgbClr>
                  </a:outerShdw>
                </a:effectLst>
              </a:rPr>
              <a:t>EP-5</a:t>
            </a:r>
            <a:endParaRPr lang="en-US" sz="2400" dirty="0"/>
          </a:p>
        </p:txBody>
      </p:sp>
      <p:sp>
        <p:nvSpPr>
          <p:cNvPr id="9" name="Oval 8"/>
          <p:cNvSpPr/>
          <p:nvPr/>
        </p:nvSpPr>
        <p:spPr>
          <a:xfrm>
            <a:off x="4953000" y="1981200"/>
            <a:ext cx="381000" cy="457200"/>
          </a:xfrm>
          <a:prstGeom prst="ellipse">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5029199" y="4038600"/>
            <a:ext cx="304801" cy="685799"/>
          </a:xfrm>
          <a:prstGeom prst="ellipse">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4991099" y="6096000"/>
            <a:ext cx="381000" cy="457200"/>
          </a:xfrm>
          <a:prstGeom prst="ellipse">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6096000" y="1905000"/>
            <a:ext cx="88900" cy="533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Slide Number Placeholder 3"/>
          <p:cNvSpPr>
            <a:spLocks noGrp="1"/>
          </p:cNvSpPr>
          <p:nvPr>
            <p:ph type="sldNum" sz="quarter" idx="10"/>
          </p:nvPr>
        </p:nvSpPr>
        <p:spPr>
          <a:xfrm>
            <a:off x="0" y="6400800"/>
            <a:ext cx="9144000" cy="320675"/>
          </a:xfrm>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6DB36376-D129-4AA0-9CF5-E2059BCBF72D}" type="slidenum">
              <a:rPr lang="en-US" b="1" smtClean="0">
                <a:latin typeface="Futura Bk BT"/>
              </a:rPr>
              <a:pPr eaLnBrk="1" hangingPunct="1"/>
              <a:t>58</a:t>
            </a:fld>
            <a:endParaRPr lang="en-US" b="1" dirty="0" smtClean="0">
              <a:latin typeface="Futura Bk BT"/>
            </a:endParaRPr>
          </a:p>
        </p:txBody>
      </p:sp>
    </p:spTree>
    <p:extLst>
      <p:ext uri="{BB962C8B-B14F-4D97-AF65-F5344CB8AC3E}">
        <p14:creationId xmlns:p14="http://schemas.microsoft.com/office/powerpoint/2010/main" val="136201667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Oval 4"/>
          <p:cNvSpPr/>
          <p:nvPr/>
        </p:nvSpPr>
        <p:spPr>
          <a:xfrm>
            <a:off x="2209800" y="3048000"/>
            <a:ext cx="1600200" cy="609600"/>
          </a:xfrm>
          <a:prstGeom prst="ellipse">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5943600" y="4191000"/>
            <a:ext cx="1447800" cy="381000"/>
          </a:xfrm>
          <a:prstGeom prst="ellipse">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5715000" y="4666565"/>
            <a:ext cx="1981200" cy="646331"/>
          </a:xfrm>
          <a:prstGeom prst="rect">
            <a:avLst/>
          </a:prstGeom>
          <a:noFill/>
        </p:spPr>
        <p:txBody>
          <a:bodyPr wrap="square" rtlCol="0">
            <a:spAutoFit/>
          </a:bodyPr>
          <a:lstStyle/>
          <a:p>
            <a:r>
              <a:rPr lang="en-US" dirty="0" smtClean="0">
                <a:solidFill>
                  <a:srgbClr val="FF0000"/>
                </a:solidFill>
              </a:rPr>
              <a:t>960-1010 E. Orange Grove Blvd.</a:t>
            </a:r>
            <a:endParaRPr lang="en-US" dirty="0">
              <a:solidFill>
                <a:srgbClr val="FF0000"/>
              </a:solidFill>
            </a:endParaRPr>
          </a:p>
        </p:txBody>
      </p:sp>
      <p:sp>
        <p:nvSpPr>
          <p:cNvPr id="8" name="TextBox 7"/>
          <p:cNvSpPr txBox="1"/>
          <p:nvPr/>
        </p:nvSpPr>
        <p:spPr>
          <a:xfrm>
            <a:off x="2202426" y="2427408"/>
            <a:ext cx="1981200" cy="646331"/>
          </a:xfrm>
          <a:prstGeom prst="rect">
            <a:avLst/>
          </a:prstGeom>
          <a:noFill/>
        </p:spPr>
        <p:txBody>
          <a:bodyPr wrap="square" rtlCol="0">
            <a:spAutoFit/>
          </a:bodyPr>
          <a:lstStyle/>
          <a:p>
            <a:r>
              <a:rPr lang="en-US" dirty="0" smtClean="0">
                <a:solidFill>
                  <a:srgbClr val="FF0000"/>
                </a:solidFill>
              </a:rPr>
              <a:t>789-833 E. Washington Blvd.</a:t>
            </a:r>
            <a:endParaRPr lang="en-US" dirty="0">
              <a:solidFill>
                <a:srgbClr val="FF0000"/>
              </a:solidFill>
            </a:endParaRPr>
          </a:p>
        </p:txBody>
      </p:sp>
    </p:spTree>
    <p:extLst>
      <p:ext uri="{BB962C8B-B14F-4D97-AF65-F5344CB8AC3E}">
        <p14:creationId xmlns:p14="http://schemas.microsoft.com/office/powerpoint/2010/main" val="166744976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Oval 4"/>
          <p:cNvSpPr/>
          <p:nvPr/>
        </p:nvSpPr>
        <p:spPr>
          <a:xfrm>
            <a:off x="2209800" y="3048000"/>
            <a:ext cx="1600200" cy="609600"/>
          </a:xfrm>
          <a:prstGeom prst="ellipse">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5943600" y="4191000"/>
            <a:ext cx="1447800" cy="381000"/>
          </a:xfrm>
          <a:prstGeom prst="ellipse">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Slide Number Placeholder 3"/>
          <p:cNvSpPr>
            <a:spLocks noGrp="1"/>
          </p:cNvSpPr>
          <p:nvPr>
            <p:ph type="sldNum" sz="quarter" idx="10"/>
          </p:nvPr>
        </p:nvSpPr>
        <p:spPr>
          <a:xfrm>
            <a:off x="0" y="6400800"/>
            <a:ext cx="9144000" cy="320675"/>
          </a:xfrm>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6DB36376-D129-4AA0-9CF5-E2059BCBF72D}" type="slidenum">
              <a:rPr lang="en-US" smtClean="0">
                <a:latin typeface="Futura Bk BT"/>
              </a:rPr>
              <a:pPr eaLnBrk="1" hangingPunct="1"/>
              <a:t>60</a:t>
            </a:fld>
            <a:endParaRPr lang="en-US" smtClean="0">
              <a:latin typeface="Futura Bk BT"/>
            </a:endParaRPr>
          </a:p>
        </p:txBody>
      </p:sp>
    </p:spTree>
    <p:extLst>
      <p:ext uri="{BB962C8B-B14F-4D97-AF65-F5344CB8AC3E}">
        <p14:creationId xmlns:p14="http://schemas.microsoft.com/office/powerpoint/2010/main" val="121650041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50000"/>
                    </a14:imgEffect>
                  </a14:imgLayer>
                </a14:imgProps>
              </a:ext>
              <a:ext uri="{28A0092B-C50C-407E-A947-70E740481C1C}">
                <a14:useLocalDpi xmlns:a14="http://schemas.microsoft.com/office/drawing/2010/main" val="0"/>
              </a:ext>
            </a:extLst>
          </a:blip>
          <a:stretch>
            <a:fillRect/>
          </a:stretch>
        </p:blipFill>
        <p:spPr>
          <a:xfrm>
            <a:off x="0" y="-9832"/>
            <a:ext cx="9144000" cy="6858000"/>
          </a:xfrm>
          <a:prstGeom prst="rect">
            <a:avLst/>
          </a:prstGeom>
        </p:spPr>
      </p:pic>
      <p:sp>
        <p:nvSpPr>
          <p:cNvPr id="5" name="Freeform 4"/>
          <p:cNvSpPr/>
          <p:nvPr/>
        </p:nvSpPr>
        <p:spPr>
          <a:xfrm>
            <a:off x="939800" y="2832100"/>
            <a:ext cx="1416050" cy="2501900"/>
          </a:xfrm>
          <a:custGeom>
            <a:avLst/>
            <a:gdLst>
              <a:gd name="connsiteX0" fmla="*/ 1416050 w 1416050"/>
              <a:gd name="connsiteY0" fmla="*/ 114300 h 2501900"/>
              <a:gd name="connsiteX1" fmla="*/ 254000 w 1416050"/>
              <a:gd name="connsiteY1" fmla="*/ 0 h 2501900"/>
              <a:gd name="connsiteX2" fmla="*/ 0 w 1416050"/>
              <a:gd name="connsiteY2" fmla="*/ 2159000 h 2501900"/>
              <a:gd name="connsiteX3" fmla="*/ 44450 w 1416050"/>
              <a:gd name="connsiteY3" fmla="*/ 2159000 h 2501900"/>
              <a:gd name="connsiteX4" fmla="*/ 12700 w 1416050"/>
              <a:gd name="connsiteY4" fmla="*/ 2501900 h 2501900"/>
              <a:gd name="connsiteX5" fmla="*/ 1365250 w 1416050"/>
              <a:gd name="connsiteY5" fmla="*/ 2476500 h 2501900"/>
              <a:gd name="connsiteX6" fmla="*/ 1403350 w 1416050"/>
              <a:gd name="connsiteY6" fmla="*/ 2432050 h 2501900"/>
              <a:gd name="connsiteX7" fmla="*/ 1384300 w 1416050"/>
              <a:gd name="connsiteY7" fmla="*/ 762000 h 2501900"/>
              <a:gd name="connsiteX8" fmla="*/ 1371600 w 1416050"/>
              <a:gd name="connsiteY8" fmla="*/ 533400 h 2501900"/>
              <a:gd name="connsiteX9" fmla="*/ 1371600 w 1416050"/>
              <a:gd name="connsiteY9" fmla="*/ 361950 h 2501900"/>
              <a:gd name="connsiteX10" fmla="*/ 1390650 w 1416050"/>
              <a:gd name="connsiteY10" fmla="*/ 247650 h 2501900"/>
              <a:gd name="connsiteX11" fmla="*/ 1416050 w 1416050"/>
              <a:gd name="connsiteY11" fmla="*/ 114300 h 2501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16050" h="2501900">
                <a:moveTo>
                  <a:pt x="1416050" y="114300"/>
                </a:moveTo>
                <a:lnTo>
                  <a:pt x="254000" y="0"/>
                </a:lnTo>
                <a:lnTo>
                  <a:pt x="0" y="2159000"/>
                </a:lnTo>
                <a:lnTo>
                  <a:pt x="44450" y="2159000"/>
                </a:lnTo>
                <a:lnTo>
                  <a:pt x="12700" y="2501900"/>
                </a:lnTo>
                <a:lnTo>
                  <a:pt x="1365250" y="2476500"/>
                </a:lnTo>
                <a:lnTo>
                  <a:pt x="1403350" y="2432050"/>
                </a:lnTo>
                <a:lnTo>
                  <a:pt x="1384300" y="762000"/>
                </a:lnTo>
                <a:lnTo>
                  <a:pt x="1371600" y="533400"/>
                </a:lnTo>
                <a:lnTo>
                  <a:pt x="1371600" y="361950"/>
                </a:lnTo>
                <a:lnTo>
                  <a:pt x="1390650" y="247650"/>
                </a:lnTo>
                <a:lnTo>
                  <a:pt x="1416050" y="114300"/>
                </a:lnTo>
                <a:close/>
              </a:path>
            </a:pathLst>
          </a:custGeom>
          <a:noFill/>
          <a:ln w="63500">
            <a:solidFill>
              <a:srgbClr val="CC00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5"/>
          <p:cNvSpPr/>
          <p:nvPr/>
        </p:nvSpPr>
        <p:spPr>
          <a:xfrm>
            <a:off x="3568700" y="4178300"/>
            <a:ext cx="2159000" cy="1098550"/>
          </a:xfrm>
          <a:custGeom>
            <a:avLst/>
            <a:gdLst>
              <a:gd name="connsiteX0" fmla="*/ 6350 w 2159000"/>
              <a:gd name="connsiteY0" fmla="*/ 1098550 h 1098550"/>
              <a:gd name="connsiteX1" fmla="*/ 0 w 2159000"/>
              <a:gd name="connsiteY1" fmla="*/ 247650 h 1098550"/>
              <a:gd name="connsiteX2" fmla="*/ 1333500 w 2159000"/>
              <a:gd name="connsiteY2" fmla="*/ 247650 h 1098550"/>
              <a:gd name="connsiteX3" fmla="*/ 1333500 w 2159000"/>
              <a:gd name="connsiteY3" fmla="*/ 0 h 1098550"/>
              <a:gd name="connsiteX4" fmla="*/ 1663700 w 2159000"/>
              <a:gd name="connsiteY4" fmla="*/ 114300 h 1098550"/>
              <a:gd name="connsiteX5" fmla="*/ 1841500 w 2159000"/>
              <a:gd name="connsiteY5" fmla="*/ 228600 h 1098550"/>
              <a:gd name="connsiteX6" fmla="*/ 1949450 w 2159000"/>
              <a:gd name="connsiteY6" fmla="*/ 349250 h 1098550"/>
              <a:gd name="connsiteX7" fmla="*/ 2114550 w 2159000"/>
              <a:gd name="connsiteY7" fmla="*/ 628650 h 1098550"/>
              <a:gd name="connsiteX8" fmla="*/ 2152650 w 2159000"/>
              <a:gd name="connsiteY8" fmla="*/ 850900 h 1098550"/>
              <a:gd name="connsiteX9" fmla="*/ 2159000 w 2159000"/>
              <a:gd name="connsiteY9" fmla="*/ 1066800 h 1098550"/>
              <a:gd name="connsiteX10" fmla="*/ 6350 w 2159000"/>
              <a:gd name="connsiteY10" fmla="*/ 1098550 h 1098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59000" h="1098550">
                <a:moveTo>
                  <a:pt x="6350" y="1098550"/>
                </a:moveTo>
                <a:cubicBezTo>
                  <a:pt x="4233" y="814917"/>
                  <a:pt x="2117" y="531283"/>
                  <a:pt x="0" y="247650"/>
                </a:cubicBezTo>
                <a:lnTo>
                  <a:pt x="1333500" y="247650"/>
                </a:lnTo>
                <a:lnTo>
                  <a:pt x="1333500" y="0"/>
                </a:lnTo>
                <a:lnTo>
                  <a:pt x="1663700" y="114300"/>
                </a:lnTo>
                <a:lnTo>
                  <a:pt x="1841500" y="228600"/>
                </a:lnTo>
                <a:lnTo>
                  <a:pt x="1949450" y="349250"/>
                </a:lnTo>
                <a:lnTo>
                  <a:pt x="2114550" y="628650"/>
                </a:lnTo>
                <a:lnTo>
                  <a:pt x="2152650" y="850900"/>
                </a:lnTo>
                <a:lnTo>
                  <a:pt x="2159000" y="1066800"/>
                </a:lnTo>
                <a:lnTo>
                  <a:pt x="6350" y="1098550"/>
                </a:lnTo>
                <a:close/>
              </a:path>
            </a:pathLst>
          </a:custGeom>
          <a:noFill/>
          <a:ln w="63500">
            <a:solidFill>
              <a:srgbClr val="CC00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2463800" y="2825750"/>
            <a:ext cx="1111250" cy="2489200"/>
          </a:xfrm>
          <a:custGeom>
            <a:avLst/>
            <a:gdLst>
              <a:gd name="connsiteX0" fmla="*/ 114300 w 1111250"/>
              <a:gd name="connsiteY0" fmla="*/ 0 h 2489200"/>
              <a:gd name="connsiteX1" fmla="*/ 457200 w 1111250"/>
              <a:gd name="connsiteY1" fmla="*/ 127000 h 2489200"/>
              <a:gd name="connsiteX2" fmla="*/ 457200 w 1111250"/>
              <a:gd name="connsiteY2" fmla="*/ 895350 h 2489200"/>
              <a:gd name="connsiteX3" fmla="*/ 863600 w 1111250"/>
              <a:gd name="connsiteY3" fmla="*/ 901700 h 2489200"/>
              <a:gd name="connsiteX4" fmla="*/ 869950 w 1111250"/>
              <a:gd name="connsiteY4" fmla="*/ 1606550 h 2489200"/>
              <a:gd name="connsiteX5" fmla="*/ 1104900 w 1111250"/>
              <a:gd name="connsiteY5" fmla="*/ 1606550 h 2489200"/>
              <a:gd name="connsiteX6" fmla="*/ 1111250 w 1111250"/>
              <a:gd name="connsiteY6" fmla="*/ 2463800 h 2489200"/>
              <a:gd name="connsiteX7" fmla="*/ 31750 w 1111250"/>
              <a:gd name="connsiteY7" fmla="*/ 2489200 h 2489200"/>
              <a:gd name="connsiteX8" fmla="*/ 0 w 1111250"/>
              <a:gd name="connsiteY8" fmla="*/ 615950 h 2489200"/>
              <a:gd name="connsiteX9" fmla="*/ 12700 w 1111250"/>
              <a:gd name="connsiteY9" fmla="*/ 330200 h 2489200"/>
              <a:gd name="connsiteX10" fmla="*/ 57150 w 1111250"/>
              <a:gd name="connsiteY10" fmla="*/ 139700 h 2489200"/>
              <a:gd name="connsiteX11" fmla="*/ 114300 w 1111250"/>
              <a:gd name="connsiteY11" fmla="*/ 0 h 248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11250" h="2489200">
                <a:moveTo>
                  <a:pt x="114300" y="0"/>
                </a:moveTo>
                <a:lnTo>
                  <a:pt x="457200" y="127000"/>
                </a:lnTo>
                <a:lnTo>
                  <a:pt x="457200" y="895350"/>
                </a:lnTo>
                <a:lnTo>
                  <a:pt x="863600" y="901700"/>
                </a:lnTo>
                <a:cubicBezTo>
                  <a:pt x="865717" y="1136650"/>
                  <a:pt x="867833" y="1371600"/>
                  <a:pt x="869950" y="1606550"/>
                </a:cubicBezTo>
                <a:lnTo>
                  <a:pt x="1104900" y="1606550"/>
                </a:lnTo>
                <a:cubicBezTo>
                  <a:pt x="1107017" y="1892300"/>
                  <a:pt x="1109133" y="2178050"/>
                  <a:pt x="1111250" y="2463800"/>
                </a:cubicBezTo>
                <a:lnTo>
                  <a:pt x="31750" y="2489200"/>
                </a:lnTo>
                <a:lnTo>
                  <a:pt x="0" y="615950"/>
                </a:lnTo>
                <a:lnTo>
                  <a:pt x="12700" y="330200"/>
                </a:lnTo>
                <a:lnTo>
                  <a:pt x="57150" y="139700"/>
                </a:lnTo>
                <a:lnTo>
                  <a:pt x="114300" y="0"/>
                </a:lnTo>
                <a:close/>
              </a:path>
            </a:pathLst>
          </a:custGeom>
          <a:noFill/>
          <a:ln w="63500">
            <a:solidFill>
              <a:srgbClr val="CC00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11"/>
          <p:cNvSpPr/>
          <p:nvPr/>
        </p:nvSpPr>
        <p:spPr>
          <a:xfrm>
            <a:off x="2571750" y="2355850"/>
            <a:ext cx="2330450" cy="2070100"/>
          </a:xfrm>
          <a:custGeom>
            <a:avLst/>
            <a:gdLst>
              <a:gd name="connsiteX0" fmla="*/ 457200 w 2330450"/>
              <a:gd name="connsiteY0" fmla="*/ 0 h 2070100"/>
              <a:gd name="connsiteX1" fmla="*/ 317500 w 2330450"/>
              <a:gd name="connsiteY1" fmla="*/ 95250 h 2070100"/>
              <a:gd name="connsiteX2" fmla="*/ 203200 w 2330450"/>
              <a:gd name="connsiteY2" fmla="*/ 209550 h 2070100"/>
              <a:gd name="connsiteX3" fmla="*/ 76200 w 2330450"/>
              <a:gd name="connsiteY3" fmla="*/ 349250 h 2070100"/>
              <a:gd name="connsiteX4" fmla="*/ 0 w 2330450"/>
              <a:gd name="connsiteY4" fmla="*/ 476250 h 2070100"/>
              <a:gd name="connsiteX5" fmla="*/ 330200 w 2330450"/>
              <a:gd name="connsiteY5" fmla="*/ 590550 h 2070100"/>
              <a:gd name="connsiteX6" fmla="*/ 355600 w 2330450"/>
              <a:gd name="connsiteY6" fmla="*/ 596900 h 2070100"/>
              <a:gd name="connsiteX7" fmla="*/ 355600 w 2330450"/>
              <a:gd name="connsiteY7" fmla="*/ 1371600 h 2070100"/>
              <a:gd name="connsiteX8" fmla="*/ 749300 w 2330450"/>
              <a:gd name="connsiteY8" fmla="*/ 1371600 h 2070100"/>
              <a:gd name="connsiteX9" fmla="*/ 768350 w 2330450"/>
              <a:gd name="connsiteY9" fmla="*/ 2070100 h 2070100"/>
              <a:gd name="connsiteX10" fmla="*/ 2324100 w 2330450"/>
              <a:gd name="connsiteY10" fmla="*/ 2063750 h 2070100"/>
              <a:gd name="connsiteX11" fmla="*/ 2330450 w 2330450"/>
              <a:gd name="connsiteY11" fmla="*/ 1828800 h 2070100"/>
              <a:gd name="connsiteX12" fmla="*/ 2051050 w 2330450"/>
              <a:gd name="connsiteY12" fmla="*/ 1752600 h 2070100"/>
              <a:gd name="connsiteX13" fmla="*/ 1682750 w 2330450"/>
              <a:gd name="connsiteY13" fmla="*/ 1600200 h 2070100"/>
              <a:gd name="connsiteX14" fmla="*/ 1479550 w 2330450"/>
              <a:gd name="connsiteY14" fmla="*/ 1460500 h 2070100"/>
              <a:gd name="connsiteX15" fmla="*/ 1282700 w 2330450"/>
              <a:gd name="connsiteY15" fmla="*/ 1301750 h 2070100"/>
              <a:gd name="connsiteX16" fmla="*/ 1162050 w 2330450"/>
              <a:gd name="connsiteY16" fmla="*/ 1136650 h 2070100"/>
              <a:gd name="connsiteX17" fmla="*/ 971550 w 2330450"/>
              <a:gd name="connsiteY17" fmla="*/ 831850 h 2070100"/>
              <a:gd name="connsiteX18" fmla="*/ 584200 w 2330450"/>
              <a:gd name="connsiteY18" fmla="*/ 209550 h 2070100"/>
              <a:gd name="connsiteX19" fmla="*/ 457200 w 2330450"/>
              <a:gd name="connsiteY19" fmla="*/ 0 h 207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30450" h="2070100">
                <a:moveTo>
                  <a:pt x="457200" y="0"/>
                </a:moveTo>
                <a:lnTo>
                  <a:pt x="317500" y="95250"/>
                </a:lnTo>
                <a:lnTo>
                  <a:pt x="203200" y="209550"/>
                </a:lnTo>
                <a:lnTo>
                  <a:pt x="76200" y="349250"/>
                </a:lnTo>
                <a:lnTo>
                  <a:pt x="0" y="476250"/>
                </a:lnTo>
                <a:lnTo>
                  <a:pt x="330200" y="590550"/>
                </a:lnTo>
                <a:lnTo>
                  <a:pt x="355600" y="596900"/>
                </a:lnTo>
                <a:lnTo>
                  <a:pt x="355600" y="1371600"/>
                </a:lnTo>
                <a:lnTo>
                  <a:pt x="749300" y="1371600"/>
                </a:lnTo>
                <a:lnTo>
                  <a:pt x="768350" y="2070100"/>
                </a:lnTo>
                <a:lnTo>
                  <a:pt x="2324100" y="2063750"/>
                </a:lnTo>
                <a:lnTo>
                  <a:pt x="2330450" y="1828800"/>
                </a:lnTo>
                <a:lnTo>
                  <a:pt x="2051050" y="1752600"/>
                </a:lnTo>
                <a:lnTo>
                  <a:pt x="1682750" y="1600200"/>
                </a:lnTo>
                <a:lnTo>
                  <a:pt x="1479550" y="1460500"/>
                </a:lnTo>
                <a:lnTo>
                  <a:pt x="1282700" y="1301750"/>
                </a:lnTo>
                <a:lnTo>
                  <a:pt x="1162050" y="1136650"/>
                </a:lnTo>
                <a:lnTo>
                  <a:pt x="971550" y="831850"/>
                </a:lnTo>
                <a:lnTo>
                  <a:pt x="584200" y="209550"/>
                </a:lnTo>
                <a:lnTo>
                  <a:pt x="457200" y="0"/>
                </a:lnTo>
                <a:close/>
              </a:path>
            </a:pathLst>
          </a:custGeom>
          <a:noFill/>
          <a:ln w="63500">
            <a:solidFill>
              <a:srgbClr val="CC00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1204434" y="3755713"/>
            <a:ext cx="748923" cy="461665"/>
          </a:xfrm>
          <a:prstGeom prst="rect">
            <a:avLst/>
          </a:prstGeom>
        </p:spPr>
        <p:txBody>
          <a:bodyPr wrap="none">
            <a:spAutoFit/>
          </a:bodyPr>
          <a:lstStyle/>
          <a:p>
            <a:pPr lvl="0"/>
            <a:r>
              <a:rPr lang="en-US" sz="2400" b="1" dirty="0" smtClean="0">
                <a:effectLst>
                  <a:outerShdw blurRad="38100" dist="38100" dir="2700000" algn="tl">
                    <a:srgbClr val="000000">
                      <a:alpha val="43137"/>
                    </a:srgbClr>
                  </a:outerShdw>
                </a:effectLst>
              </a:rPr>
              <a:t>EP-5</a:t>
            </a:r>
            <a:endParaRPr lang="en-US" sz="2400" dirty="0"/>
          </a:p>
        </p:txBody>
      </p:sp>
      <p:sp>
        <p:nvSpPr>
          <p:cNvPr id="14" name="Rectangle 13"/>
          <p:cNvSpPr/>
          <p:nvPr/>
        </p:nvSpPr>
        <p:spPr>
          <a:xfrm>
            <a:off x="2644963" y="4572000"/>
            <a:ext cx="904415" cy="461665"/>
          </a:xfrm>
          <a:prstGeom prst="rect">
            <a:avLst/>
          </a:prstGeom>
        </p:spPr>
        <p:txBody>
          <a:bodyPr wrap="none">
            <a:spAutoFit/>
          </a:bodyPr>
          <a:lstStyle/>
          <a:p>
            <a:pPr lvl="0"/>
            <a:r>
              <a:rPr lang="en-US" sz="2400" b="1" dirty="0" smtClean="0">
                <a:effectLst>
                  <a:outerShdw blurRad="38100" dist="38100" dir="2700000" algn="tl">
                    <a:srgbClr val="000000">
                      <a:alpha val="43137"/>
                    </a:srgbClr>
                  </a:outerShdw>
                </a:effectLst>
              </a:rPr>
              <a:t>EP-13</a:t>
            </a:r>
            <a:endParaRPr lang="en-US" sz="2400" dirty="0"/>
          </a:p>
        </p:txBody>
      </p:sp>
      <p:sp>
        <p:nvSpPr>
          <p:cNvPr id="15" name="Rectangle 14"/>
          <p:cNvSpPr/>
          <p:nvPr/>
        </p:nvSpPr>
        <p:spPr>
          <a:xfrm>
            <a:off x="4153277" y="4561256"/>
            <a:ext cx="904415" cy="461665"/>
          </a:xfrm>
          <a:prstGeom prst="rect">
            <a:avLst/>
          </a:prstGeom>
        </p:spPr>
        <p:txBody>
          <a:bodyPr wrap="none">
            <a:spAutoFit/>
          </a:bodyPr>
          <a:lstStyle/>
          <a:p>
            <a:pPr lvl="0"/>
            <a:r>
              <a:rPr lang="en-US" sz="2400" b="1" dirty="0" smtClean="0">
                <a:effectLst>
                  <a:outerShdw blurRad="38100" dist="38100" dir="2700000" algn="tl">
                    <a:srgbClr val="000000">
                      <a:alpha val="43137"/>
                    </a:srgbClr>
                  </a:outerShdw>
                </a:effectLst>
              </a:rPr>
              <a:t>EP-11</a:t>
            </a:r>
            <a:endParaRPr lang="en-US" sz="2400" dirty="0"/>
          </a:p>
        </p:txBody>
      </p:sp>
      <p:sp>
        <p:nvSpPr>
          <p:cNvPr id="16" name="Rectangle 15"/>
          <p:cNvSpPr/>
          <p:nvPr/>
        </p:nvSpPr>
        <p:spPr>
          <a:xfrm>
            <a:off x="3362785" y="3839517"/>
            <a:ext cx="904415" cy="461665"/>
          </a:xfrm>
          <a:prstGeom prst="rect">
            <a:avLst/>
          </a:prstGeom>
        </p:spPr>
        <p:txBody>
          <a:bodyPr wrap="none">
            <a:spAutoFit/>
          </a:bodyPr>
          <a:lstStyle/>
          <a:p>
            <a:pPr lvl="0"/>
            <a:r>
              <a:rPr lang="en-US" sz="2400" b="1" dirty="0" smtClean="0">
                <a:effectLst>
                  <a:outerShdw blurRad="38100" dist="38100" dir="2700000" algn="tl">
                    <a:srgbClr val="000000">
                      <a:alpha val="43137"/>
                    </a:srgbClr>
                  </a:outerShdw>
                </a:effectLst>
              </a:rPr>
              <a:t>EP-12</a:t>
            </a:r>
            <a:endParaRPr lang="en-US" sz="2400" dirty="0"/>
          </a:p>
        </p:txBody>
      </p:sp>
      <p:sp>
        <p:nvSpPr>
          <p:cNvPr id="17" name="Slide Number Placeholder 3"/>
          <p:cNvSpPr>
            <a:spLocks noGrp="1"/>
          </p:cNvSpPr>
          <p:nvPr>
            <p:ph type="sldNum" sz="quarter" idx="10"/>
          </p:nvPr>
        </p:nvSpPr>
        <p:spPr>
          <a:xfrm>
            <a:off x="0" y="6400800"/>
            <a:ext cx="9144000" cy="320675"/>
          </a:xfrm>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6DB36376-D129-4AA0-9CF5-E2059BCBF72D}" type="slidenum">
              <a:rPr lang="en-US" smtClean="0">
                <a:latin typeface="Futura Bk BT"/>
              </a:rPr>
              <a:pPr eaLnBrk="1" hangingPunct="1"/>
              <a:t>61</a:t>
            </a:fld>
            <a:endParaRPr lang="en-US" smtClean="0">
              <a:latin typeface="Futura Bk BT"/>
            </a:endParaRPr>
          </a:p>
        </p:txBody>
      </p:sp>
    </p:spTree>
    <p:extLst>
      <p:ext uri="{BB962C8B-B14F-4D97-AF65-F5344CB8AC3E}">
        <p14:creationId xmlns:p14="http://schemas.microsoft.com/office/powerpoint/2010/main" val="110133521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7" name="Slide Number Placeholder 3"/>
          <p:cNvSpPr>
            <a:spLocks noGrp="1"/>
          </p:cNvSpPr>
          <p:nvPr>
            <p:ph type="sldNum" sz="quarter" idx="10"/>
          </p:nvPr>
        </p:nvSpPr>
        <p:spPr>
          <a:xfrm>
            <a:off x="0" y="6400800"/>
            <a:ext cx="9144000" cy="320675"/>
          </a:xfrm>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6DB36376-D129-4AA0-9CF5-E2059BCBF72D}" type="slidenum">
              <a:rPr lang="en-US" smtClean="0">
                <a:latin typeface="Futura Bk BT"/>
              </a:rPr>
              <a:pPr eaLnBrk="1" hangingPunct="1"/>
              <a:t>62</a:t>
            </a:fld>
            <a:endParaRPr lang="en-US" smtClean="0">
              <a:latin typeface="Futura Bk BT"/>
            </a:endParaRPr>
          </a:p>
        </p:txBody>
      </p:sp>
    </p:spTree>
    <p:extLst>
      <p:ext uri="{BB962C8B-B14F-4D97-AF65-F5344CB8AC3E}">
        <p14:creationId xmlns:p14="http://schemas.microsoft.com/office/powerpoint/2010/main" val="8906892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5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Freeform 5"/>
          <p:cNvSpPr/>
          <p:nvPr/>
        </p:nvSpPr>
        <p:spPr>
          <a:xfrm>
            <a:off x="1873250" y="3314700"/>
            <a:ext cx="2584450" cy="1035050"/>
          </a:xfrm>
          <a:custGeom>
            <a:avLst/>
            <a:gdLst>
              <a:gd name="connsiteX0" fmla="*/ 0 w 2584450"/>
              <a:gd name="connsiteY0" fmla="*/ 12700 h 1035050"/>
              <a:gd name="connsiteX1" fmla="*/ 0 w 2584450"/>
              <a:gd name="connsiteY1" fmla="*/ 654050 h 1035050"/>
              <a:gd name="connsiteX2" fmla="*/ 107950 w 2584450"/>
              <a:gd name="connsiteY2" fmla="*/ 647700 h 1035050"/>
              <a:gd name="connsiteX3" fmla="*/ 114300 w 2584450"/>
              <a:gd name="connsiteY3" fmla="*/ 1028700 h 1035050"/>
              <a:gd name="connsiteX4" fmla="*/ 482600 w 2584450"/>
              <a:gd name="connsiteY4" fmla="*/ 1035050 h 1035050"/>
              <a:gd name="connsiteX5" fmla="*/ 463550 w 2584450"/>
              <a:gd name="connsiteY5" fmla="*/ 882650 h 1035050"/>
              <a:gd name="connsiteX6" fmla="*/ 1466850 w 2584450"/>
              <a:gd name="connsiteY6" fmla="*/ 876300 h 1035050"/>
              <a:gd name="connsiteX7" fmla="*/ 1460500 w 2584450"/>
              <a:gd name="connsiteY7" fmla="*/ 927100 h 1035050"/>
              <a:gd name="connsiteX8" fmla="*/ 2012950 w 2584450"/>
              <a:gd name="connsiteY8" fmla="*/ 939800 h 1035050"/>
              <a:gd name="connsiteX9" fmla="*/ 2012950 w 2584450"/>
              <a:gd name="connsiteY9" fmla="*/ 939800 h 1035050"/>
              <a:gd name="connsiteX10" fmla="*/ 2051050 w 2584450"/>
              <a:gd name="connsiteY10" fmla="*/ 901700 h 1035050"/>
              <a:gd name="connsiteX11" fmla="*/ 2584450 w 2584450"/>
              <a:gd name="connsiteY11" fmla="*/ 895350 h 1035050"/>
              <a:gd name="connsiteX12" fmla="*/ 2571750 w 2584450"/>
              <a:gd name="connsiteY12" fmla="*/ 44450 h 1035050"/>
              <a:gd name="connsiteX13" fmla="*/ 2133600 w 2584450"/>
              <a:gd name="connsiteY13" fmla="*/ 38100 h 1035050"/>
              <a:gd name="connsiteX14" fmla="*/ 2139950 w 2584450"/>
              <a:gd name="connsiteY14" fmla="*/ 234950 h 1035050"/>
              <a:gd name="connsiteX15" fmla="*/ 2139950 w 2584450"/>
              <a:gd name="connsiteY15" fmla="*/ 247650 h 1035050"/>
              <a:gd name="connsiteX16" fmla="*/ 1987550 w 2584450"/>
              <a:gd name="connsiteY16" fmla="*/ 254000 h 1035050"/>
              <a:gd name="connsiteX17" fmla="*/ 1981200 w 2584450"/>
              <a:gd name="connsiteY17" fmla="*/ 425450 h 1035050"/>
              <a:gd name="connsiteX18" fmla="*/ 1485900 w 2584450"/>
              <a:gd name="connsiteY18" fmla="*/ 425450 h 1035050"/>
              <a:gd name="connsiteX19" fmla="*/ 1485900 w 2584450"/>
              <a:gd name="connsiteY19" fmla="*/ 254000 h 1035050"/>
              <a:gd name="connsiteX20" fmla="*/ 1028700 w 2584450"/>
              <a:gd name="connsiteY20" fmla="*/ 247650 h 1035050"/>
              <a:gd name="connsiteX21" fmla="*/ 1028700 w 2584450"/>
              <a:gd name="connsiteY21" fmla="*/ 0 h 1035050"/>
              <a:gd name="connsiteX22" fmla="*/ 0 w 2584450"/>
              <a:gd name="connsiteY22" fmla="*/ 12700 h 1035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584450" h="1035050">
                <a:moveTo>
                  <a:pt x="0" y="12700"/>
                </a:moveTo>
                <a:lnTo>
                  <a:pt x="0" y="654050"/>
                </a:lnTo>
                <a:lnTo>
                  <a:pt x="107950" y="647700"/>
                </a:lnTo>
                <a:lnTo>
                  <a:pt x="114300" y="1028700"/>
                </a:lnTo>
                <a:lnTo>
                  <a:pt x="482600" y="1035050"/>
                </a:lnTo>
                <a:lnTo>
                  <a:pt x="463550" y="882650"/>
                </a:lnTo>
                <a:lnTo>
                  <a:pt x="1466850" y="876300"/>
                </a:lnTo>
                <a:lnTo>
                  <a:pt x="1460500" y="927100"/>
                </a:lnTo>
                <a:lnTo>
                  <a:pt x="2012950" y="939800"/>
                </a:lnTo>
                <a:lnTo>
                  <a:pt x="2012950" y="939800"/>
                </a:lnTo>
                <a:lnTo>
                  <a:pt x="2051050" y="901700"/>
                </a:lnTo>
                <a:lnTo>
                  <a:pt x="2584450" y="895350"/>
                </a:lnTo>
                <a:lnTo>
                  <a:pt x="2571750" y="44450"/>
                </a:lnTo>
                <a:lnTo>
                  <a:pt x="2133600" y="38100"/>
                </a:lnTo>
                <a:lnTo>
                  <a:pt x="2139950" y="234950"/>
                </a:lnTo>
                <a:lnTo>
                  <a:pt x="2139950" y="247650"/>
                </a:lnTo>
                <a:lnTo>
                  <a:pt x="1987550" y="254000"/>
                </a:lnTo>
                <a:lnTo>
                  <a:pt x="1981200" y="425450"/>
                </a:lnTo>
                <a:lnTo>
                  <a:pt x="1485900" y="425450"/>
                </a:lnTo>
                <a:lnTo>
                  <a:pt x="1485900" y="254000"/>
                </a:lnTo>
                <a:lnTo>
                  <a:pt x="1028700" y="247650"/>
                </a:lnTo>
                <a:lnTo>
                  <a:pt x="1028700" y="0"/>
                </a:lnTo>
                <a:lnTo>
                  <a:pt x="0" y="12700"/>
                </a:lnTo>
                <a:close/>
              </a:path>
            </a:pathLst>
          </a:custGeom>
          <a:noFill/>
          <a:ln w="63500">
            <a:solidFill>
              <a:srgbClr val="CC00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6"/>
          <p:cNvSpPr/>
          <p:nvPr/>
        </p:nvSpPr>
        <p:spPr>
          <a:xfrm>
            <a:off x="4603750" y="3136900"/>
            <a:ext cx="4184650" cy="1320800"/>
          </a:xfrm>
          <a:custGeom>
            <a:avLst/>
            <a:gdLst>
              <a:gd name="connsiteX0" fmla="*/ 0 w 4184650"/>
              <a:gd name="connsiteY0" fmla="*/ 127000 h 1320800"/>
              <a:gd name="connsiteX1" fmla="*/ 38100 w 4184650"/>
              <a:gd name="connsiteY1" fmla="*/ 1085850 h 1320800"/>
              <a:gd name="connsiteX2" fmla="*/ 419100 w 4184650"/>
              <a:gd name="connsiteY2" fmla="*/ 1073150 h 1320800"/>
              <a:gd name="connsiteX3" fmla="*/ 431800 w 4184650"/>
              <a:gd name="connsiteY3" fmla="*/ 1162050 h 1320800"/>
              <a:gd name="connsiteX4" fmla="*/ 2603500 w 4184650"/>
              <a:gd name="connsiteY4" fmla="*/ 1162050 h 1320800"/>
              <a:gd name="connsiteX5" fmla="*/ 2647950 w 4184650"/>
              <a:gd name="connsiteY5" fmla="*/ 1117600 h 1320800"/>
              <a:gd name="connsiteX6" fmla="*/ 2794000 w 4184650"/>
              <a:gd name="connsiteY6" fmla="*/ 1098550 h 1320800"/>
              <a:gd name="connsiteX7" fmla="*/ 3308350 w 4184650"/>
              <a:gd name="connsiteY7" fmla="*/ 1104900 h 1320800"/>
              <a:gd name="connsiteX8" fmla="*/ 3302000 w 4184650"/>
              <a:gd name="connsiteY8" fmla="*/ 1314450 h 1320800"/>
              <a:gd name="connsiteX9" fmla="*/ 3790950 w 4184650"/>
              <a:gd name="connsiteY9" fmla="*/ 1320800 h 1320800"/>
              <a:gd name="connsiteX10" fmla="*/ 3778250 w 4184650"/>
              <a:gd name="connsiteY10" fmla="*/ 673100 h 1320800"/>
              <a:gd name="connsiteX11" fmla="*/ 4184650 w 4184650"/>
              <a:gd name="connsiteY11" fmla="*/ 666750 h 1320800"/>
              <a:gd name="connsiteX12" fmla="*/ 4178300 w 4184650"/>
              <a:gd name="connsiteY12" fmla="*/ 0 h 1320800"/>
              <a:gd name="connsiteX13" fmla="*/ 3302000 w 4184650"/>
              <a:gd name="connsiteY13" fmla="*/ 12700 h 1320800"/>
              <a:gd name="connsiteX14" fmla="*/ 3289300 w 4184650"/>
              <a:gd name="connsiteY14" fmla="*/ 120650 h 1320800"/>
              <a:gd name="connsiteX15" fmla="*/ 3289300 w 4184650"/>
              <a:gd name="connsiteY15" fmla="*/ 133350 h 1320800"/>
              <a:gd name="connsiteX16" fmla="*/ 2044700 w 4184650"/>
              <a:gd name="connsiteY16" fmla="*/ 133350 h 1320800"/>
              <a:gd name="connsiteX17" fmla="*/ 2038350 w 4184650"/>
              <a:gd name="connsiteY17" fmla="*/ 228600 h 1320800"/>
              <a:gd name="connsiteX18" fmla="*/ 1079500 w 4184650"/>
              <a:gd name="connsiteY18" fmla="*/ 228600 h 1320800"/>
              <a:gd name="connsiteX19" fmla="*/ 927100 w 4184650"/>
              <a:gd name="connsiteY19" fmla="*/ 254000 h 1320800"/>
              <a:gd name="connsiteX20" fmla="*/ 692150 w 4184650"/>
              <a:gd name="connsiteY20" fmla="*/ 260350 h 1320800"/>
              <a:gd name="connsiteX21" fmla="*/ 685800 w 4184650"/>
              <a:gd name="connsiteY21" fmla="*/ 127000 h 1320800"/>
              <a:gd name="connsiteX22" fmla="*/ 0 w 4184650"/>
              <a:gd name="connsiteY22" fmla="*/ 127000 h 1320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184650" h="1320800">
                <a:moveTo>
                  <a:pt x="0" y="127000"/>
                </a:moveTo>
                <a:lnTo>
                  <a:pt x="38100" y="1085850"/>
                </a:lnTo>
                <a:lnTo>
                  <a:pt x="419100" y="1073150"/>
                </a:lnTo>
                <a:lnTo>
                  <a:pt x="431800" y="1162050"/>
                </a:lnTo>
                <a:lnTo>
                  <a:pt x="2603500" y="1162050"/>
                </a:lnTo>
                <a:lnTo>
                  <a:pt x="2647950" y="1117600"/>
                </a:lnTo>
                <a:lnTo>
                  <a:pt x="2794000" y="1098550"/>
                </a:lnTo>
                <a:lnTo>
                  <a:pt x="3308350" y="1104900"/>
                </a:lnTo>
                <a:lnTo>
                  <a:pt x="3302000" y="1314450"/>
                </a:lnTo>
                <a:lnTo>
                  <a:pt x="3790950" y="1320800"/>
                </a:lnTo>
                <a:lnTo>
                  <a:pt x="3778250" y="673100"/>
                </a:lnTo>
                <a:lnTo>
                  <a:pt x="4184650" y="666750"/>
                </a:lnTo>
                <a:cubicBezTo>
                  <a:pt x="4182533" y="444500"/>
                  <a:pt x="4180417" y="222250"/>
                  <a:pt x="4178300" y="0"/>
                </a:cubicBezTo>
                <a:lnTo>
                  <a:pt x="3302000" y="12700"/>
                </a:lnTo>
                <a:lnTo>
                  <a:pt x="3289300" y="120650"/>
                </a:lnTo>
                <a:lnTo>
                  <a:pt x="3289300" y="133350"/>
                </a:lnTo>
                <a:lnTo>
                  <a:pt x="2044700" y="133350"/>
                </a:lnTo>
                <a:lnTo>
                  <a:pt x="2038350" y="228600"/>
                </a:lnTo>
                <a:lnTo>
                  <a:pt x="1079500" y="228600"/>
                </a:lnTo>
                <a:lnTo>
                  <a:pt x="927100" y="254000"/>
                </a:lnTo>
                <a:lnTo>
                  <a:pt x="692150" y="260350"/>
                </a:lnTo>
                <a:lnTo>
                  <a:pt x="685800" y="127000"/>
                </a:lnTo>
                <a:lnTo>
                  <a:pt x="0" y="127000"/>
                </a:lnTo>
                <a:close/>
              </a:path>
            </a:pathLst>
          </a:custGeom>
          <a:noFill/>
          <a:ln w="63500">
            <a:solidFill>
              <a:srgbClr val="CC00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5791660" y="3566467"/>
            <a:ext cx="1453603" cy="461665"/>
          </a:xfrm>
          <a:prstGeom prst="rect">
            <a:avLst/>
          </a:prstGeom>
        </p:spPr>
        <p:txBody>
          <a:bodyPr wrap="none">
            <a:spAutoFit/>
          </a:bodyPr>
          <a:lstStyle/>
          <a:p>
            <a:pPr lvl="0"/>
            <a:r>
              <a:rPr lang="en-US" sz="2400" b="1" dirty="0" smtClean="0">
                <a:effectLst>
                  <a:outerShdw blurRad="38100" dist="38100" dir="2700000" algn="tl">
                    <a:srgbClr val="000000">
                      <a:alpha val="43137"/>
                    </a:srgbClr>
                  </a:outerShdw>
                </a:effectLst>
              </a:rPr>
              <a:t>FOOG-8-B</a:t>
            </a:r>
            <a:endParaRPr lang="en-US" sz="2400" dirty="0"/>
          </a:p>
        </p:txBody>
      </p:sp>
      <p:sp>
        <p:nvSpPr>
          <p:cNvPr id="11" name="Rectangle 10"/>
          <p:cNvSpPr/>
          <p:nvPr/>
        </p:nvSpPr>
        <p:spPr>
          <a:xfrm>
            <a:off x="2790613" y="3754909"/>
            <a:ext cx="1324187" cy="1546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2286000" y="3678708"/>
            <a:ext cx="1466427" cy="461665"/>
          </a:xfrm>
          <a:prstGeom prst="rect">
            <a:avLst/>
          </a:prstGeom>
        </p:spPr>
        <p:txBody>
          <a:bodyPr wrap="none">
            <a:spAutoFit/>
          </a:bodyPr>
          <a:lstStyle/>
          <a:p>
            <a:pPr lvl="0"/>
            <a:r>
              <a:rPr lang="en-US" sz="2400" b="1" dirty="0" smtClean="0">
                <a:effectLst>
                  <a:outerShdw blurRad="38100" dist="38100" dir="2700000" algn="tl">
                    <a:srgbClr val="000000">
                      <a:alpha val="43137"/>
                    </a:srgbClr>
                  </a:outerShdw>
                </a:effectLst>
              </a:rPr>
              <a:t>FOOG-8-A</a:t>
            </a:r>
            <a:endParaRPr lang="en-US" sz="2400" dirty="0"/>
          </a:p>
        </p:txBody>
      </p:sp>
      <p:sp>
        <p:nvSpPr>
          <p:cNvPr id="9" name="Slide Number Placeholder 3"/>
          <p:cNvSpPr>
            <a:spLocks noGrp="1"/>
          </p:cNvSpPr>
          <p:nvPr>
            <p:ph type="sldNum" sz="quarter" idx="10"/>
          </p:nvPr>
        </p:nvSpPr>
        <p:spPr>
          <a:xfrm>
            <a:off x="0" y="6400800"/>
            <a:ext cx="9144000" cy="320675"/>
          </a:xfrm>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6DB36376-D129-4AA0-9CF5-E2059BCBF72D}" type="slidenum">
              <a:rPr lang="en-US" smtClean="0">
                <a:latin typeface="Futura Bk BT"/>
              </a:rPr>
              <a:pPr eaLnBrk="1" hangingPunct="1"/>
              <a:t>63</a:t>
            </a:fld>
            <a:endParaRPr lang="en-US" smtClean="0">
              <a:latin typeface="Futura Bk BT"/>
            </a:endParaRPr>
          </a:p>
        </p:txBody>
      </p:sp>
    </p:spTree>
    <p:extLst>
      <p:ext uri="{BB962C8B-B14F-4D97-AF65-F5344CB8AC3E}">
        <p14:creationId xmlns:p14="http://schemas.microsoft.com/office/powerpoint/2010/main" val="137907807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Slide Number Placeholder 3"/>
          <p:cNvSpPr>
            <a:spLocks noGrp="1"/>
          </p:cNvSpPr>
          <p:nvPr>
            <p:ph type="sldNum" sz="quarter" idx="10"/>
          </p:nvPr>
        </p:nvSpPr>
        <p:spPr>
          <a:xfrm>
            <a:off x="0" y="6400800"/>
            <a:ext cx="9144000" cy="320675"/>
          </a:xfrm>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6DB36376-D129-4AA0-9CF5-E2059BCBF72D}" type="slidenum">
              <a:rPr lang="en-US" smtClean="0">
                <a:latin typeface="Futura Bk BT"/>
              </a:rPr>
              <a:pPr eaLnBrk="1" hangingPunct="1"/>
              <a:t>64</a:t>
            </a:fld>
            <a:endParaRPr lang="en-US" smtClean="0">
              <a:latin typeface="Futura Bk BT"/>
            </a:endParaRPr>
          </a:p>
        </p:txBody>
      </p:sp>
    </p:spTree>
    <p:extLst>
      <p:ext uri="{BB962C8B-B14F-4D97-AF65-F5344CB8AC3E}">
        <p14:creationId xmlns:p14="http://schemas.microsoft.com/office/powerpoint/2010/main" val="381597570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90613" y="3754909"/>
            <a:ext cx="1324187" cy="1546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Slide Number Placeholder 3"/>
          <p:cNvSpPr>
            <a:spLocks noGrp="1"/>
          </p:cNvSpPr>
          <p:nvPr>
            <p:ph type="sldNum" sz="quarter" idx="10"/>
          </p:nvPr>
        </p:nvSpPr>
        <p:spPr>
          <a:xfrm>
            <a:off x="0" y="6400800"/>
            <a:ext cx="9144000" cy="320675"/>
          </a:xfrm>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6DB36376-D129-4AA0-9CF5-E2059BCBF72D}" type="slidenum">
              <a:rPr lang="en-US" smtClean="0">
                <a:latin typeface="Futura Bk BT"/>
              </a:rPr>
              <a:pPr eaLnBrk="1" hangingPunct="1"/>
              <a:t>65</a:t>
            </a:fld>
            <a:endParaRPr lang="en-US" smtClean="0">
              <a:latin typeface="Futura Bk BT"/>
            </a:endParaRPr>
          </a:p>
        </p:txBody>
      </p:sp>
      <p:pic>
        <p:nvPicPr>
          <p:cNvPr id="2" name="Picture 1"/>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5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1176303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3"/>
          <p:cNvSpPr>
            <a:spLocks noGrp="1"/>
          </p:cNvSpPr>
          <p:nvPr>
            <p:ph type="sldNum" sz="quarter" idx="10"/>
          </p:nvPr>
        </p:nvSpPr>
        <p:spPr>
          <a:xfrm>
            <a:off x="0" y="6400800"/>
            <a:ext cx="9144000" cy="320675"/>
          </a:xfrm>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6DB36376-D129-4AA0-9CF5-E2059BCBF72D}" type="slidenum">
              <a:rPr lang="en-US" smtClean="0">
                <a:latin typeface="Futura Bk BT"/>
              </a:rPr>
              <a:pPr eaLnBrk="1" hangingPunct="1"/>
              <a:t>66</a:t>
            </a:fld>
            <a:endParaRPr lang="en-US" smtClean="0">
              <a:latin typeface="Futura Bk BT"/>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1176303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90613" y="3754909"/>
            <a:ext cx="1324187" cy="1546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Slide Number Placeholder 3"/>
          <p:cNvSpPr>
            <a:spLocks noGrp="1"/>
          </p:cNvSpPr>
          <p:nvPr>
            <p:ph type="sldNum" sz="quarter" idx="10"/>
          </p:nvPr>
        </p:nvSpPr>
        <p:spPr>
          <a:xfrm>
            <a:off x="0" y="6400800"/>
            <a:ext cx="9144000" cy="320675"/>
          </a:xfrm>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6DB36376-D129-4AA0-9CF5-E2059BCBF72D}" type="slidenum">
              <a:rPr lang="en-US" smtClean="0">
                <a:latin typeface="Futura Bk BT"/>
              </a:rPr>
              <a:pPr eaLnBrk="1" hangingPunct="1"/>
              <a:t>67</a:t>
            </a:fld>
            <a:endParaRPr lang="en-US" smtClean="0">
              <a:latin typeface="Futura Bk BT"/>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6909672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3"/>
          <p:cNvSpPr>
            <a:spLocks noGrp="1"/>
          </p:cNvSpPr>
          <p:nvPr>
            <p:ph type="sldNum" sz="quarter" idx="10"/>
          </p:nvPr>
        </p:nvSpPr>
        <p:spPr>
          <a:xfrm>
            <a:off x="0" y="6400800"/>
            <a:ext cx="9144000" cy="320675"/>
          </a:xfrm>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6DB36376-D129-4AA0-9CF5-E2059BCBF72D}" type="slidenum">
              <a:rPr lang="en-US" smtClean="0">
                <a:latin typeface="Futura Bk BT"/>
              </a:rPr>
              <a:pPr eaLnBrk="1" hangingPunct="1"/>
              <a:t>68</a:t>
            </a:fld>
            <a:endParaRPr lang="en-US" smtClean="0">
              <a:latin typeface="Futura Bk BT"/>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3735160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ontent Placeholder 2"/>
          <p:cNvSpPr>
            <a:spLocks noGrp="1"/>
          </p:cNvSpPr>
          <p:nvPr>
            <p:ph idx="1"/>
          </p:nvPr>
        </p:nvSpPr>
        <p:spPr>
          <a:xfrm>
            <a:off x="304800" y="990600"/>
            <a:ext cx="8458200" cy="5867400"/>
          </a:xfrm>
        </p:spPr>
        <p:txBody>
          <a:bodyPr anchor="ctr"/>
          <a:lstStyle/>
          <a:p>
            <a:pPr marL="0" indent="0" algn="ctr">
              <a:buFontTx/>
              <a:buNone/>
            </a:pPr>
            <a:r>
              <a:rPr lang="en-US" sz="6600" dirty="0" smtClean="0">
                <a:effectLst>
                  <a:outerShdw blurRad="38100" dist="38100" dir="2700000" algn="tl">
                    <a:srgbClr val="000000">
                      <a:alpha val="43137"/>
                    </a:srgbClr>
                  </a:outerShdw>
                </a:effectLst>
              </a:rPr>
              <a:t>Resource Slides</a:t>
            </a:r>
          </a:p>
        </p:txBody>
      </p:sp>
      <p:sp>
        <p:nvSpPr>
          <p:cNvPr id="24579" name="Slide Number Placeholder 3"/>
          <p:cNvSpPr>
            <a:spLocks noGrp="1"/>
          </p:cNvSpPr>
          <p:nvPr>
            <p:ph type="sldNum" sz="quarter" idx="10"/>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6DB36376-D129-4AA0-9CF5-E2059BCBF72D}" type="slidenum">
              <a:rPr lang="en-US" smtClean="0">
                <a:latin typeface="Futura Bk BT"/>
              </a:rPr>
              <a:pPr eaLnBrk="1" hangingPunct="1"/>
              <a:t>69</a:t>
            </a:fld>
            <a:endParaRPr lang="en-US" smtClean="0">
              <a:latin typeface="Futura Bk BT"/>
            </a:endParaRPr>
          </a:p>
        </p:txBody>
      </p:sp>
    </p:spTree>
    <p:extLst>
      <p:ext uri="{BB962C8B-B14F-4D97-AF65-F5344CB8AC3E}">
        <p14:creationId xmlns:p14="http://schemas.microsoft.com/office/powerpoint/2010/main" val="103853287"/>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3"/>
          <p:cNvSpPr>
            <a:spLocks noGrp="1"/>
          </p:cNvSpPr>
          <p:nvPr>
            <p:ph type="sldNum" sz="quarter" idx="10"/>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39E24AB-F695-44FC-821A-C0793D81093E}" type="slidenum">
              <a:rPr lang="en-US" smtClean="0">
                <a:latin typeface="Futura Bk BT" pitchFamily="34" charset="0"/>
              </a:rPr>
              <a:pPr eaLnBrk="1" hangingPunct="1"/>
              <a:t>70</a:t>
            </a:fld>
            <a:endParaRPr lang="en-US" dirty="0" smtClean="0">
              <a:latin typeface="Futura Bk BT" pitchFamily="34" charset="0"/>
            </a:endParaRPr>
          </a:p>
        </p:txBody>
      </p:sp>
      <p:sp>
        <p:nvSpPr>
          <p:cNvPr id="13315" name="Rectangle 2"/>
          <p:cNvSpPr>
            <a:spLocks noGrp="1" noChangeArrowheads="1"/>
          </p:cNvSpPr>
          <p:nvPr>
            <p:ph type="title"/>
          </p:nvPr>
        </p:nvSpPr>
        <p:spPr/>
        <p:txBody>
          <a:bodyPr/>
          <a:lstStyle/>
          <a:p>
            <a:pPr eaLnBrk="1" hangingPunct="1"/>
            <a:r>
              <a:rPr lang="en-US" dirty="0"/>
              <a:t>Next Steps</a:t>
            </a:r>
          </a:p>
        </p:txBody>
      </p:sp>
      <p:sp>
        <p:nvSpPr>
          <p:cNvPr id="13316" name="Rectangle 3"/>
          <p:cNvSpPr>
            <a:spLocks noGrp="1" noChangeArrowheads="1"/>
          </p:cNvSpPr>
          <p:nvPr>
            <p:ph type="body" idx="1"/>
          </p:nvPr>
        </p:nvSpPr>
        <p:spPr>
          <a:xfrm>
            <a:off x="304800" y="1524000"/>
            <a:ext cx="8458200" cy="4572000"/>
          </a:xfrm>
        </p:spPr>
        <p:txBody>
          <a:bodyPr/>
          <a:lstStyle/>
          <a:p>
            <a:pPr marL="571500" indent="-457200" eaLnBrk="1" hangingPunct="1">
              <a:buFont typeface="+mj-lt"/>
              <a:buAutoNum type="arabicPeriod"/>
            </a:pPr>
            <a:r>
              <a:rPr lang="en-US" sz="2300" dirty="0" smtClean="0"/>
              <a:t>Community input at pre-scoping meetings (Summer, 2013)</a:t>
            </a:r>
          </a:p>
          <a:p>
            <a:pPr marL="571500" indent="-457200" eaLnBrk="1" hangingPunct="1">
              <a:buFont typeface="+mj-lt"/>
              <a:buAutoNum type="arabicPeriod"/>
            </a:pPr>
            <a:r>
              <a:rPr lang="en-US" sz="2300" dirty="0" smtClean="0"/>
              <a:t>Staff and consultant preparation of the initial study</a:t>
            </a:r>
          </a:p>
          <a:p>
            <a:pPr marL="571500" indent="-457200" eaLnBrk="1" hangingPunct="1">
              <a:buFont typeface="+mj-lt"/>
              <a:buAutoNum type="arabicPeriod"/>
            </a:pPr>
            <a:r>
              <a:rPr lang="en-US" sz="2300" dirty="0" smtClean="0"/>
              <a:t>Community input on the initial study (Fall, 2013)</a:t>
            </a:r>
          </a:p>
          <a:p>
            <a:pPr marL="571500" indent="-457200" eaLnBrk="1" hangingPunct="1">
              <a:buFont typeface="+mj-lt"/>
              <a:buAutoNum type="arabicPeriod"/>
            </a:pPr>
            <a:r>
              <a:rPr lang="en-US" sz="2300" dirty="0" smtClean="0"/>
              <a:t>Community input on Land Use Element and Mobility Element policies and incorporation of obsolete elements (Fall, 2013)</a:t>
            </a:r>
          </a:p>
          <a:p>
            <a:pPr marL="571500" indent="-457200" eaLnBrk="1" hangingPunct="1">
              <a:buFont typeface="+mj-lt"/>
              <a:buAutoNum type="arabicPeriod"/>
            </a:pPr>
            <a:r>
              <a:rPr lang="en-US" sz="2300" dirty="0" smtClean="0"/>
              <a:t>Draft EIR prepared by staff and consultants</a:t>
            </a:r>
          </a:p>
          <a:p>
            <a:pPr marL="571500" indent="-457200" eaLnBrk="1" hangingPunct="1">
              <a:buFont typeface="+mj-lt"/>
              <a:buAutoNum type="arabicPeriod"/>
            </a:pPr>
            <a:r>
              <a:rPr lang="en-US" sz="2300" dirty="0" smtClean="0"/>
              <a:t>Community input on Draft EIR &amp; Update to the Land and Mobility Elements  (Winter, 2014)</a:t>
            </a:r>
            <a:endParaRPr lang="en-US" sz="2300" dirty="0"/>
          </a:p>
          <a:p>
            <a:pPr marL="571500" indent="-457200" eaLnBrk="1" hangingPunct="1">
              <a:buFont typeface="+mj-lt"/>
              <a:buAutoNum type="arabicPeriod"/>
            </a:pPr>
            <a:r>
              <a:rPr lang="en-US" sz="2300" dirty="0" smtClean="0"/>
              <a:t>Final EIR prepared by staff and consultants</a:t>
            </a:r>
          </a:p>
          <a:p>
            <a:pPr marL="571500" indent="-457200" eaLnBrk="1" hangingPunct="1">
              <a:buFont typeface="+mj-lt"/>
              <a:buAutoNum type="arabicPeriod"/>
            </a:pPr>
            <a:r>
              <a:rPr lang="en-US" sz="2300" dirty="0" smtClean="0"/>
              <a:t>Commission &amp; Council review of Final EIR and General Plan (Summer, 2014)</a:t>
            </a:r>
          </a:p>
          <a:p>
            <a:pPr marL="334963" lvl="1" eaLnBrk="1" hangingPunct="1">
              <a:buFont typeface="Arial" pitchFamily="34" charset="0"/>
              <a:buChar char="•"/>
            </a:pPr>
            <a:r>
              <a:rPr lang="en-US" sz="2400" dirty="0" smtClean="0">
                <a:solidFill>
                  <a:srgbClr val="003768"/>
                </a:solidFill>
              </a:rPr>
              <a:t>Specific Plan and Zoning Code Updates</a:t>
            </a:r>
          </a:p>
          <a:p>
            <a:pPr marL="971550" lvl="1" indent="-457200" eaLnBrk="1" hangingPunct="1">
              <a:buFont typeface="Arial" pitchFamily="34" charset="0"/>
              <a:buChar char="•"/>
            </a:pPr>
            <a:endParaRPr lang="en-US" sz="2000" dirty="0"/>
          </a:p>
          <a:p>
            <a:pPr marL="971550" lvl="1" indent="-457200" eaLnBrk="1" hangingPunct="1">
              <a:buFont typeface="+mj-lt"/>
              <a:buAutoNum type="arabicPeriod"/>
            </a:pPr>
            <a:endParaRPr lang="en-US" sz="2000" dirty="0" smtClean="0">
              <a:solidFill>
                <a:srgbClr val="F89827"/>
              </a:solidFill>
            </a:endParaRP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8</a:t>
            </a:r>
            <a:r>
              <a:rPr lang="en-US" baseline="30000" dirty="0" smtClean="0"/>
              <a:t>th</a:t>
            </a:r>
            <a:r>
              <a:rPr lang="en-US" dirty="0" smtClean="0"/>
              <a:t> Guiding Principle	</a:t>
            </a:r>
            <a:endParaRPr lang="en-US" dirty="0"/>
          </a:p>
        </p:txBody>
      </p:sp>
      <p:sp>
        <p:nvSpPr>
          <p:cNvPr id="3" name="Content Placeholder 2"/>
          <p:cNvSpPr>
            <a:spLocks noGrp="1"/>
          </p:cNvSpPr>
          <p:nvPr>
            <p:ph idx="1"/>
          </p:nvPr>
        </p:nvSpPr>
        <p:spPr/>
        <p:txBody>
          <a:bodyPr/>
          <a:lstStyle/>
          <a:p>
            <a:r>
              <a:rPr lang="en-US" sz="2000" u="sng" dirty="0" smtClean="0"/>
              <a:t>Integrate the Planning Commission’s recommendation into Staff’s recommendation:</a:t>
            </a:r>
          </a:p>
          <a:p>
            <a:pPr marL="341313" indent="0">
              <a:buNone/>
            </a:pPr>
            <a:r>
              <a:rPr lang="en-US" sz="1800" dirty="0" smtClean="0"/>
              <a:t>“Pasadena supports public education…</a:t>
            </a:r>
          </a:p>
          <a:p>
            <a:pPr marL="341313" indent="0">
              <a:buNone/>
            </a:pPr>
            <a:endParaRPr lang="en-US" sz="1800" dirty="0" smtClean="0"/>
          </a:p>
          <a:p>
            <a:r>
              <a:rPr lang="en-US" sz="2000" u="sng" dirty="0" smtClean="0"/>
              <a:t>Reorder the two sentences:</a:t>
            </a:r>
          </a:p>
          <a:p>
            <a:pPr marL="341313" indent="0">
              <a:buNone/>
            </a:pPr>
            <a:r>
              <a:rPr lang="en-US" sz="1800" dirty="0" smtClean="0">
                <a:solidFill>
                  <a:srgbClr val="FF0000"/>
                </a:solidFill>
              </a:rPr>
              <a:t>Recognizing the relationship between education and economic vitality, </a:t>
            </a:r>
            <a:r>
              <a:rPr lang="en-US" sz="1800" dirty="0" smtClean="0"/>
              <a:t>quality public schools are a shared community responsibility. Pasadena is committed to community planning that supports vibrant educational resources responsive to the broad needs of our diverse community.</a:t>
            </a:r>
            <a:r>
              <a:rPr lang="en-US" sz="1800" b="1" dirty="0" smtClean="0"/>
              <a:t> </a:t>
            </a:r>
            <a:endParaRPr lang="en-US" sz="1800" dirty="0" smtClean="0"/>
          </a:p>
          <a:p>
            <a:pPr lvl="1"/>
            <a:endParaRPr lang="en-US" sz="2000" u="sng" dirty="0" smtClean="0"/>
          </a:p>
        </p:txBody>
      </p:sp>
      <p:sp>
        <p:nvSpPr>
          <p:cNvPr id="4" name="Slide Number Placeholder 3"/>
          <p:cNvSpPr>
            <a:spLocks noGrp="1"/>
          </p:cNvSpPr>
          <p:nvPr>
            <p:ph type="sldNum" sz="quarter" idx="10"/>
          </p:nvPr>
        </p:nvSpPr>
        <p:spPr/>
        <p:txBody>
          <a:bodyPr/>
          <a:lstStyle/>
          <a:p>
            <a:pPr>
              <a:defRPr/>
            </a:pPr>
            <a:fld id="{29209873-EB9F-4BAB-8F2B-2382E339FD41}" type="slidenum">
              <a:rPr lang="en-US" smtClean="0"/>
              <a:pPr>
                <a:defRPr/>
              </a:pPr>
              <a:t>71</a:t>
            </a:fld>
            <a:endParaRPr lang="en-US" dirty="0"/>
          </a:p>
        </p:txBody>
      </p:sp>
    </p:spTree>
    <p:extLst>
      <p:ext uri="{BB962C8B-B14F-4D97-AF65-F5344CB8AC3E}">
        <p14:creationId xmlns:p14="http://schemas.microsoft.com/office/powerpoint/2010/main" val="678869154"/>
      </p:ext>
    </p:extLst>
  </p:cSld>
  <p:clrMapOvr>
    <a:masterClrMapping/>
  </p:clrMapOvr>
  <p:timing>
    <p:tnLst>
      <p:par>
        <p:cTn id="1" dur="indefinite" restart="never" nodeType="tmRoot"/>
      </p:par>
    </p:tnLst>
  </p:timing>
</p:sld>
</file>

<file path=ppt/theme/theme1.xml><?xml version="1.0" encoding="utf-8"?>
<a:theme xmlns:a="http://schemas.openxmlformats.org/drawingml/2006/main" name="Presentation1">
  <a:themeElements>
    <a:clrScheme name="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resentation1">
      <a:majorFont>
        <a:latin typeface="Futura Md BT"/>
        <a:ea typeface=""/>
        <a:cs typeface="Times New Roman"/>
      </a:majorFont>
      <a:minorFont>
        <a:latin typeface="Futura Md B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resentation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resentation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resentation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resentation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resentation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resentation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resentation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resentation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resentation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resentation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5201</TotalTime>
  <Words>2047</Words>
  <Application>Microsoft Office PowerPoint</Application>
  <PresentationFormat>On-screen Show (4:3)</PresentationFormat>
  <Paragraphs>646</Paragraphs>
  <Slides>71</Slides>
  <Notes>30</Notes>
  <HiddenSlides>0</HiddenSlides>
  <MMClips>0</MMClips>
  <ScaleCrop>false</ScaleCrop>
  <HeadingPairs>
    <vt:vector size="4" baseType="variant">
      <vt:variant>
        <vt:lpstr>Theme</vt:lpstr>
      </vt:variant>
      <vt:variant>
        <vt:i4>1</vt:i4>
      </vt:variant>
      <vt:variant>
        <vt:lpstr>Slide Titles</vt:lpstr>
      </vt:variant>
      <vt:variant>
        <vt:i4>71</vt:i4>
      </vt:variant>
    </vt:vector>
  </HeadingPairs>
  <TitlesOfParts>
    <vt:vector size="72" baseType="lpstr">
      <vt:lpstr>Presentation1</vt:lpstr>
      <vt:lpstr>General Plan Land Use and  Mobility Element Update</vt:lpstr>
      <vt:lpstr>Purpose of Tonight’s Meeting</vt:lpstr>
      <vt:lpstr>The Process</vt:lpstr>
      <vt:lpstr>The Process</vt:lpstr>
      <vt:lpstr>PowerPoint Presentation</vt:lpstr>
      <vt:lpstr>Development Caps</vt:lpstr>
      <vt:lpstr>Development Caps</vt:lpstr>
      <vt:lpstr>Amending the Development Caps</vt:lpstr>
      <vt:lpstr>Development Caps</vt:lpstr>
      <vt:lpstr>Development Caps – Central District</vt:lpstr>
      <vt:lpstr>Development Caps – South Fair Oaks</vt:lpstr>
      <vt:lpstr>Development Caps – FO/OG</vt:lpstr>
      <vt:lpstr>Development Caps – East Pasadena</vt:lpstr>
      <vt:lpstr>PowerPoint Presentation</vt:lpstr>
      <vt:lpstr>2nd Guiding Principle</vt:lpstr>
      <vt:lpstr>8th Guiding Principle </vt:lpstr>
      <vt:lpstr>PowerPoint Presentation</vt:lpstr>
      <vt:lpstr>PowerPoint Presentation</vt:lpstr>
      <vt:lpstr>Draft Land Use Diagram</vt:lpstr>
      <vt:lpstr>Conclusion</vt:lpstr>
      <vt:lpstr>PowerPoint Presentation</vt:lpstr>
      <vt:lpstr>PowerPoint Presentation</vt:lpstr>
      <vt:lpstr>To Do List</vt:lpstr>
      <vt:lpstr>Amending the Development Caps</vt:lpstr>
      <vt:lpstr>Development Caps</vt:lpstr>
      <vt:lpstr>Development Caps – Central District</vt:lpstr>
      <vt:lpstr>Development Caps – South Fair Oaks</vt:lpstr>
      <vt:lpstr>Development Caps – East Colorado</vt:lpstr>
      <vt:lpstr>Development Caps – East Pasadena</vt:lpstr>
      <vt:lpstr>Development Caps – North Lake</vt:lpstr>
      <vt:lpstr>Development Caps – FO/OG</vt:lpstr>
      <vt:lpstr>Development Caps - Lincoln</vt:lpstr>
      <vt:lpstr>Development Caps – West Gateway</vt:lpstr>
      <vt:lpstr>Development Caps – Outside Specific Plans</vt:lpstr>
      <vt:lpstr>To Do List</vt:lpstr>
      <vt:lpstr>PowerPoint Presentation</vt:lpstr>
      <vt:lpstr>2nd Guiding Principle</vt:lpstr>
      <vt:lpstr>8th Guiding Principle </vt:lpstr>
      <vt:lpstr>To Do List</vt:lpstr>
      <vt:lpstr>PowerPoint Presentation</vt:lpstr>
      <vt:lpstr>Lincoln Ave Specific Plan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Next Steps</vt:lpstr>
      <vt:lpstr>8th Guiding Principle </vt:lpstr>
    </vt:vector>
  </TitlesOfParts>
  <Company>City of Pasadena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mbeck</dc:creator>
  <cp:lastModifiedBy>Novelo, Lilia</cp:lastModifiedBy>
  <cp:revision>168</cp:revision>
  <cp:lastPrinted>2013-04-29T18:07:01Z</cp:lastPrinted>
  <dcterms:created xsi:type="dcterms:W3CDTF">2011-02-17T22:15:39Z</dcterms:created>
  <dcterms:modified xsi:type="dcterms:W3CDTF">2013-05-01T00:07:29Z</dcterms:modified>
</cp:coreProperties>
</file>