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0"/>
  </p:notesMasterIdLst>
  <p:handoutMasterIdLst>
    <p:handoutMasterId r:id="rId11"/>
  </p:handoutMasterIdLst>
  <p:sldIdLst>
    <p:sldId id="256" r:id="rId2"/>
    <p:sldId id="264" r:id="rId3"/>
    <p:sldId id="257" r:id="rId4"/>
    <p:sldId id="262" r:id="rId5"/>
    <p:sldId id="258" r:id="rId6"/>
    <p:sldId id="261" r:id="rId7"/>
    <p:sldId id="260"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861573-A294-4B82-B523-8E79E13A791E}" type="datetimeFigureOut">
              <a:rPr lang="en-US" smtClean="0"/>
              <a:t>10/30/2012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41501E-B309-4098-AE68-7B0FC963D6FE}" type="slidenum">
              <a:rPr lang="en-US" smtClean="0"/>
              <a:t>‹#›</a:t>
            </a:fld>
            <a:endParaRPr lang="en-US"/>
          </a:p>
        </p:txBody>
      </p:sp>
    </p:spTree>
    <p:extLst>
      <p:ext uri="{BB962C8B-B14F-4D97-AF65-F5344CB8AC3E}">
        <p14:creationId xmlns:p14="http://schemas.microsoft.com/office/powerpoint/2010/main" val="4288125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D0A816-E55C-4859-A9AB-E78CEC3F6CAE}" type="datetimeFigureOut">
              <a:rPr lang="en-US" smtClean="0"/>
              <a:t>10/30/2012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AE6190-53D5-427C-8806-7CAC2E1496B6}" type="slidenum">
              <a:rPr lang="en-US" smtClean="0"/>
              <a:t>‹#›</a:t>
            </a:fld>
            <a:endParaRPr lang="en-US"/>
          </a:p>
        </p:txBody>
      </p:sp>
    </p:spTree>
    <p:extLst>
      <p:ext uri="{BB962C8B-B14F-4D97-AF65-F5344CB8AC3E}">
        <p14:creationId xmlns:p14="http://schemas.microsoft.com/office/powerpoint/2010/main" val="1695408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Good evening Mayor </a:t>
            </a:r>
            <a:r>
              <a:rPr lang="en-US" sz="1600" dirty="0" err="1" smtClean="0"/>
              <a:t>Bogaard</a:t>
            </a:r>
            <a:r>
              <a:rPr lang="en-US" sz="1600" dirty="0"/>
              <a:t> </a:t>
            </a:r>
            <a:r>
              <a:rPr lang="en-US" sz="1600" dirty="0" smtClean="0"/>
              <a:t>and members of the City Council</a:t>
            </a:r>
          </a:p>
          <a:p>
            <a:endParaRPr lang="en-US" sz="1600" dirty="0"/>
          </a:p>
          <a:p>
            <a:r>
              <a:rPr lang="en-US" sz="1600" dirty="0" smtClean="0"/>
              <a:t>My name is Jill Fosselman, and I’m the Administrator of the Fire &amp; Police Retirement System</a:t>
            </a:r>
          </a:p>
          <a:p>
            <a:endParaRPr lang="en-US" sz="1600" dirty="0"/>
          </a:p>
          <a:p>
            <a:r>
              <a:rPr lang="en-US" sz="1600" dirty="0" smtClean="0"/>
              <a:t>Thank you for the opportunity to briefly review the System’s request for you to direct the City Attorney’s office to prepare an ordinance amending PMC Section 2.250 to comply with specific provisions of the Internal Revenue Code</a:t>
            </a: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1</a:t>
            </a:fld>
            <a:endParaRPr lang="en-US"/>
          </a:p>
        </p:txBody>
      </p:sp>
    </p:spTree>
    <p:extLst>
      <p:ext uri="{BB962C8B-B14F-4D97-AF65-F5344CB8AC3E}">
        <p14:creationId xmlns:p14="http://schemas.microsoft.com/office/powerpoint/2010/main" val="1479008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Brief Background …</a:t>
            </a: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2</a:t>
            </a:fld>
            <a:endParaRPr lang="en-US"/>
          </a:p>
        </p:txBody>
      </p:sp>
    </p:spTree>
    <p:extLst>
      <p:ext uri="{BB962C8B-B14F-4D97-AF65-F5344CB8AC3E}">
        <p14:creationId xmlns:p14="http://schemas.microsoft.com/office/powerpoint/2010/main" val="2378915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pPr lvl="1"/>
            <a:r>
              <a:rPr lang="en-US" sz="1600" dirty="0" smtClean="0"/>
              <a:t>Public sector DB plans exempt  from federal taxation</a:t>
            </a:r>
          </a:p>
          <a:p>
            <a:pPr lvl="1"/>
            <a:endParaRPr lang="en-US" sz="1600" dirty="0"/>
          </a:p>
          <a:p>
            <a:pPr lvl="1"/>
            <a:r>
              <a:rPr lang="en-US" sz="1600" dirty="0" smtClean="0"/>
              <a:t>FPRS submitted an application for an IRS Determination Letter and Voluntary Compliance Statement in January 2011</a:t>
            </a:r>
          </a:p>
          <a:p>
            <a:pPr lvl="1"/>
            <a:endParaRPr lang="en-US" sz="1600" dirty="0"/>
          </a:p>
          <a:p>
            <a:pPr lvl="1"/>
            <a:r>
              <a:rPr lang="en-US" sz="1600" dirty="0" smtClean="0"/>
              <a:t>The purpose of these submissions were two-fold:</a:t>
            </a:r>
          </a:p>
          <a:p>
            <a:pPr marL="685800" lvl="1" indent="-228600">
              <a:buAutoNum type="arabicPeriod"/>
            </a:pPr>
            <a:r>
              <a:rPr lang="en-US" sz="1600" dirty="0" smtClean="0"/>
              <a:t>To receive a determination from the IRS that the plan satisfies IRS requirements (and thus, </a:t>
            </a:r>
            <a:r>
              <a:rPr lang="en-US" sz="1600" b="1" u="sng" dirty="0" smtClean="0"/>
              <a:t>significantly</a:t>
            </a:r>
            <a:r>
              <a:rPr lang="en-US" sz="1600" dirty="0" smtClean="0"/>
              <a:t>, protects participants from taxation on contributions made to the plan on their behalf, and ensures the Plan is not taxed on investment earnings)</a:t>
            </a:r>
          </a:p>
          <a:p>
            <a:pPr marL="685800" lvl="1" indent="-228600">
              <a:buAutoNum type="arabicPeriod"/>
            </a:pPr>
            <a:r>
              <a:rPr lang="en-US" sz="1600" dirty="0" smtClean="0"/>
              <a:t>Opportunity to voluntarily disclose to the IRS certain compliance errors, and correct those errors without the IRS initiating an enforcement action against the plan for the identified errors/failures</a:t>
            </a:r>
          </a:p>
          <a:p>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3</a:t>
            </a:fld>
            <a:endParaRPr lang="en-US"/>
          </a:p>
        </p:txBody>
      </p:sp>
    </p:spTree>
    <p:extLst>
      <p:ext uri="{BB962C8B-B14F-4D97-AF65-F5344CB8AC3E}">
        <p14:creationId xmlns:p14="http://schemas.microsoft.com/office/powerpoint/2010/main" val="54173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IRS-required changes are definitional/technical, and DO NOT affect:</a:t>
            </a:r>
          </a:p>
          <a:p>
            <a:pPr marL="228600" indent="-228600">
              <a:buAutoNum type="arabicPeriod"/>
            </a:pPr>
            <a:r>
              <a:rPr lang="en-US" sz="1600" dirty="0" smtClean="0"/>
              <a:t>The actual benefit levels beneficiaries receive/provided for under the System</a:t>
            </a:r>
          </a:p>
          <a:p>
            <a:pPr marL="228600" indent="-228600">
              <a:buAutoNum type="arabicPeriod"/>
            </a:pPr>
            <a:r>
              <a:rPr lang="en-US" sz="1600" dirty="0" smtClean="0"/>
              <a:t>City/Plan liability for plan levels</a:t>
            </a:r>
          </a:p>
          <a:p>
            <a:pPr marL="228600" indent="-228600">
              <a:buAutoNum type="arabicPeriod"/>
            </a:pPr>
            <a:endParaRPr lang="en-US" sz="1600" b="1" u="sng" dirty="0"/>
          </a:p>
          <a:p>
            <a:pPr marL="228600" indent="-228600">
              <a:buAutoNum type="arabicPeriod"/>
            </a:pPr>
            <a:r>
              <a:rPr lang="en-US" sz="1600" b="1" u="sng" dirty="0" smtClean="0"/>
              <a:t>In addition, we conducted further review of two of the IRS technical changes to ensure that benefits provided under the </a:t>
            </a:r>
            <a:r>
              <a:rPr lang="en-US" sz="1600" b="1" u="sng" dirty="0"/>
              <a:t>C</a:t>
            </a:r>
            <a:r>
              <a:rPr lang="en-US" sz="1600" b="1" u="sng" dirty="0" smtClean="0"/>
              <a:t>harter are not altered</a:t>
            </a:r>
          </a:p>
          <a:p>
            <a:pPr marL="228600" indent="-228600">
              <a:buAutoNum type="arabicPeriod"/>
            </a:pPr>
            <a:endParaRPr lang="en-US" sz="1600" b="1" u="sng" dirty="0"/>
          </a:p>
          <a:p>
            <a:r>
              <a:rPr lang="en-US" sz="1600" b="1" u="sng" dirty="0"/>
              <a:t>No fiscal impact </a:t>
            </a:r>
            <a:r>
              <a:rPr lang="en-US" sz="1600" b="1" u="sng" dirty="0" smtClean="0"/>
              <a:t>anticipated from </a:t>
            </a:r>
            <a:r>
              <a:rPr lang="en-US" sz="1600" b="1" u="sng" dirty="0"/>
              <a:t>these changes </a:t>
            </a:r>
            <a:endParaRPr lang="en-US" sz="1600" b="0" u="none" dirty="0" smtClean="0"/>
          </a:p>
          <a:p>
            <a:pPr marL="0" indent="0">
              <a:buFontTx/>
              <a:buNone/>
            </a:pPr>
            <a:endParaRPr lang="en-US" sz="1600" b="0" u="none" dirty="0" smtClean="0"/>
          </a:p>
          <a:p>
            <a:pPr marL="0" indent="0">
              <a:buFontTx/>
              <a:buNone/>
            </a:pPr>
            <a:r>
              <a:rPr lang="en-US" sz="1600" b="0" u="none" dirty="0" smtClean="0"/>
              <a:t>I’d like to briefly review two areas</a:t>
            </a:r>
            <a:r>
              <a:rPr lang="en-US" sz="1600" b="0" u="none" baseline="0" dirty="0" smtClean="0"/>
              <a:t> we conducted further analysis and evaluation upon:</a:t>
            </a:r>
            <a:endParaRPr lang="en-US" sz="1600" dirty="0"/>
          </a:p>
          <a:p>
            <a:pPr marL="228600" indent="-228600">
              <a:buAutoNum type="arabicPeriod"/>
            </a:pPr>
            <a:endParaRPr lang="en-US" sz="1600" b="1" u="sng" dirty="0"/>
          </a:p>
        </p:txBody>
      </p:sp>
      <p:sp>
        <p:nvSpPr>
          <p:cNvPr id="4" name="Slide Number Placeholder 3"/>
          <p:cNvSpPr>
            <a:spLocks noGrp="1"/>
          </p:cNvSpPr>
          <p:nvPr>
            <p:ph type="sldNum" sz="quarter" idx="10"/>
          </p:nvPr>
        </p:nvSpPr>
        <p:spPr/>
        <p:txBody>
          <a:bodyPr/>
          <a:lstStyle/>
          <a:p>
            <a:fld id="{BAAE6190-53D5-427C-8806-7CAC2E1496B6}" type="slidenum">
              <a:rPr lang="en-US" smtClean="0"/>
              <a:t>4</a:t>
            </a:fld>
            <a:endParaRPr lang="en-US"/>
          </a:p>
        </p:txBody>
      </p:sp>
    </p:spTree>
    <p:extLst>
      <p:ext uri="{BB962C8B-B14F-4D97-AF65-F5344CB8AC3E}">
        <p14:creationId xmlns:p14="http://schemas.microsoft.com/office/powerpoint/2010/main" val="3038399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u="sng" dirty="0" smtClean="0"/>
              <a:t>Section 1</a:t>
            </a:r>
            <a:r>
              <a:rPr lang="en-US" sz="1600" dirty="0" smtClean="0"/>
              <a:t> (as noted in Attachment 1 to the Agenda Report)  -- 415(b) defines the annual amount a participant can receive.  </a:t>
            </a:r>
          </a:p>
          <a:p>
            <a:pPr marL="285750" indent="-285750">
              <a:buFont typeface="Arial" pitchFamily="34" charset="0"/>
              <a:buChar char="•"/>
            </a:pPr>
            <a:r>
              <a:rPr lang="en-US" sz="1600" dirty="0" smtClean="0"/>
              <a:t>The IRS asked that we define the “limitation year,” or period through which annual benefit is calculated</a:t>
            </a:r>
          </a:p>
          <a:p>
            <a:endParaRPr lang="en-US" sz="1600" dirty="0" smtClean="0"/>
          </a:p>
          <a:p>
            <a:pPr marL="171450" indent="-171450">
              <a:buFont typeface="Arial" pitchFamily="34" charset="0"/>
              <a:buChar char="•"/>
            </a:pPr>
            <a:r>
              <a:rPr lang="en-US" sz="1600" dirty="0" smtClean="0"/>
              <a:t>All annual benefit amounts received are currently under the allowable 415(b) limits, however, both are modified annually by different CPI calculations, so it’s possible in the future some retirees might receive a benefit in excess of the 415(b) limit doe to COLA adjustments</a:t>
            </a:r>
          </a:p>
          <a:p>
            <a:endParaRPr lang="en-US" sz="1600" dirty="0" smtClean="0"/>
          </a:p>
          <a:p>
            <a:pPr marL="171450" indent="-171450">
              <a:buFont typeface="Arial" pitchFamily="34" charset="0"/>
              <a:buChar char="•"/>
            </a:pPr>
            <a:r>
              <a:rPr lang="en-US" sz="1600" dirty="0" smtClean="0"/>
              <a:t>However, the grandfather provision in the Charter (Section 1507.1), added to the System in 1991, ensures that all qualified participants – which are all of the FPRS participants – are allowed to receive the accrued benefit to which they are entitled without being subject to the 415(b) limit</a:t>
            </a: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5</a:t>
            </a:fld>
            <a:endParaRPr lang="en-US"/>
          </a:p>
        </p:txBody>
      </p:sp>
    </p:spTree>
    <p:extLst>
      <p:ext uri="{BB962C8B-B14F-4D97-AF65-F5344CB8AC3E}">
        <p14:creationId xmlns:p14="http://schemas.microsoft.com/office/powerpoint/2010/main" val="2180762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Section 5 (as noted in Attachment 1 to the Agenda Report) – </a:t>
            </a:r>
          </a:p>
          <a:p>
            <a:r>
              <a:rPr lang="en-US" sz="1600" dirty="0" smtClean="0"/>
              <a:t>Specific reference to 401(a)(17)  needed to be added</a:t>
            </a:r>
          </a:p>
          <a:p>
            <a:endParaRPr lang="en-US" sz="1600" dirty="0"/>
          </a:p>
          <a:p>
            <a:pPr marL="285750" indent="-285750">
              <a:buFont typeface="Arial" pitchFamily="34" charset="0"/>
              <a:buChar char="•"/>
            </a:pPr>
            <a:r>
              <a:rPr lang="en-US" sz="1600" dirty="0" smtClean="0"/>
              <a:t>The purpose of this section is to limit the amount of compensation used to determine the annual benefit amount at retirement</a:t>
            </a:r>
          </a:p>
          <a:p>
            <a:pPr marL="285750" indent="-285750">
              <a:buFont typeface="Arial" pitchFamily="34" charset="0"/>
              <a:buChar char="•"/>
            </a:pPr>
            <a:r>
              <a:rPr lang="en-US" sz="1600" dirty="0" smtClean="0"/>
              <a:t>As mentioned earlier, all FPRS members have been retired since 2009</a:t>
            </a:r>
          </a:p>
          <a:p>
            <a:pPr marL="285750" lvl="1" indent="-285750">
              <a:buFont typeface="Arial" pitchFamily="34" charset="0"/>
              <a:buChar char="•"/>
            </a:pPr>
            <a:r>
              <a:rPr lang="en-US" dirty="0"/>
              <a:t>Level of limit is increased annually, and </a:t>
            </a:r>
            <a:r>
              <a:rPr lang="en-US" dirty="0" smtClean="0"/>
              <a:t>is well </a:t>
            </a:r>
            <a:r>
              <a:rPr lang="en-US" dirty="0"/>
              <a:t>above compensation used to calculate annual benefits </a:t>
            </a:r>
            <a:endParaRPr lang="en-US" dirty="0" smtClean="0"/>
          </a:p>
          <a:p>
            <a:pPr marL="742950" lvl="2" indent="-285750">
              <a:buFont typeface="Arial" pitchFamily="34" charset="0"/>
              <a:buChar char="•"/>
            </a:pPr>
            <a:r>
              <a:rPr lang="en-US" dirty="0" smtClean="0"/>
              <a:t>1998 </a:t>
            </a:r>
            <a:r>
              <a:rPr lang="en-US" dirty="0"/>
              <a:t>Mercer Fiduciary Audit reviewed and </a:t>
            </a:r>
            <a:r>
              <a:rPr lang="en-US" dirty="0" smtClean="0"/>
              <a:t>confirmed all beneficiaries were below the limit</a:t>
            </a:r>
          </a:p>
          <a:p>
            <a:pPr marL="742950" lvl="2" indent="-285750">
              <a:buFont typeface="Arial" pitchFamily="34" charset="0"/>
              <a:buChar char="•"/>
            </a:pPr>
            <a:r>
              <a:rPr lang="en-US" dirty="0" smtClean="0"/>
              <a:t>The highest </a:t>
            </a:r>
            <a:r>
              <a:rPr lang="en-US" dirty="0"/>
              <a:t>paid retiree </a:t>
            </a:r>
            <a:r>
              <a:rPr lang="en-US" dirty="0" smtClean="0"/>
              <a:t>retired in 2006, and the amount of that person’s allowable compensation was </a:t>
            </a:r>
            <a:r>
              <a:rPr lang="en-US" u="sng" dirty="0"/>
              <a:t>well below </a:t>
            </a:r>
            <a:r>
              <a:rPr lang="en-US" u="sng" dirty="0" smtClean="0"/>
              <a:t>limit</a:t>
            </a:r>
            <a:endParaRPr lang="en-US" dirty="0" smtClean="0"/>
          </a:p>
          <a:p>
            <a:pPr marL="742950" lvl="2" indent="-285750">
              <a:buFont typeface="Arial" pitchFamily="34" charset="0"/>
              <a:buChar char="•"/>
            </a:pPr>
            <a:r>
              <a:rPr lang="en-US" dirty="0" smtClean="0"/>
              <a:t>Thus, extremely unlikely that any retiree between 1998 and 2006 was above the limit, thus no fiscal impact is anticipated</a:t>
            </a:r>
            <a:endParaRPr lang="en-US" dirty="0"/>
          </a:p>
          <a:p>
            <a:pPr marL="285750" indent="-285750">
              <a:buFont typeface="Arial" pitchFamily="34" charset="0"/>
              <a:buChar char="•"/>
            </a:pP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6</a:t>
            </a:fld>
            <a:endParaRPr lang="en-US"/>
          </a:p>
        </p:txBody>
      </p:sp>
    </p:spTree>
    <p:extLst>
      <p:ext uri="{BB962C8B-B14F-4D97-AF65-F5344CB8AC3E}">
        <p14:creationId xmlns:p14="http://schemas.microsoft.com/office/powerpoint/2010/main" val="34709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Multiple review/discussions with the Board -- in particular, significant time was spent by the Board, FPRS staff and counsel, and the City Attorney’s Office to examine the potential and probability for the changes to result in any fiscal impacts to participants, FPRS, or the City.</a:t>
            </a:r>
          </a:p>
          <a:p>
            <a:endParaRPr lang="en-US" sz="1600" dirty="0"/>
          </a:p>
          <a:p>
            <a:r>
              <a:rPr lang="en-US" sz="1600" dirty="0" smtClean="0"/>
              <a:t>Upon thorough review of:</a:t>
            </a:r>
          </a:p>
          <a:p>
            <a:pPr marL="171450" indent="-171450">
              <a:buFont typeface="Arial" pitchFamily="34" charset="0"/>
              <a:buChar char="•"/>
            </a:pPr>
            <a:r>
              <a:rPr lang="en-US" sz="1600" dirty="0" smtClean="0"/>
              <a:t>IRS Code, </a:t>
            </a:r>
          </a:p>
          <a:p>
            <a:pPr marL="171450" indent="-171450">
              <a:buFont typeface="Arial" pitchFamily="34" charset="0"/>
              <a:buChar char="•"/>
            </a:pPr>
            <a:r>
              <a:rPr lang="en-US" sz="1600" dirty="0" smtClean="0"/>
              <a:t>City Charter, </a:t>
            </a:r>
          </a:p>
          <a:p>
            <a:pPr marL="171450" indent="-171450">
              <a:buFont typeface="Arial" pitchFamily="34" charset="0"/>
              <a:buChar char="•"/>
            </a:pPr>
            <a:r>
              <a:rPr lang="en-US" sz="1600" dirty="0" smtClean="0"/>
              <a:t>City Municipal Code, </a:t>
            </a:r>
          </a:p>
          <a:p>
            <a:pPr marL="171450" indent="-171450">
              <a:buFont typeface="Arial" pitchFamily="34" charset="0"/>
              <a:buChar char="•"/>
            </a:pPr>
            <a:r>
              <a:rPr lang="en-US" sz="1600" dirty="0" smtClean="0"/>
              <a:t>1998 Mercer Fiduciary Audit of the system,</a:t>
            </a:r>
          </a:p>
          <a:p>
            <a:pPr marL="171450" indent="-171450">
              <a:buFont typeface="Arial" pitchFamily="34" charset="0"/>
              <a:buChar char="•"/>
            </a:pPr>
            <a:r>
              <a:rPr lang="en-US" sz="1600" dirty="0" smtClean="0"/>
              <a:t>1991 415(b) </a:t>
            </a:r>
            <a:r>
              <a:rPr lang="en-US" sz="1600" dirty="0"/>
              <a:t>g</a:t>
            </a:r>
            <a:r>
              <a:rPr lang="en-US" sz="1600" dirty="0" smtClean="0"/>
              <a:t>randfathering rule in Section 1507.1 of the Charter,</a:t>
            </a:r>
          </a:p>
          <a:p>
            <a:pPr marL="171450" indent="-171450">
              <a:buFont typeface="Arial" pitchFamily="34" charset="0"/>
              <a:buChar char="•"/>
            </a:pPr>
            <a:r>
              <a:rPr lang="en-US" sz="1600" dirty="0" smtClean="0"/>
              <a:t>Highest salary used by a participant to calculate retirement benefit, and</a:t>
            </a:r>
          </a:p>
          <a:p>
            <a:endParaRPr lang="en-US" sz="1600" dirty="0"/>
          </a:p>
          <a:p>
            <a:r>
              <a:rPr lang="en-US" sz="1600" dirty="0" smtClean="0"/>
              <a:t>FPRS Counsel has advised that no fiscal impact will result from implementing the IRS-required changes. </a:t>
            </a: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7</a:t>
            </a:fld>
            <a:endParaRPr lang="en-US"/>
          </a:p>
        </p:txBody>
      </p:sp>
    </p:spTree>
    <p:extLst>
      <p:ext uri="{BB962C8B-B14F-4D97-AF65-F5344CB8AC3E}">
        <p14:creationId xmlns:p14="http://schemas.microsoft.com/office/powerpoint/2010/main" val="1359472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600" dirty="0" smtClean="0"/>
              <a:t>Thank you for your time this evening.</a:t>
            </a:r>
          </a:p>
          <a:p>
            <a:endParaRPr lang="en-US" sz="1600" dirty="0"/>
          </a:p>
          <a:p>
            <a:r>
              <a:rPr lang="en-US" sz="1600" dirty="0" smtClean="0"/>
              <a:t>This concludes my presentation, and I am available to answer any questions at the pleasure of the Mayor and Council.</a:t>
            </a:r>
            <a:endParaRPr lang="en-US" sz="1600" dirty="0"/>
          </a:p>
        </p:txBody>
      </p:sp>
      <p:sp>
        <p:nvSpPr>
          <p:cNvPr id="4" name="Slide Number Placeholder 3"/>
          <p:cNvSpPr>
            <a:spLocks noGrp="1"/>
          </p:cNvSpPr>
          <p:nvPr>
            <p:ph type="sldNum" sz="quarter" idx="10"/>
          </p:nvPr>
        </p:nvSpPr>
        <p:spPr/>
        <p:txBody>
          <a:bodyPr/>
          <a:lstStyle/>
          <a:p>
            <a:fld id="{BAAE6190-53D5-427C-8806-7CAC2E1496B6}" type="slidenum">
              <a:rPr lang="en-US" smtClean="0"/>
              <a:t>8</a:t>
            </a:fld>
            <a:endParaRPr lang="en-US"/>
          </a:p>
        </p:txBody>
      </p:sp>
    </p:spTree>
    <p:extLst>
      <p:ext uri="{BB962C8B-B14F-4D97-AF65-F5344CB8AC3E}">
        <p14:creationId xmlns:p14="http://schemas.microsoft.com/office/powerpoint/2010/main" val="120599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6A2E0-077C-415E-B06C-8014106D1B2F}" type="datetimeFigureOut">
              <a:rPr lang="en-US" smtClean="0"/>
              <a:t>10/30/2012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813296-FC15-4374-9303-1D8B2EFAB820}"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6A2E0-077C-415E-B06C-8014106D1B2F}"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13296-FC15-4374-9303-1D8B2EFAB82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3813296-FC15-4374-9303-1D8B2EFAB820}"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6A2E0-077C-415E-B06C-8014106D1B2F}"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6A2E0-077C-415E-B06C-8014106D1B2F}"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3813296-FC15-4374-9303-1D8B2EFAB820}"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646A2E0-077C-415E-B06C-8014106D1B2F}" type="datetimeFigureOut">
              <a:rPr lang="en-US" smtClean="0"/>
              <a:t>10/30/2012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813296-FC15-4374-9303-1D8B2EFAB820}"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646A2E0-077C-415E-B06C-8014106D1B2F}"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13296-FC15-4374-9303-1D8B2EFAB820}"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6A2E0-077C-415E-B06C-8014106D1B2F}" type="datetimeFigureOut">
              <a:rPr lang="en-US" smtClean="0"/>
              <a:t>10/30/2012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3813296-FC15-4374-9303-1D8B2EFAB820}"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6A2E0-077C-415E-B06C-8014106D1B2F}" type="datetimeFigureOut">
              <a:rPr lang="en-US" smtClean="0"/>
              <a:t>10/30/2012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3813296-FC15-4374-9303-1D8B2EFAB8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646A2E0-077C-415E-B06C-8014106D1B2F}" type="datetimeFigureOut">
              <a:rPr lang="en-US" smtClean="0"/>
              <a:t>10/30/2012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3813296-FC15-4374-9303-1D8B2EFAB8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3813296-FC15-4374-9303-1D8B2EFAB820}"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646A2E0-077C-415E-B06C-8014106D1B2F}" type="datetimeFigureOut">
              <a:rPr lang="en-US" smtClean="0"/>
              <a:t>10/30/2012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3813296-FC15-4374-9303-1D8B2EFAB820}"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646A2E0-077C-415E-B06C-8014106D1B2F}" type="datetimeFigureOut">
              <a:rPr lang="en-US" smtClean="0"/>
              <a:t>10/30/2012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46A2E0-077C-415E-B06C-8014106D1B2F}" type="datetimeFigureOut">
              <a:rPr lang="en-US" smtClean="0"/>
              <a:t>10/30/2012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3813296-FC15-4374-9303-1D8B2EFAB820}"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429000"/>
            <a:ext cx="6172200" cy="1828800"/>
          </a:xfrm>
        </p:spPr>
        <p:txBody>
          <a:bodyPr>
            <a:normAutofit fontScale="47500" lnSpcReduction="20000"/>
          </a:bodyPr>
          <a:lstStyle/>
          <a:p>
            <a:pPr>
              <a:lnSpc>
                <a:spcPct val="120000"/>
              </a:lnSpc>
            </a:pPr>
            <a:r>
              <a:rPr lang="en-US" sz="4400" cap="none" dirty="0" smtClean="0"/>
              <a:t>Proposed Amendment to PMC Chapter 2.250 to Comply with Provisions of the </a:t>
            </a:r>
          </a:p>
          <a:p>
            <a:pPr>
              <a:lnSpc>
                <a:spcPct val="120000"/>
              </a:lnSpc>
            </a:pPr>
            <a:r>
              <a:rPr lang="en-US" sz="4400" cap="none" dirty="0" smtClean="0"/>
              <a:t>Internal Revenue Code</a:t>
            </a:r>
          </a:p>
          <a:p>
            <a:endParaRPr lang="en-US" dirty="0" smtClean="0"/>
          </a:p>
          <a:p>
            <a:r>
              <a:rPr lang="en-US" sz="2900" dirty="0" smtClean="0"/>
              <a:t>October 29, 2012</a:t>
            </a:r>
            <a:endParaRPr lang="en-US" sz="2900" dirty="0"/>
          </a:p>
        </p:txBody>
      </p:sp>
      <p:sp>
        <p:nvSpPr>
          <p:cNvPr id="2" name="Title 1"/>
          <p:cNvSpPr>
            <a:spLocks noGrp="1"/>
          </p:cNvSpPr>
          <p:nvPr>
            <p:ph type="ctrTitle"/>
          </p:nvPr>
        </p:nvSpPr>
        <p:spPr/>
        <p:txBody>
          <a:bodyPr>
            <a:normAutofit/>
          </a:bodyPr>
          <a:lstStyle/>
          <a:p>
            <a:r>
              <a:rPr lang="en-US" dirty="0" smtClean="0">
                <a:solidFill>
                  <a:srgbClr val="C00000"/>
                </a:solidFill>
              </a:rPr>
              <a:t>Pasadena Fire &amp; Police Retirement System</a:t>
            </a:r>
            <a:endParaRPr lang="en-US" dirty="0">
              <a:solidFill>
                <a:srgbClr val="C00000"/>
              </a:solidFill>
            </a:endParaRPr>
          </a:p>
        </p:txBody>
      </p:sp>
    </p:spTree>
    <p:extLst>
      <p:ext uri="{BB962C8B-B14F-4D97-AF65-F5344CB8AC3E}">
        <p14:creationId xmlns:p14="http://schemas.microsoft.com/office/powerpoint/2010/main" val="25840308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&amp; Police Retirement System</a:t>
            </a:r>
            <a:endParaRPr lang="en-US" dirty="0"/>
          </a:p>
        </p:txBody>
      </p:sp>
      <p:sp>
        <p:nvSpPr>
          <p:cNvPr id="3" name="Content Placeholder 2"/>
          <p:cNvSpPr>
            <a:spLocks noGrp="1"/>
          </p:cNvSpPr>
          <p:nvPr>
            <p:ph sz="quarter" idx="1"/>
          </p:nvPr>
        </p:nvSpPr>
        <p:spPr/>
        <p:txBody>
          <a:bodyPr/>
          <a:lstStyle/>
          <a:p>
            <a:r>
              <a:rPr lang="en-US" dirty="0" smtClean="0"/>
              <a:t>Fire &amp; Police Retirement System (FPRS) is a closed, defined-benefit retirement system for police and fire members hired by the City prior to July 1, 1977</a:t>
            </a:r>
          </a:p>
          <a:p>
            <a:r>
              <a:rPr lang="en-US" dirty="0" smtClean="0"/>
              <a:t>Governed by Article XV of the City Charter, as well as Chapter 2.250 of the Municipal Code</a:t>
            </a:r>
          </a:p>
          <a:p>
            <a:r>
              <a:rPr lang="en-US" dirty="0" smtClean="0"/>
              <a:t>Currently, FPRS has a total of 262 members and beneficiaries</a:t>
            </a:r>
          </a:p>
          <a:p>
            <a:r>
              <a:rPr lang="en-US" dirty="0" smtClean="0"/>
              <a:t>All members are retired – the last member retired in June, 2009</a:t>
            </a:r>
            <a:endParaRPr lang="en-US" dirty="0"/>
          </a:p>
        </p:txBody>
      </p:sp>
    </p:spTree>
    <p:extLst>
      <p:ext uri="{BB962C8B-B14F-4D97-AF65-F5344CB8AC3E}">
        <p14:creationId xmlns:p14="http://schemas.microsoft.com/office/powerpoint/2010/main" val="3309543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normAutofit/>
          </a:bodyPr>
          <a:lstStyle/>
          <a:p>
            <a:r>
              <a:rPr lang="en-US" dirty="0" smtClean="0"/>
              <a:t>Public sector defined benefit plans are exempt from federal taxation under 401(a) of the Internal Revenue Code, provided certain requirements are satisfied</a:t>
            </a:r>
          </a:p>
          <a:p>
            <a:r>
              <a:rPr lang="en-US" dirty="0" smtClean="0"/>
              <a:t>FPRS submitted an application for an IRS Determination Letter and Compliance Statement in January 2011</a:t>
            </a:r>
          </a:p>
          <a:p>
            <a:r>
              <a:rPr lang="en-US" dirty="0" smtClean="0"/>
              <a:t>Determination Letter provides assurance that the tax-exempt status of plan is preserved, and corrections can be made without penalty</a:t>
            </a:r>
          </a:p>
          <a:p>
            <a:pPr lvl="1"/>
            <a:endParaRPr lang="en-US" dirty="0" smtClean="0"/>
          </a:p>
        </p:txBody>
      </p:sp>
    </p:spTree>
    <p:extLst>
      <p:ext uri="{BB962C8B-B14F-4D97-AF65-F5344CB8AC3E}">
        <p14:creationId xmlns:p14="http://schemas.microsoft.com/office/powerpoint/2010/main" val="1228505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r>
              <a:rPr lang="en-US" dirty="0" smtClean="0"/>
              <a:t>FPRS received </a:t>
            </a:r>
            <a:r>
              <a:rPr lang="en-US" dirty="0"/>
              <a:t>a </a:t>
            </a:r>
            <a:r>
              <a:rPr lang="en-US" u="sng" dirty="0"/>
              <a:t>conditioned</a:t>
            </a:r>
            <a:r>
              <a:rPr lang="en-US" dirty="0"/>
              <a:t> </a:t>
            </a:r>
            <a:r>
              <a:rPr lang="en-US" u="sng" dirty="0"/>
              <a:t>favorable</a:t>
            </a:r>
            <a:r>
              <a:rPr lang="en-US" dirty="0"/>
              <a:t> Determination Letter </a:t>
            </a:r>
            <a:r>
              <a:rPr lang="en-US" dirty="0" smtClean="0"/>
              <a:t>in May </a:t>
            </a:r>
            <a:r>
              <a:rPr lang="en-US" dirty="0"/>
              <a:t>2012</a:t>
            </a:r>
          </a:p>
          <a:p>
            <a:pPr lvl="1"/>
            <a:r>
              <a:rPr lang="en-US" dirty="0"/>
              <a:t>Specific technical changes to the municipal code </a:t>
            </a:r>
            <a:r>
              <a:rPr lang="en-US" dirty="0" smtClean="0"/>
              <a:t>required to </a:t>
            </a:r>
            <a:r>
              <a:rPr lang="en-US" dirty="0"/>
              <a:t>ensure conformance with IRS rules</a:t>
            </a:r>
          </a:p>
          <a:p>
            <a:pPr lvl="1"/>
            <a:r>
              <a:rPr lang="en-US" dirty="0"/>
              <a:t>All required changes </a:t>
            </a:r>
            <a:r>
              <a:rPr lang="en-US" dirty="0" smtClean="0"/>
              <a:t>are consistent </a:t>
            </a:r>
            <a:r>
              <a:rPr lang="en-US" dirty="0"/>
              <a:t>with City Charter and </a:t>
            </a:r>
            <a:r>
              <a:rPr lang="en-US" dirty="0" smtClean="0"/>
              <a:t>the scope </a:t>
            </a:r>
            <a:r>
              <a:rPr lang="en-US" dirty="0"/>
              <a:t>of benefits provided in FPRS</a:t>
            </a:r>
          </a:p>
          <a:p>
            <a:pPr lvl="1"/>
            <a:r>
              <a:rPr lang="en-US" dirty="0" err="1" smtClean="0"/>
              <a:t>Irregardless</a:t>
            </a:r>
            <a:r>
              <a:rPr lang="en-US" dirty="0" smtClean="0"/>
              <a:t> that all </a:t>
            </a:r>
            <a:r>
              <a:rPr lang="en-US" dirty="0"/>
              <a:t>plan participants are retired, </a:t>
            </a:r>
            <a:r>
              <a:rPr lang="en-US" u="sng" dirty="0"/>
              <a:t>changes are required to preserve tax-exempt </a:t>
            </a:r>
            <a:r>
              <a:rPr lang="en-US" u="sng" dirty="0" smtClean="0"/>
              <a:t>status</a:t>
            </a:r>
          </a:p>
          <a:p>
            <a:pPr lvl="2"/>
            <a:r>
              <a:rPr lang="en-US" dirty="0" smtClean="0"/>
              <a:t>No fiscal impact to the City, System or FPRS participants as a result of the IRS required changes to the municipal code </a:t>
            </a:r>
          </a:p>
          <a:p>
            <a:endParaRPr lang="en-US" dirty="0"/>
          </a:p>
        </p:txBody>
      </p:sp>
    </p:spTree>
    <p:extLst>
      <p:ext uri="{BB962C8B-B14F-4D97-AF65-F5344CB8AC3E}">
        <p14:creationId xmlns:p14="http://schemas.microsoft.com/office/powerpoint/2010/main" val="1770927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IRS-Required Changes:  Further Review</a:t>
            </a:r>
            <a:endParaRPr lang="en-US" dirty="0"/>
          </a:p>
        </p:txBody>
      </p:sp>
      <p:sp>
        <p:nvSpPr>
          <p:cNvPr id="3" name="Content Placeholder 2"/>
          <p:cNvSpPr>
            <a:spLocks noGrp="1"/>
          </p:cNvSpPr>
          <p:nvPr>
            <p:ph sz="quarter" idx="1"/>
          </p:nvPr>
        </p:nvSpPr>
        <p:spPr/>
        <p:txBody>
          <a:bodyPr/>
          <a:lstStyle/>
          <a:p>
            <a:r>
              <a:rPr lang="en-US" dirty="0" smtClean="0"/>
              <a:t>Section 1:  “Limitation Year” defined to reflect requirements of Code Section 415(b), which limits the annual benefit payable to participants</a:t>
            </a:r>
          </a:p>
          <a:p>
            <a:pPr lvl="1"/>
            <a:r>
              <a:rPr lang="en-US" dirty="0" smtClean="0"/>
              <a:t>415(b) annual benefit limits indexed for inflation, but over the long-term, the annual benefits payable to some participants might exceed the limit due to the plan’s COLA adjustments </a:t>
            </a:r>
          </a:p>
          <a:p>
            <a:pPr lvl="1"/>
            <a:r>
              <a:rPr lang="en-US" dirty="0" smtClean="0"/>
              <a:t>Grandfather provision – as long as benefit was calculated   using the System’s formula in place in 1987, the benefit is deemed to be “in compliance with the 415(b) limit,” regardless of the amount </a:t>
            </a:r>
          </a:p>
          <a:p>
            <a:pPr lvl="2"/>
            <a:r>
              <a:rPr lang="en-US" u="sng" dirty="0" smtClean="0"/>
              <a:t>No fiscal impact </a:t>
            </a:r>
            <a:r>
              <a:rPr lang="en-US" dirty="0" smtClean="0"/>
              <a:t>from defining “limitation year” due to the grandfathering provision</a:t>
            </a:r>
          </a:p>
          <a:p>
            <a:pPr lvl="1"/>
            <a:endParaRPr lang="en-US" dirty="0" smtClean="0"/>
          </a:p>
          <a:p>
            <a:endParaRPr lang="en-US" dirty="0"/>
          </a:p>
        </p:txBody>
      </p:sp>
    </p:spTree>
    <p:extLst>
      <p:ext uri="{BB962C8B-B14F-4D97-AF65-F5344CB8AC3E}">
        <p14:creationId xmlns:p14="http://schemas.microsoft.com/office/powerpoint/2010/main" val="3043298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IRS-Required Changes:  Further Review</a:t>
            </a:r>
            <a:endParaRPr lang="en-US" dirty="0"/>
          </a:p>
        </p:txBody>
      </p:sp>
      <p:sp>
        <p:nvSpPr>
          <p:cNvPr id="3" name="Content Placeholder 2"/>
          <p:cNvSpPr>
            <a:spLocks noGrp="1"/>
          </p:cNvSpPr>
          <p:nvPr>
            <p:ph sz="quarter" idx="1"/>
          </p:nvPr>
        </p:nvSpPr>
        <p:spPr/>
        <p:txBody>
          <a:bodyPr/>
          <a:lstStyle/>
          <a:p>
            <a:r>
              <a:rPr lang="en-US" dirty="0"/>
              <a:t>Section 5:  </a:t>
            </a:r>
            <a:r>
              <a:rPr lang="en-US" dirty="0" smtClean="0"/>
              <a:t>Compliance </a:t>
            </a:r>
            <a:r>
              <a:rPr lang="en-US" dirty="0"/>
              <a:t>with Code Section 401(a</a:t>
            </a:r>
            <a:r>
              <a:rPr lang="en-US" dirty="0" smtClean="0"/>
              <a:t>)(17) </a:t>
            </a:r>
            <a:r>
              <a:rPr lang="en-US" dirty="0"/>
              <a:t>to limit amount of compensation for determining retirement allowance</a:t>
            </a:r>
          </a:p>
          <a:p>
            <a:pPr lvl="1"/>
            <a:r>
              <a:rPr lang="en-US" dirty="0" smtClean="0"/>
              <a:t>Applied at the time of retirement to determine the retirement allowance under the System</a:t>
            </a:r>
          </a:p>
          <a:p>
            <a:pPr lvl="1"/>
            <a:r>
              <a:rPr lang="en-US" dirty="0" smtClean="0"/>
              <a:t>Level of 401 (a)(17) limit is increased annually, and well above compensation used to calculate annual benefits </a:t>
            </a:r>
          </a:p>
          <a:p>
            <a:pPr lvl="2"/>
            <a:r>
              <a:rPr lang="en-US" u="sng" dirty="0" smtClean="0"/>
              <a:t>Extremely</a:t>
            </a:r>
            <a:r>
              <a:rPr lang="en-US" dirty="0" smtClean="0"/>
              <a:t> unlikely any retiree between 1998-2006 was above the limit, thus, no fiscal impact is anticipated from the change</a:t>
            </a:r>
            <a:endParaRPr lang="en-US" dirty="0"/>
          </a:p>
        </p:txBody>
      </p:sp>
    </p:spTree>
    <p:extLst>
      <p:ext uri="{BB962C8B-B14F-4D97-AF65-F5344CB8AC3E}">
        <p14:creationId xmlns:p14="http://schemas.microsoft.com/office/powerpoint/2010/main" val="288278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FPRS Board Action and Recommendation</a:t>
            </a:r>
            <a:endParaRPr lang="en-US" dirty="0"/>
          </a:p>
        </p:txBody>
      </p:sp>
      <p:sp>
        <p:nvSpPr>
          <p:cNvPr id="3" name="Content Placeholder 2"/>
          <p:cNvSpPr>
            <a:spLocks noGrp="1"/>
          </p:cNvSpPr>
          <p:nvPr>
            <p:ph sz="quarter" idx="1"/>
          </p:nvPr>
        </p:nvSpPr>
        <p:spPr/>
        <p:txBody>
          <a:bodyPr/>
          <a:lstStyle/>
          <a:p>
            <a:r>
              <a:rPr lang="en-US" dirty="0" smtClean="0"/>
              <a:t>IRS-required changes reviewed and discussed with FPRS Board on multiple occasions</a:t>
            </a:r>
          </a:p>
          <a:p>
            <a:r>
              <a:rPr lang="en-US" dirty="0" smtClean="0"/>
              <a:t>On October 18, the Board:</a:t>
            </a:r>
          </a:p>
          <a:p>
            <a:pPr lvl="1"/>
            <a:r>
              <a:rPr lang="en-US" dirty="0" smtClean="0"/>
              <a:t>Reviewed and approved the recommended amendments to the municipal code, and </a:t>
            </a:r>
          </a:p>
          <a:p>
            <a:pPr lvl="1"/>
            <a:r>
              <a:rPr lang="en-US" dirty="0" smtClean="0"/>
              <a:t>Approved staff’s request to initiate the changes through the City’s ordinance process</a:t>
            </a:r>
            <a:endParaRPr lang="en-US" dirty="0"/>
          </a:p>
        </p:txBody>
      </p:sp>
    </p:spTree>
    <p:extLst>
      <p:ext uri="{BB962C8B-B14F-4D97-AF65-F5344CB8AC3E}">
        <p14:creationId xmlns:p14="http://schemas.microsoft.com/office/powerpoint/2010/main" val="271957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429000"/>
            <a:ext cx="6172200" cy="1828800"/>
          </a:xfrm>
        </p:spPr>
        <p:txBody>
          <a:bodyPr>
            <a:normAutofit fontScale="47500" lnSpcReduction="20000"/>
          </a:bodyPr>
          <a:lstStyle/>
          <a:p>
            <a:pPr>
              <a:lnSpc>
                <a:spcPct val="120000"/>
              </a:lnSpc>
            </a:pPr>
            <a:r>
              <a:rPr lang="en-US" sz="4400" cap="none" dirty="0" smtClean="0"/>
              <a:t>Proposed Amendment to PMC Chapter 2.250 to Comply with Provisions of the </a:t>
            </a:r>
          </a:p>
          <a:p>
            <a:pPr>
              <a:lnSpc>
                <a:spcPct val="120000"/>
              </a:lnSpc>
            </a:pPr>
            <a:r>
              <a:rPr lang="en-US" sz="4400" cap="none" dirty="0" smtClean="0"/>
              <a:t>Internal Revenue Code</a:t>
            </a:r>
          </a:p>
          <a:p>
            <a:endParaRPr lang="en-US" dirty="0" smtClean="0"/>
          </a:p>
          <a:p>
            <a:r>
              <a:rPr lang="en-US" sz="2900" dirty="0" smtClean="0"/>
              <a:t>October 29, 2012</a:t>
            </a:r>
            <a:endParaRPr lang="en-US" sz="2900" dirty="0"/>
          </a:p>
        </p:txBody>
      </p:sp>
      <p:sp>
        <p:nvSpPr>
          <p:cNvPr id="2" name="Title 1"/>
          <p:cNvSpPr>
            <a:spLocks noGrp="1"/>
          </p:cNvSpPr>
          <p:nvPr>
            <p:ph type="ctrTitle"/>
          </p:nvPr>
        </p:nvSpPr>
        <p:spPr/>
        <p:txBody>
          <a:bodyPr>
            <a:normAutofit/>
          </a:bodyPr>
          <a:lstStyle/>
          <a:p>
            <a:r>
              <a:rPr lang="en-US" dirty="0" smtClean="0">
                <a:solidFill>
                  <a:srgbClr val="C00000"/>
                </a:solidFill>
              </a:rPr>
              <a:t>Pasadena Fire &amp; Police Retirement System</a:t>
            </a:r>
            <a:endParaRPr lang="en-US" dirty="0">
              <a:solidFill>
                <a:srgbClr val="C00000"/>
              </a:solidFill>
            </a:endParaRPr>
          </a:p>
        </p:txBody>
      </p:sp>
    </p:spTree>
    <p:extLst>
      <p:ext uri="{BB962C8B-B14F-4D97-AF65-F5344CB8AC3E}">
        <p14:creationId xmlns:p14="http://schemas.microsoft.com/office/powerpoint/2010/main" val="652435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505</TotalTime>
  <Words>1177</Words>
  <Application>Microsoft Office PowerPoint</Application>
  <PresentationFormat>On-screen Show (4:3)</PresentationFormat>
  <Paragraphs>100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Pasadena Fire &amp; Police Retirement System</vt:lpstr>
      <vt:lpstr>Fire &amp; Police Retirement System</vt:lpstr>
      <vt:lpstr>Background</vt:lpstr>
      <vt:lpstr>Background</vt:lpstr>
      <vt:lpstr>IRS-Required Changes:  Further Review</vt:lpstr>
      <vt:lpstr>IRS-Required Changes:  Further Review</vt:lpstr>
      <vt:lpstr>FPRS Board Action and Recommendation</vt:lpstr>
      <vt:lpstr>Pasadena Fire &amp; Police Retirement System</vt:lpstr>
    </vt:vector>
  </TitlesOfParts>
  <Company>City of Pasadena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&amp; Police Retirement System</dc:title>
  <dc:creator>Fosselman, Jill</dc:creator>
  <cp:lastModifiedBy>Novelo, Lilia</cp:lastModifiedBy>
  <cp:revision>43</cp:revision>
  <cp:lastPrinted>2012-10-29T18:24:17Z</cp:lastPrinted>
  <dcterms:created xsi:type="dcterms:W3CDTF">2012-10-25T16:20:11Z</dcterms:created>
  <dcterms:modified xsi:type="dcterms:W3CDTF">2012-10-30T16:03:23Z</dcterms:modified>
</cp:coreProperties>
</file>