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6"/>
  </p:notesMasterIdLst>
  <p:handoutMasterIdLst>
    <p:handoutMasterId r:id="rId17"/>
  </p:handoutMasterIdLst>
  <p:sldIdLst>
    <p:sldId id="257" r:id="rId2"/>
    <p:sldId id="258" r:id="rId3"/>
    <p:sldId id="268" r:id="rId4"/>
    <p:sldId id="260" r:id="rId5"/>
    <p:sldId id="269" r:id="rId6"/>
    <p:sldId id="270" r:id="rId7"/>
    <p:sldId id="271" r:id="rId8"/>
    <p:sldId id="272" r:id="rId9"/>
    <p:sldId id="273" r:id="rId10"/>
    <p:sldId id="274" r:id="rId11"/>
    <p:sldId id="275" r:id="rId12"/>
    <p:sldId id="276" r:id="rId13"/>
    <p:sldId id="277" r:id="rId14"/>
    <p:sldId id="262" r:id="rId1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7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94662" autoAdjust="0"/>
  </p:normalViewPr>
  <p:slideViewPr>
    <p:cSldViewPr>
      <p:cViewPr>
        <p:scale>
          <a:sx n="92" d="100"/>
          <a:sy n="92" d="100"/>
        </p:scale>
        <p:origin x="-1548" y="-42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68" d="100"/>
          <a:sy n="68" d="100"/>
        </p:scale>
        <p:origin x="-2510" y="-67"/>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B7EA0AB3-0C96-4C27-9E6C-6573DBFF92E1}" type="datetimeFigureOut">
              <a:rPr lang="en-US" smtClean="0"/>
              <a:t>10/30/2012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ABB13194-9729-4538-8F7D-88C007070E50}" type="slidenum">
              <a:rPr lang="en-US" smtClean="0"/>
              <a:t>‹#›</a:t>
            </a:fld>
            <a:endParaRPr lang="en-US"/>
          </a:p>
        </p:txBody>
      </p:sp>
    </p:spTree>
    <p:extLst>
      <p:ext uri="{BB962C8B-B14F-4D97-AF65-F5344CB8AC3E}">
        <p14:creationId xmlns:p14="http://schemas.microsoft.com/office/powerpoint/2010/main" val="13985965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D03524E-9D71-4E38-84E4-07DB1E1DF55D}" type="datetimeFigureOut">
              <a:rPr lang="en-US" smtClean="0"/>
              <a:t>10/30/2012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00468B0-60FA-45D6-BBC0-D3F940F8E277}" type="slidenum">
              <a:rPr lang="en-US" smtClean="0"/>
              <a:t>‹#›</a:t>
            </a:fld>
            <a:endParaRPr lang="en-US"/>
          </a:p>
        </p:txBody>
      </p:sp>
    </p:spTree>
    <p:extLst>
      <p:ext uri="{BB962C8B-B14F-4D97-AF65-F5344CB8AC3E}">
        <p14:creationId xmlns:p14="http://schemas.microsoft.com/office/powerpoint/2010/main" val="37435170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0468B0-60FA-45D6-BBC0-D3F940F8E277}" type="slidenum">
              <a:rPr lang="en-US" smtClean="0"/>
              <a:t>1</a:t>
            </a:fld>
            <a:endParaRPr lang="en-US"/>
          </a:p>
        </p:txBody>
      </p:sp>
    </p:spTree>
    <p:extLst>
      <p:ext uri="{BB962C8B-B14F-4D97-AF65-F5344CB8AC3E}">
        <p14:creationId xmlns:p14="http://schemas.microsoft.com/office/powerpoint/2010/main" val="39812845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0468B0-60FA-45D6-BBC0-D3F940F8E277}" type="slidenum">
              <a:rPr lang="en-US" smtClean="0"/>
              <a:t>10</a:t>
            </a:fld>
            <a:endParaRPr lang="en-US"/>
          </a:p>
        </p:txBody>
      </p:sp>
    </p:spTree>
    <p:extLst>
      <p:ext uri="{BB962C8B-B14F-4D97-AF65-F5344CB8AC3E}">
        <p14:creationId xmlns:p14="http://schemas.microsoft.com/office/powerpoint/2010/main" val="23030644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0468B0-60FA-45D6-BBC0-D3F940F8E277}" type="slidenum">
              <a:rPr lang="en-US" smtClean="0"/>
              <a:t>11</a:t>
            </a:fld>
            <a:endParaRPr lang="en-US"/>
          </a:p>
        </p:txBody>
      </p:sp>
    </p:spTree>
    <p:extLst>
      <p:ext uri="{BB962C8B-B14F-4D97-AF65-F5344CB8AC3E}">
        <p14:creationId xmlns:p14="http://schemas.microsoft.com/office/powerpoint/2010/main" val="20322160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0468B0-60FA-45D6-BBC0-D3F940F8E277}" type="slidenum">
              <a:rPr lang="en-US" smtClean="0"/>
              <a:t>12</a:t>
            </a:fld>
            <a:endParaRPr lang="en-US"/>
          </a:p>
        </p:txBody>
      </p:sp>
    </p:spTree>
    <p:extLst>
      <p:ext uri="{BB962C8B-B14F-4D97-AF65-F5344CB8AC3E}">
        <p14:creationId xmlns:p14="http://schemas.microsoft.com/office/powerpoint/2010/main" val="11596431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0468B0-60FA-45D6-BBC0-D3F940F8E277}" type="slidenum">
              <a:rPr lang="en-US" smtClean="0"/>
              <a:t>13</a:t>
            </a:fld>
            <a:endParaRPr lang="en-US"/>
          </a:p>
        </p:txBody>
      </p:sp>
    </p:spTree>
    <p:extLst>
      <p:ext uri="{BB962C8B-B14F-4D97-AF65-F5344CB8AC3E}">
        <p14:creationId xmlns:p14="http://schemas.microsoft.com/office/powerpoint/2010/main" val="2613592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0468B0-60FA-45D6-BBC0-D3F940F8E277}" type="slidenum">
              <a:rPr lang="en-US" smtClean="0"/>
              <a:t>14</a:t>
            </a:fld>
            <a:endParaRPr lang="en-US"/>
          </a:p>
        </p:txBody>
      </p:sp>
    </p:spTree>
    <p:extLst>
      <p:ext uri="{BB962C8B-B14F-4D97-AF65-F5344CB8AC3E}">
        <p14:creationId xmlns:p14="http://schemas.microsoft.com/office/powerpoint/2010/main" val="30326936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0468B0-60FA-45D6-BBC0-D3F940F8E277}" type="slidenum">
              <a:rPr lang="en-US" smtClean="0"/>
              <a:t>2</a:t>
            </a:fld>
            <a:endParaRPr lang="en-US"/>
          </a:p>
        </p:txBody>
      </p:sp>
    </p:spTree>
    <p:extLst>
      <p:ext uri="{BB962C8B-B14F-4D97-AF65-F5344CB8AC3E}">
        <p14:creationId xmlns:p14="http://schemas.microsoft.com/office/powerpoint/2010/main" val="13236183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0468B0-60FA-45D6-BBC0-D3F940F8E277}" type="slidenum">
              <a:rPr lang="en-US" smtClean="0"/>
              <a:t>3</a:t>
            </a:fld>
            <a:endParaRPr lang="en-US"/>
          </a:p>
        </p:txBody>
      </p:sp>
    </p:spTree>
    <p:extLst>
      <p:ext uri="{BB962C8B-B14F-4D97-AF65-F5344CB8AC3E}">
        <p14:creationId xmlns:p14="http://schemas.microsoft.com/office/powerpoint/2010/main" val="21462345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0468B0-60FA-45D6-BBC0-D3F940F8E277}" type="slidenum">
              <a:rPr lang="en-US" smtClean="0"/>
              <a:t>4</a:t>
            </a:fld>
            <a:endParaRPr lang="en-US"/>
          </a:p>
        </p:txBody>
      </p:sp>
    </p:spTree>
    <p:extLst>
      <p:ext uri="{BB962C8B-B14F-4D97-AF65-F5344CB8AC3E}">
        <p14:creationId xmlns:p14="http://schemas.microsoft.com/office/powerpoint/2010/main" val="33785621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0468B0-60FA-45D6-BBC0-D3F940F8E277}" type="slidenum">
              <a:rPr lang="en-US" smtClean="0"/>
              <a:t>5</a:t>
            </a:fld>
            <a:endParaRPr lang="en-US"/>
          </a:p>
        </p:txBody>
      </p:sp>
    </p:spTree>
    <p:extLst>
      <p:ext uri="{BB962C8B-B14F-4D97-AF65-F5344CB8AC3E}">
        <p14:creationId xmlns:p14="http://schemas.microsoft.com/office/powerpoint/2010/main" val="3947410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0468B0-60FA-45D6-BBC0-D3F940F8E277}" type="slidenum">
              <a:rPr lang="en-US" smtClean="0"/>
              <a:t>6</a:t>
            </a:fld>
            <a:endParaRPr lang="en-US"/>
          </a:p>
        </p:txBody>
      </p:sp>
    </p:spTree>
    <p:extLst>
      <p:ext uri="{BB962C8B-B14F-4D97-AF65-F5344CB8AC3E}">
        <p14:creationId xmlns:p14="http://schemas.microsoft.com/office/powerpoint/2010/main" val="4530963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0468B0-60FA-45D6-BBC0-D3F940F8E277}" type="slidenum">
              <a:rPr lang="en-US" smtClean="0"/>
              <a:t>7</a:t>
            </a:fld>
            <a:endParaRPr lang="en-US"/>
          </a:p>
        </p:txBody>
      </p:sp>
    </p:spTree>
    <p:extLst>
      <p:ext uri="{BB962C8B-B14F-4D97-AF65-F5344CB8AC3E}">
        <p14:creationId xmlns:p14="http://schemas.microsoft.com/office/powerpoint/2010/main" val="19318655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0468B0-60FA-45D6-BBC0-D3F940F8E277}" type="slidenum">
              <a:rPr lang="en-US" smtClean="0"/>
              <a:t>8</a:t>
            </a:fld>
            <a:endParaRPr lang="en-US"/>
          </a:p>
        </p:txBody>
      </p:sp>
    </p:spTree>
    <p:extLst>
      <p:ext uri="{BB962C8B-B14F-4D97-AF65-F5344CB8AC3E}">
        <p14:creationId xmlns:p14="http://schemas.microsoft.com/office/powerpoint/2010/main" val="26254927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00468B0-60FA-45D6-BBC0-D3F940F8E277}" type="slidenum">
              <a:rPr lang="en-US" smtClean="0"/>
              <a:t>9</a:t>
            </a:fld>
            <a:endParaRPr lang="en-US"/>
          </a:p>
        </p:txBody>
      </p:sp>
    </p:spTree>
    <p:extLst>
      <p:ext uri="{BB962C8B-B14F-4D97-AF65-F5344CB8AC3E}">
        <p14:creationId xmlns:p14="http://schemas.microsoft.com/office/powerpoint/2010/main" val="112789451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Powerpoint_Template_Cover_11S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5"/>
          <p:cNvSpPr>
            <a:spLocks noChangeArrowheads="1"/>
          </p:cNvSpPr>
          <p:nvPr/>
        </p:nvSpPr>
        <p:spPr bwMode="auto">
          <a:xfrm>
            <a:off x="227013" y="1260475"/>
            <a:ext cx="86233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sz="2000" dirty="0" smtClean="0">
                <a:solidFill>
                  <a:srgbClr val="B5C3D4"/>
                </a:solidFill>
                <a:latin typeface="Futura Md BT" pitchFamily="34" charset="0"/>
              </a:rPr>
              <a:t>PUBLIC HEALTH DEPARTMENT</a:t>
            </a:r>
            <a:endParaRPr lang="en-US" sz="2000" dirty="0">
              <a:solidFill>
                <a:srgbClr val="B5C3D4"/>
              </a:solidFill>
              <a:latin typeface="Futura Md BT" pitchFamily="34" charset="0"/>
            </a:endParaRPr>
          </a:p>
        </p:txBody>
      </p:sp>
      <p:sp>
        <p:nvSpPr>
          <p:cNvPr id="5123" name="Rectangle 3"/>
          <p:cNvSpPr>
            <a:spLocks noGrp="1" noChangeArrowheads="1"/>
          </p:cNvSpPr>
          <p:nvPr>
            <p:ph type="ctrTitle"/>
          </p:nvPr>
        </p:nvSpPr>
        <p:spPr>
          <a:xfrm>
            <a:off x="0" y="2416175"/>
            <a:ext cx="9144000" cy="1470025"/>
          </a:xfrm>
        </p:spPr>
        <p:txBody>
          <a:bodyPr anchor="t" anchorCtr="1"/>
          <a:lstStyle>
            <a:lvl1pPr algn="ctr">
              <a:defRPr>
                <a:solidFill>
                  <a:srgbClr val="003767"/>
                </a:solidFill>
              </a:defRPr>
            </a:lvl1pPr>
          </a:lstStyle>
          <a:p>
            <a:pPr lvl="0"/>
            <a:r>
              <a:rPr lang="en-US" noProof="0" dirty="0" smtClean="0"/>
              <a:t>Click to edit Master title style</a:t>
            </a:r>
          </a:p>
        </p:txBody>
      </p:sp>
      <p:sp>
        <p:nvSpPr>
          <p:cNvPr id="5124" name="Rectangle 4"/>
          <p:cNvSpPr>
            <a:spLocks noGrp="1" noChangeArrowheads="1"/>
          </p:cNvSpPr>
          <p:nvPr>
            <p:ph type="subTitle" idx="1"/>
          </p:nvPr>
        </p:nvSpPr>
        <p:spPr>
          <a:xfrm>
            <a:off x="0" y="4114800"/>
            <a:ext cx="9144000" cy="1752600"/>
          </a:xfrm>
        </p:spPr>
        <p:txBody>
          <a:bodyPr anchorCtr="1"/>
          <a:lstStyle>
            <a:lvl1pPr marL="0" indent="0" algn="ctr">
              <a:buFontTx/>
              <a:buNone/>
              <a:defRPr>
                <a:solidFill>
                  <a:srgbClr val="D3A464"/>
                </a:solidFill>
              </a:defRPr>
            </a:lvl1pPr>
          </a:lstStyle>
          <a:p>
            <a:pPr lvl="0"/>
            <a:r>
              <a:rPr lang="en-US" noProof="0" smtClean="0"/>
              <a:t>Click to edit Master subtitle style</a:t>
            </a:r>
          </a:p>
        </p:txBody>
      </p:sp>
    </p:spTree>
    <p:extLst>
      <p:ext uri="{BB962C8B-B14F-4D97-AF65-F5344CB8AC3E}">
        <p14:creationId xmlns:p14="http://schemas.microsoft.com/office/powerpoint/2010/main" val="200336474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8E31274D-4314-424E-8FCE-7D11A4D39A05}" type="slidenum">
              <a:rPr lang="en-US"/>
              <a:pPr>
                <a:defRPr/>
              </a:pPr>
              <a:t>‹#›</a:t>
            </a:fld>
            <a:endParaRPr lang="en-US"/>
          </a:p>
        </p:txBody>
      </p:sp>
    </p:spTree>
    <p:extLst>
      <p:ext uri="{BB962C8B-B14F-4D97-AF65-F5344CB8AC3E}">
        <p14:creationId xmlns:p14="http://schemas.microsoft.com/office/powerpoint/2010/main" val="1352273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8450" y="0"/>
            <a:ext cx="2114550" cy="6172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0"/>
            <a:ext cx="6191250" cy="6172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7812F728-9A0B-4A3C-A0F0-E4ACC46093CF}" type="slidenum">
              <a:rPr lang="en-US"/>
              <a:pPr>
                <a:defRPr/>
              </a:pPr>
              <a:t>‹#›</a:t>
            </a:fld>
            <a:endParaRPr lang="en-US"/>
          </a:p>
        </p:txBody>
      </p:sp>
    </p:spTree>
    <p:extLst>
      <p:ext uri="{BB962C8B-B14F-4D97-AF65-F5344CB8AC3E}">
        <p14:creationId xmlns:p14="http://schemas.microsoft.com/office/powerpoint/2010/main" val="68515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AA50ED80-8059-4594-AD2F-25487579D358}" type="slidenum">
              <a:rPr lang="en-US"/>
              <a:pPr>
                <a:defRPr/>
              </a:pPr>
              <a:t>‹#›</a:t>
            </a:fld>
            <a:endParaRPr lang="en-US"/>
          </a:p>
        </p:txBody>
      </p:sp>
    </p:spTree>
    <p:extLst>
      <p:ext uri="{BB962C8B-B14F-4D97-AF65-F5344CB8AC3E}">
        <p14:creationId xmlns:p14="http://schemas.microsoft.com/office/powerpoint/2010/main" val="360583383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pPr>
              <a:defRPr/>
            </a:pPr>
            <a:fld id="{77335FD9-0A34-4900-92CA-F2AFF56D8ED8}" type="slidenum">
              <a:rPr lang="en-US"/>
              <a:pPr>
                <a:defRPr/>
              </a:pPr>
              <a:t>‹#›</a:t>
            </a:fld>
            <a:endParaRPr lang="en-US"/>
          </a:p>
        </p:txBody>
      </p:sp>
    </p:spTree>
    <p:extLst>
      <p:ext uri="{BB962C8B-B14F-4D97-AF65-F5344CB8AC3E}">
        <p14:creationId xmlns:p14="http://schemas.microsoft.com/office/powerpoint/2010/main" val="710199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1600200"/>
            <a:ext cx="41529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600200"/>
            <a:ext cx="41529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fld id="{21A7FCB6-C2D8-43F3-BC96-8A59AEFAB7FF}" type="slidenum">
              <a:rPr lang="en-US"/>
              <a:pPr>
                <a:defRPr/>
              </a:pPr>
              <a:t>‹#›</a:t>
            </a:fld>
            <a:endParaRPr lang="en-US"/>
          </a:p>
        </p:txBody>
      </p:sp>
    </p:spTree>
    <p:extLst>
      <p:ext uri="{BB962C8B-B14F-4D97-AF65-F5344CB8AC3E}">
        <p14:creationId xmlns:p14="http://schemas.microsoft.com/office/powerpoint/2010/main" val="31447768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pPr>
              <a:defRPr/>
            </a:pPr>
            <a:fld id="{F1AA88BA-C805-4EA4-870F-392078540463}" type="slidenum">
              <a:rPr lang="en-US"/>
              <a:pPr>
                <a:defRPr/>
              </a:pPr>
              <a:t>‹#›</a:t>
            </a:fld>
            <a:endParaRPr lang="en-US"/>
          </a:p>
        </p:txBody>
      </p:sp>
    </p:spTree>
    <p:extLst>
      <p:ext uri="{BB962C8B-B14F-4D97-AF65-F5344CB8AC3E}">
        <p14:creationId xmlns:p14="http://schemas.microsoft.com/office/powerpoint/2010/main" val="185978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sz="quarter" idx="10"/>
          </p:nvPr>
        </p:nvSpPr>
        <p:spPr>
          <a:ln/>
        </p:spPr>
        <p:txBody>
          <a:bodyPr/>
          <a:lstStyle>
            <a:lvl1pPr>
              <a:defRPr/>
            </a:lvl1pPr>
          </a:lstStyle>
          <a:p>
            <a:pPr>
              <a:defRPr/>
            </a:pPr>
            <a:fld id="{25AE9E82-1097-475A-8C9C-07E8D11643CB}" type="slidenum">
              <a:rPr lang="en-US"/>
              <a:pPr>
                <a:defRPr/>
              </a:pPr>
              <a:t>‹#›</a:t>
            </a:fld>
            <a:endParaRPr lang="en-US"/>
          </a:p>
        </p:txBody>
      </p:sp>
    </p:spTree>
    <p:extLst>
      <p:ext uri="{BB962C8B-B14F-4D97-AF65-F5344CB8AC3E}">
        <p14:creationId xmlns:p14="http://schemas.microsoft.com/office/powerpoint/2010/main" val="4068019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pPr>
              <a:defRPr/>
            </a:pPr>
            <a:fld id="{7D05CE4B-434E-4190-B73F-02CDB21DDBA3}" type="slidenum">
              <a:rPr lang="en-US"/>
              <a:pPr>
                <a:defRPr/>
              </a:pPr>
              <a:t>‹#›</a:t>
            </a:fld>
            <a:endParaRPr lang="en-US"/>
          </a:p>
        </p:txBody>
      </p:sp>
    </p:spTree>
    <p:extLst>
      <p:ext uri="{BB962C8B-B14F-4D97-AF65-F5344CB8AC3E}">
        <p14:creationId xmlns:p14="http://schemas.microsoft.com/office/powerpoint/2010/main" val="3392480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4AAE951F-A82B-4ACE-BD49-A556CDB7E25D}" type="slidenum">
              <a:rPr lang="en-US"/>
              <a:pPr>
                <a:defRPr/>
              </a:pPr>
              <a:t>‹#›</a:t>
            </a:fld>
            <a:endParaRPr lang="en-US"/>
          </a:p>
        </p:txBody>
      </p:sp>
    </p:spTree>
    <p:extLst>
      <p:ext uri="{BB962C8B-B14F-4D97-AF65-F5344CB8AC3E}">
        <p14:creationId xmlns:p14="http://schemas.microsoft.com/office/powerpoint/2010/main" val="4252780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45DF7649-7549-44B4-94DE-B095FFC88360}" type="slidenum">
              <a:rPr lang="en-US"/>
              <a:pPr>
                <a:defRPr/>
              </a:pPr>
              <a:t>‹#›</a:t>
            </a:fld>
            <a:endParaRPr lang="en-US"/>
          </a:p>
        </p:txBody>
      </p:sp>
    </p:spTree>
    <p:extLst>
      <p:ext uri="{BB962C8B-B14F-4D97-AF65-F5344CB8AC3E}">
        <p14:creationId xmlns:p14="http://schemas.microsoft.com/office/powerpoint/2010/main" val="1125763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Powerpoint_Template_Page2_11SM"/>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descr="logotyp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553200" y="6267450"/>
            <a:ext cx="2322513"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4"/>
          <p:cNvSpPr>
            <a:spLocks noGrp="1" noChangeArrowheads="1"/>
          </p:cNvSpPr>
          <p:nvPr>
            <p:ph type="title"/>
          </p:nvPr>
        </p:nvSpPr>
        <p:spPr bwMode="auto">
          <a:xfrm>
            <a:off x="990600" y="0"/>
            <a:ext cx="77724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title</a:t>
            </a:r>
          </a:p>
        </p:txBody>
      </p:sp>
      <p:sp>
        <p:nvSpPr>
          <p:cNvPr id="4101" name="Rectangle 5"/>
          <p:cNvSpPr>
            <a:spLocks noGrp="1" noChangeArrowheads="1"/>
          </p:cNvSpPr>
          <p:nvPr>
            <p:ph type="sldNum" sz="quarter" idx="4"/>
          </p:nvPr>
        </p:nvSpPr>
        <p:spPr bwMode="auto">
          <a:xfrm>
            <a:off x="0" y="6400800"/>
            <a:ext cx="91440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atin typeface="Futura Bk BT" pitchFamily="34" charset="0"/>
              </a:defRPr>
            </a:lvl1pPr>
          </a:lstStyle>
          <a:p>
            <a:pPr>
              <a:defRPr/>
            </a:pPr>
            <a:fld id="{B2C83A0C-BC69-48D0-9060-ED8F49ECDBAF}" type="slidenum">
              <a:rPr lang="en-US"/>
              <a:pPr>
                <a:defRPr/>
              </a:pPr>
              <a:t>‹#›</a:t>
            </a:fld>
            <a:endParaRPr lang="en-US"/>
          </a:p>
        </p:txBody>
      </p:sp>
      <p:sp>
        <p:nvSpPr>
          <p:cNvPr id="1030" name="Rectangle 6"/>
          <p:cNvSpPr>
            <a:spLocks noGrp="1" noChangeArrowheads="1"/>
          </p:cNvSpPr>
          <p:nvPr>
            <p:ph type="body" idx="1"/>
          </p:nvPr>
        </p:nvSpPr>
        <p:spPr bwMode="auto">
          <a:xfrm>
            <a:off x="304800" y="1600200"/>
            <a:ext cx="8458200"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smtClean="0"/>
              <a:t>Click to edit body copy</a:t>
            </a:r>
          </a:p>
          <a:p>
            <a:pPr lvl="1"/>
            <a:r>
              <a:rPr lang="en-US" dirty="0" smtClean="0"/>
              <a:t>Click to edit bullet 1</a:t>
            </a:r>
          </a:p>
          <a:p>
            <a:pPr lvl="2"/>
            <a:r>
              <a:rPr lang="en-US" dirty="0" smtClean="0"/>
              <a:t>Click to edit bullet 2</a:t>
            </a:r>
          </a:p>
          <a:p>
            <a:pPr lvl="3"/>
            <a:r>
              <a:rPr lang="en-US" dirty="0" smtClean="0"/>
              <a:t>Click to edit bullet 3</a:t>
            </a:r>
          </a:p>
          <a:p>
            <a:pPr lvl="3"/>
            <a:endParaRPr lang="en-US" dirty="0" smtClean="0"/>
          </a:p>
          <a:p>
            <a:pPr lvl="0"/>
            <a:endParaRPr lang="en-US" dirty="0" smtClean="0"/>
          </a:p>
        </p:txBody>
      </p:sp>
      <p:sp>
        <p:nvSpPr>
          <p:cNvPr id="1031" name="Rectangle 7"/>
          <p:cNvSpPr>
            <a:spLocks noChangeArrowheads="1"/>
          </p:cNvSpPr>
          <p:nvPr/>
        </p:nvSpPr>
        <p:spPr bwMode="auto">
          <a:xfrm>
            <a:off x="227013" y="995363"/>
            <a:ext cx="84709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sz="2000" dirty="0" smtClean="0">
                <a:solidFill>
                  <a:srgbClr val="B5C3D4"/>
                </a:solidFill>
                <a:latin typeface="Futura Md BT" pitchFamily="34" charset="0"/>
              </a:rPr>
              <a:t>PUBLIC HEALTH DEPARTMENT</a:t>
            </a:r>
            <a:endParaRPr lang="en-US" sz="2000" dirty="0">
              <a:solidFill>
                <a:srgbClr val="B5C3D4"/>
              </a:solidFill>
              <a:latin typeface="Futura Md BT" pitchFamily="34" charset="0"/>
            </a:endParaRPr>
          </a:p>
        </p:txBody>
      </p:sp>
    </p:spTree>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rtl="0" eaLnBrk="1" fontAlgn="base" hangingPunct="1">
        <a:spcBef>
          <a:spcPct val="0"/>
        </a:spcBef>
        <a:spcAft>
          <a:spcPct val="0"/>
        </a:spcAft>
        <a:defRPr sz="3600">
          <a:solidFill>
            <a:srgbClr val="D3A464"/>
          </a:solidFill>
          <a:latin typeface="+mj-lt"/>
          <a:ea typeface="+mj-ea"/>
          <a:cs typeface="+mj-cs"/>
        </a:defRPr>
      </a:lvl1pPr>
      <a:lvl2pPr algn="l" rtl="0" eaLnBrk="1" fontAlgn="base" hangingPunct="1">
        <a:spcBef>
          <a:spcPct val="0"/>
        </a:spcBef>
        <a:spcAft>
          <a:spcPct val="0"/>
        </a:spcAft>
        <a:defRPr sz="3600">
          <a:solidFill>
            <a:srgbClr val="D3A464"/>
          </a:solidFill>
          <a:latin typeface="Futura Md BT" pitchFamily="34" charset="0"/>
          <a:cs typeface="Times New Roman" pitchFamily="18" charset="0"/>
        </a:defRPr>
      </a:lvl2pPr>
      <a:lvl3pPr algn="l" rtl="0" eaLnBrk="1" fontAlgn="base" hangingPunct="1">
        <a:spcBef>
          <a:spcPct val="0"/>
        </a:spcBef>
        <a:spcAft>
          <a:spcPct val="0"/>
        </a:spcAft>
        <a:defRPr sz="3600">
          <a:solidFill>
            <a:srgbClr val="D3A464"/>
          </a:solidFill>
          <a:latin typeface="Futura Md BT" pitchFamily="34" charset="0"/>
          <a:cs typeface="Times New Roman" pitchFamily="18" charset="0"/>
        </a:defRPr>
      </a:lvl3pPr>
      <a:lvl4pPr algn="l" rtl="0" eaLnBrk="1" fontAlgn="base" hangingPunct="1">
        <a:spcBef>
          <a:spcPct val="0"/>
        </a:spcBef>
        <a:spcAft>
          <a:spcPct val="0"/>
        </a:spcAft>
        <a:defRPr sz="3600">
          <a:solidFill>
            <a:srgbClr val="D3A464"/>
          </a:solidFill>
          <a:latin typeface="Futura Md BT" pitchFamily="34" charset="0"/>
          <a:cs typeface="Times New Roman" pitchFamily="18" charset="0"/>
        </a:defRPr>
      </a:lvl4pPr>
      <a:lvl5pPr algn="l" rtl="0" eaLnBrk="1" fontAlgn="base" hangingPunct="1">
        <a:spcBef>
          <a:spcPct val="0"/>
        </a:spcBef>
        <a:spcAft>
          <a:spcPct val="0"/>
        </a:spcAft>
        <a:defRPr sz="3600">
          <a:solidFill>
            <a:srgbClr val="D3A464"/>
          </a:solidFill>
          <a:latin typeface="Futura Md BT" pitchFamily="34" charset="0"/>
          <a:cs typeface="Times New Roman" pitchFamily="18" charset="0"/>
        </a:defRPr>
      </a:lvl5pPr>
      <a:lvl6pPr marL="457200" algn="l" rtl="0" eaLnBrk="1" fontAlgn="base" hangingPunct="1">
        <a:spcBef>
          <a:spcPct val="0"/>
        </a:spcBef>
        <a:spcAft>
          <a:spcPct val="0"/>
        </a:spcAft>
        <a:defRPr sz="3600">
          <a:solidFill>
            <a:srgbClr val="D3A464"/>
          </a:solidFill>
          <a:latin typeface="Futura Md BT" pitchFamily="34" charset="0"/>
          <a:cs typeface="Times New Roman" pitchFamily="18" charset="0"/>
        </a:defRPr>
      </a:lvl6pPr>
      <a:lvl7pPr marL="914400" algn="l" rtl="0" eaLnBrk="1" fontAlgn="base" hangingPunct="1">
        <a:spcBef>
          <a:spcPct val="0"/>
        </a:spcBef>
        <a:spcAft>
          <a:spcPct val="0"/>
        </a:spcAft>
        <a:defRPr sz="3600">
          <a:solidFill>
            <a:srgbClr val="D3A464"/>
          </a:solidFill>
          <a:latin typeface="Futura Md BT" pitchFamily="34" charset="0"/>
          <a:cs typeface="Times New Roman" pitchFamily="18" charset="0"/>
        </a:defRPr>
      </a:lvl7pPr>
      <a:lvl8pPr marL="1371600" algn="l" rtl="0" eaLnBrk="1" fontAlgn="base" hangingPunct="1">
        <a:spcBef>
          <a:spcPct val="0"/>
        </a:spcBef>
        <a:spcAft>
          <a:spcPct val="0"/>
        </a:spcAft>
        <a:defRPr sz="3600">
          <a:solidFill>
            <a:srgbClr val="D3A464"/>
          </a:solidFill>
          <a:latin typeface="Futura Md BT" pitchFamily="34" charset="0"/>
          <a:cs typeface="Times New Roman" pitchFamily="18" charset="0"/>
        </a:defRPr>
      </a:lvl8pPr>
      <a:lvl9pPr marL="1828800" algn="l" rtl="0" eaLnBrk="1" fontAlgn="base" hangingPunct="1">
        <a:spcBef>
          <a:spcPct val="0"/>
        </a:spcBef>
        <a:spcAft>
          <a:spcPct val="0"/>
        </a:spcAft>
        <a:defRPr sz="3600">
          <a:solidFill>
            <a:srgbClr val="D3A464"/>
          </a:solidFill>
          <a:latin typeface="Futura Md BT" pitchFamily="34" charset="0"/>
          <a:cs typeface="Times New Roman" pitchFamily="18" charset="0"/>
        </a:defRPr>
      </a:lvl9pPr>
    </p:titleStyle>
    <p:bodyStyle>
      <a:lvl1pPr marL="342900" indent="-342900" algn="l" rtl="0" eaLnBrk="1" fontAlgn="base" hangingPunct="1">
        <a:lnSpc>
          <a:spcPct val="95000"/>
        </a:lnSpc>
        <a:spcBef>
          <a:spcPct val="35000"/>
        </a:spcBef>
        <a:spcAft>
          <a:spcPct val="0"/>
        </a:spcAft>
        <a:buClr>
          <a:srgbClr val="D3A464"/>
        </a:buClr>
        <a:buChar char="•"/>
        <a:defRPr sz="2600">
          <a:solidFill>
            <a:srgbClr val="003768"/>
          </a:solidFill>
          <a:latin typeface="+mn-lt"/>
          <a:ea typeface="+mn-ea"/>
          <a:cs typeface="+mn-cs"/>
        </a:defRPr>
      </a:lvl1pPr>
      <a:lvl2pPr marL="742950" indent="-285750" algn="l" rtl="0" eaLnBrk="1" fontAlgn="base" hangingPunct="1">
        <a:spcBef>
          <a:spcPct val="20000"/>
        </a:spcBef>
        <a:spcAft>
          <a:spcPct val="0"/>
        </a:spcAft>
        <a:buClr>
          <a:srgbClr val="D3A464"/>
        </a:buClr>
        <a:buFont typeface="Futura Hv BT" pitchFamily="34" charset="0"/>
        <a:buChar char="&gt;"/>
        <a:defRPr sz="2100">
          <a:solidFill>
            <a:srgbClr val="4D6E99"/>
          </a:solidFill>
          <a:latin typeface="+mn-lt"/>
        </a:defRPr>
      </a:lvl2pPr>
      <a:lvl3pPr marL="1143000" indent="-228600" algn="l" rtl="0" eaLnBrk="1" fontAlgn="base" hangingPunct="1">
        <a:spcBef>
          <a:spcPct val="20000"/>
        </a:spcBef>
        <a:spcAft>
          <a:spcPct val="0"/>
        </a:spcAft>
        <a:buClr>
          <a:srgbClr val="D3A464"/>
        </a:buClr>
        <a:buFont typeface="Wingdings" pitchFamily="2" charset="2"/>
        <a:buChar char="§"/>
        <a:defRPr sz="2100">
          <a:solidFill>
            <a:srgbClr val="4D6E99"/>
          </a:solidFill>
          <a:latin typeface="+mn-lt"/>
        </a:defRPr>
      </a:lvl3pPr>
      <a:lvl4pPr marL="1600200" indent="-228600" algn="l" rtl="0" eaLnBrk="1" fontAlgn="base" hangingPunct="1">
        <a:spcBef>
          <a:spcPct val="20000"/>
        </a:spcBef>
        <a:spcAft>
          <a:spcPct val="0"/>
        </a:spcAft>
        <a:buClr>
          <a:srgbClr val="D3A464"/>
        </a:buClr>
        <a:buFont typeface="Futura Hv BT" pitchFamily="34" charset="0"/>
        <a:buChar char="»"/>
        <a:defRPr sz="2100">
          <a:solidFill>
            <a:srgbClr val="4D6E99"/>
          </a:solidFill>
          <a:latin typeface="+mn-lt"/>
        </a:defRPr>
      </a:lvl4pPr>
      <a:lvl5pPr marL="2057400" indent="-228600" algn="ctr" rtl="0" eaLnBrk="1" fontAlgn="base" hangingPunct="1">
        <a:spcBef>
          <a:spcPct val="20000"/>
        </a:spcBef>
        <a:spcAft>
          <a:spcPct val="0"/>
        </a:spcAft>
        <a:buChar char="»"/>
        <a:defRPr sz="2000">
          <a:solidFill>
            <a:srgbClr val="EE962C"/>
          </a:solidFill>
          <a:latin typeface="Futura Bk BT" pitchFamily="34" charset="0"/>
        </a:defRPr>
      </a:lvl5pPr>
      <a:lvl6pPr marL="2514600" indent="-228600" algn="ctr" rtl="0" eaLnBrk="1" fontAlgn="base" hangingPunct="1">
        <a:spcBef>
          <a:spcPct val="20000"/>
        </a:spcBef>
        <a:spcAft>
          <a:spcPct val="0"/>
        </a:spcAft>
        <a:buChar char="»"/>
        <a:defRPr sz="2000">
          <a:solidFill>
            <a:srgbClr val="EE962C"/>
          </a:solidFill>
          <a:latin typeface="Futura Bk BT" pitchFamily="34" charset="0"/>
        </a:defRPr>
      </a:lvl6pPr>
      <a:lvl7pPr marL="2971800" indent="-228600" algn="ctr" rtl="0" eaLnBrk="1" fontAlgn="base" hangingPunct="1">
        <a:spcBef>
          <a:spcPct val="20000"/>
        </a:spcBef>
        <a:spcAft>
          <a:spcPct val="0"/>
        </a:spcAft>
        <a:buChar char="»"/>
        <a:defRPr sz="2000">
          <a:solidFill>
            <a:srgbClr val="EE962C"/>
          </a:solidFill>
          <a:latin typeface="Futura Bk BT" pitchFamily="34" charset="0"/>
        </a:defRPr>
      </a:lvl7pPr>
      <a:lvl8pPr marL="3429000" indent="-228600" algn="ctr" rtl="0" eaLnBrk="1" fontAlgn="base" hangingPunct="1">
        <a:spcBef>
          <a:spcPct val="20000"/>
        </a:spcBef>
        <a:spcAft>
          <a:spcPct val="0"/>
        </a:spcAft>
        <a:buChar char="»"/>
        <a:defRPr sz="2000">
          <a:solidFill>
            <a:srgbClr val="EE962C"/>
          </a:solidFill>
          <a:latin typeface="Futura Bk BT" pitchFamily="34" charset="0"/>
        </a:defRPr>
      </a:lvl8pPr>
      <a:lvl9pPr marL="3886200" indent="-228600" algn="ctr" rtl="0" eaLnBrk="1" fontAlgn="base" hangingPunct="1">
        <a:spcBef>
          <a:spcPct val="20000"/>
        </a:spcBef>
        <a:spcAft>
          <a:spcPct val="0"/>
        </a:spcAft>
        <a:buChar char="»"/>
        <a:defRPr sz="2000">
          <a:solidFill>
            <a:srgbClr val="EE962C"/>
          </a:solidFill>
          <a:latin typeface="Futura Bk BT"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1"/>
          </p:nvPr>
        </p:nvSpPr>
        <p:spPr>
          <a:xfrm>
            <a:off x="152400" y="1828800"/>
            <a:ext cx="8839200" cy="1752600"/>
          </a:xfrm>
        </p:spPr>
        <p:txBody>
          <a:bodyPr/>
          <a:lstStyle/>
          <a:p>
            <a:r>
              <a:rPr lang="en-US" sz="2800" b="1" dirty="0" smtClean="0"/>
              <a:t>Amendment of Salary Resolutions to Establish Titles and Control Rates For Public Health Dentist, Dental Hygienist and Dental Assistant and Approval of the Addition of New Limited Term, Grant-Funded Positions</a:t>
            </a:r>
            <a:endParaRPr lang="en-US" sz="2000" dirty="0" smtClean="0"/>
          </a:p>
        </p:txBody>
      </p:sp>
      <p:sp>
        <p:nvSpPr>
          <p:cNvPr id="3" name="Rectangle 3"/>
          <p:cNvSpPr txBox="1">
            <a:spLocks noChangeArrowheads="1"/>
          </p:cNvSpPr>
          <p:nvPr/>
        </p:nvSpPr>
        <p:spPr bwMode="auto">
          <a:xfrm>
            <a:off x="0" y="4038600"/>
            <a:ext cx="914400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1" compatLnSpc="1">
            <a:prstTxWarp prst="textNoShape">
              <a:avLst/>
            </a:prstTxWarp>
          </a:bodyPr>
          <a:lstStyle>
            <a:lvl1pPr marL="0" indent="0" algn="ctr" rtl="0" eaLnBrk="1" fontAlgn="base" hangingPunct="1">
              <a:lnSpc>
                <a:spcPct val="95000"/>
              </a:lnSpc>
              <a:spcBef>
                <a:spcPct val="35000"/>
              </a:spcBef>
              <a:spcAft>
                <a:spcPct val="0"/>
              </a:spcAft>
              <a:buClr>
                <a:srgbClr val="D3A464"/>
              </a:buClr>
              <a:buFontTx/>
              <a:buNone/>
              <a:defRPr sz="2600">
                <a:solidFill>
                  <a:srgbClr val="D3A464"/>
                </a:solidFill>
                <a:latin typeface="+mn-lt"/>
                <a:ea typeface="+mn-ea"/>
                <a:cs typeface="+mn-cs"/>
              </a:defRPr>
            </a:lvl1pPr>
            <a:lvl2pPr marL="742950" indent="-285750" algn="l" rtl="0" eaLnBrk="1" fontAlgn="base" hangingPunct="1">
              <a:spcBef>
                <a:spcPct val="20000"/>
              </a:spcBef>
              <a:spcAft>
                <a:spcPct val="0"/>
              </a:spcAft>
              <a:buClr>
                <a:srgbClr val="D3A464"/>
              </a:buClr>
              <a:buFont typeface="Futura Hv BT" pitchFamily="34" charset="0"/>
              <a:buChar char="&gt;"/>
              <a:defRPr sz="2100">
                <a:solidFill>
                  <a:srgbClr val="4D6E99"/>
                </a:solidFill>
                <a:latin typeface="+mn-lt"/>
              </a:defRPr>
            </a:lvl2pPr>
            <a:lvl3pPr marL="1143000" indent="-228600" algn="l" rtl="0" eaLnBrk="1" fontAlgn="base" hangingPunct="1">
              <a:spcBef>
                <a:spcPct val="20000"/>
              </a:spcBef>
              <a:spcAft>
                <a:spcPct val="0"/>
              </a:spcAft>
              <a:buClr>
                <a:srgbClr val="D3A464"/>
              </a:buClr>
              <a:buFont typeface="Wingdings" pitchFamily="2" charset="2"/>
              <a:buChar char="§"/>
              <a:defRPr sz="2100">
                <a:solidFill>
                  <a:srgbClr val="4D6E99"/>
                </a:solidFill>
                <a:latin typeface="+mn-lt"/>
              </a:defRPr>
            </a:lvl3pPr>
            <a:lvl4pPr marL="1600200" indent="-228600" algn="l" rtl="0" eaLnBrk="1" fontAlgn="base" hangingPunct="1">
              <a:spcBef>
                <a:spcPct val="20000"/>
              </a:spcBef>
              <a:spcAft>
                <a:spcPct val="0"/>
              </a:spcAft>
              <a:buClr>
                <a:srgbClr val="D3A464"/>
              </a:buClr>
              <a:buFont typeface="Futura Hv BT" pitchFamily="34" charset="0"/>
              <a:buChar char="»"/>
              <a:defRPr sz="2100">
                <a:solidFill>
                  <a:srgbClr val="4D6E99"/>
                </a:solidFill>
                <a:latin typeface="+mn-lt"/>
              </a:defRPr>
            </a:lvl4pPr>
            <a:lvl5pPr marL="2057400" indent="-228600" algn="ctr" rtl="0" eaLnBrk="1" fontAlgn="base" hangingPunct="1">
              <a:spcBef>
                <a:spcPct val="20000"/>
              </a:spcBef>
              <a:spcAft>
                <a:spcPct val="0"/>
              </a:spcAft>
              <a:buChar char="»"/>
              <a:defRPr sz="2000">
                <a:solidFill>
                  <a:srgbClr val="EE962C"/>
                </a:solidFill>
                <a:latin typeface="Futura Bk BT" pitchFamily="34" charset="0"/>
              </a:defRPr>
            </a:lvl5pPr>
            <a:lvl6pPr marL="2514600" indent="-228600" algn="ctr" rtl="0" eaLnBrk="1" fontAlgn="base" hangingPunct="1">
              <a:spcBef>
                <a:spcPct val="20000"/>
              </a:spcBef>
              <a:spcAft>
                <a:spcPct val="0"/>
              </a:spcAft>
              <a:buChar char="»"/>
              <a:defRPr sz="2000">
                <a:solidFill>
                  <a:srgbClr val="EE962C"/>
                </a:solidFill>
                <a:latin typeface="Futura Bk BT" pitchFamily="34" charset="0"/>
              </a:defRPr>
            </a:lvl6pPr>
            <a:lvl7pPr marL="2971800" indent="-228600" algn="ctr" rtl="0" eaLnBrk="1" fontAlgn="base" hangingPunct="1">
              <a:spcBef>
                <a:spcPct val="20000"/>
              </a:spcBef>
              <a:spcAft>
                <a:spcPct val="0"/>
              </a:spcAft>
              <a:buChar char="»"/>
              <a:defRPr sz="2000">
                <a:solidFill>
                  <a:srgbClr val="EE962C"/>
                </a:solidFill>
                <a:latin typeface="Futura Bk BT" pitchFamily="34" charset="0"/>
              </a:defRPr>
            </a:lvl7pPr>
            <a:lvl8pPr marL="3429000" indent="-228600" algn="ctr" rtl="0" eaLnBrk="1" fontAlgn="base" hangingPunct="1">
              <a:spcBef>
                <a:spcPct val="20000"/>
              </a:spcBef>
              <a:spcAft>
                <a:spcPct val="0"/>
              </a:spcAft>
              <a:buChar char="»"/>
              <a:defRPr sz="2000">
                <a:solidFill>
                  <a:srgbClr val="EE962C"/>
                </a:solidFill>
                <a:latin typeface="Futura Bk BT" pitchFamily="34" charset="0"/>
              </a:defRPr>
            </a:lvl8pPr>
            <a:lvl9pPr marL="3886200" indent="-228600" algn="ctr" rtl="0" eaLnBrk="1" fontAlgn="base" hangingPunct="1">
              <a:spcBef>
                <a:spcPct val="20000"/>
              </a:spcBef>
              <a:spcAft>
                <a:spcPct val="0"/>
              </a:spcAft>
              <a:buChar char="»"/>
              <a:defRPr sz="2000">
                <a:solidFill>
                  <a:srgbClr val="EE962C"/>
                </a:solidFill>
                <a:latin typeface="Futura Bk BT" pitchFamily="34" charset="0"/>
              </a:defRPr>
            </a:lvl9pPr>
          </a:lstStyle>
          <a:p>
            <a:pPr>
              <a:lnSpc>
                <a:spcPct val="100000"/>
              </a:lnSpc>
              <a:spcBef>
                <a:spcPct val="0"/>
              </a:spcBef>
            </a:pPr>
            <a:r>
              <a:rPr lang="en-US" sz="1800" b="1" dirty="0" smtClean="0"/>
              <a:t>Presented by</a:t>
            </a:r>
          </a:p>
          <a:p>
            <a:pPr>
              <a:lnSpc>
                <a:spcPct val="100000"/>
              </a:lnSpc>
              <a:spcBef>
                <a:spcPct val="0"/>
              </a:spcBef>
            </a:pPr>
            <a:r>
              <a:rPr lang="en-US" sz="1800" b="1" dirty="0" smtClean="0"/>
              <a:t>Eric Walsh, MD, MPH</a:t>
            </a:r>
          </a:p>
          <a:p>
            <a:pPr>
              <a:lnSpc>
                <a:spcPct val="100000"/>
              </a:lnSpc>
              <a:spcBef>
                <a:spcPct val="0"/>
              </a:spcBef>
            </a:pPr>
            <a:r>
              <a:rPr lang="en-US" sz="1800" b="1" dirty="0" smtClean="0"/>
              <a:t>Director/Health Officer</a:t>
            </a:r>
          </a:p>
          <a:p>
            <a:pPr>
              <a:lnSpc>
                <a:spcPct val="100000"/>
              </a:lnSpc>
              <a:spcBef>
                <a:spcPct val="0"/>
              </a:spcBef>
            </a:pPr>
            <a:endParaRPr lang="en-US" sz="1800" dirty="0" smtClean="0"/>
          </a:p>
          <a:p>
            <a:pPr>
              <a:lnSpc>
                <a:spcPct val="100000"/>
              </a:lnSpc>
              <a:spcBef>
                <a:spcPct val="0"/>
              </a:spcBef>
            </a:pPr>
            <a:r>
              <a:rPr lang="en-US" sz="1800" dirty="0" smtClean="0"/>
              <a:t>October 29, 2012</a:t>
            </a:r>
            <a:endParaRPr lang="en-US" sz="1800" dirty="0" smtClean="0">
              <a:solidFill>
                <a:srgbClr val="FF0000"/>
              </a:solidFill>
            </a:endParaRPr>
          </a:p>
          <a:p>
            <a:pPr>
              <a:lnSpc>
                <a:spcPct val="100000"/>
              </a:lnSpc>
              <a:spcBef>
                <a:spcPct val="0"/>
              </a:spcBef>
            </a:pPr>
            <a:r>
              <a:rPr lang="en-US" sz="1800" dirty="0" smtClean="0"/>
              <a:t>Finance Committee and City Council Meeting</a:t>
            </a:r>
          </a:p>
          <a:p>
            <a:endParaRPr lang="en-US" sz="24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txBox="1">
            <a:spLocks noGrp="1"/>
          </p:cNvSpPr>
          <p:nvPr/>
        </p:nvSpPr>
        <p:spPr bwMode="auto">
          <a:xfrm>
            <a:off x="0" y="6400800"/>
            <a:ext cx="91440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fld id="{C1FEBEE1-6813-4FBF-B98C-EBBC223446CE}" type="slidenum">
              <a:rPr lang="en-US" sz="1400">
                <a:latin typeface="Futura Bk BT" pitchFamily="34" charset="0"/>
              </a:rPr>
              <a:pPr algn="ctr" eaLnBrk="1" hangingPunct="1"/>
              <a:t>10</a:t>
            </a:fld>
            <a:endParaRPr lang="en-US" sz="1400">
              <a:latin typeface="Futura Bk BT" pitchFamily="34" charset="0"/>
            </a:endParaRPr>
          </a:p>
        </p:txBody>
      </p:sp>
      <p:sp>
        <p:nvSpPr>
          <p:cNvPr id="6147" name="Rectangle 9"/>
          <p:cNvSpPr>
            <a:spLocks noGrp="1" noChangeArrowheads="1"/>
          </p:cNvSpPr>
          <p:nvPr>
            <p:ph type="title"/>
          </p:nvPr>
        </p:nvSpPr>
        <p:spPr>
          <a:xfrm>
            <a:off x="990600" y="-6927"/>
            <a:ext cx="7772400" cy="990600"/>
          </a:xfrm>
        </p:spPr>
        <p:txBody>
          <a:bodyPr/>
          <a:lstStyle/>
          <a:p>
            <a:pPr eaLnBrk="1" hangingPunct="1"/>
            <a:r>
              <a:rPr lang="en-US" sz="3200" dirty="0" smtClean="0"/>
              <a:t>Nutrition Programs</a:t>
            </a:r>
          </a:p>
        </p:txBody>
      </p:sp>
      <p:sp>
        <p:nvSpPr>
          <p:cNvPr id="3" name="Content Placeholder 2"/>
          <p:cNvSpPr>
            <a:spLocks noGrp="1"/>
          </p:cNvSpPr>
          <p:nvPr>
            <p:ph idx="1"/>
          </p:nvPr>
        </p:nvSpPr>
        <p:spPr>
          <a:xfrm>
            <a:off x="342900" y="2590800"/>
            <a:ext cx="8458200" cy="1371600"/>
          </a:xfrm>
        </p:spPr>
        <p:txBody>
          <a:bodyPr/>
          <a:lstStyle/>
          <a:p>
            <a:r>
              <a:rPr lang="en-US" sz="2400" dirty="0"/>
              <a:t>PPHD also requests that an existing Community Services Representative I (PCN 6041) in the California Nutrition Program be increased from a 0.50 FTE to a 1.0 FTE.  This additional cost </a:t>
            </a:r>
            <a:r>
              <a:rPr lang="en-US" sz="2400" dirty="0" smtClean="0"/>
              <a:t>will </a:t>
            </a:r>
            <a:r>
              <a:rPr lang="en-US" sz="2400" dirty="0"/>
              <a:t>be paid from grant funding in the California Nutrition Program which received an increase of $147,246 in grant </a:t>
            </a:r>
            <a:r>
              <a:rPr lang="en-US" sz="2400" dirty="0" smtClean="0"/>
              <a:t>funding. </a:t>
            </a:r>
            <a:endParaRPr lang="en-US" sz="2400" dirty="0"/>
          </a:p>
        </p:txBody>
      </p:sp>
      <p:graphicFrame>
        <p:nvGraphicFramePr>
          <p:cNvPr id="2" name="Table 1"/>
          <p:cNvGraphicFramePr>
            <a:graphicFrameLocks noGrp="1"/>
          </p:cNvGraphicFramePr>
          <p:nvPr>
            <p:extLst>
              <p:ext uri="{D42A27DB-BD31-4B8C-83A1-F6EECF244321}">
                <p14:modId xmlns:p14="http://schemas.microsoft.com/office/powerpoint/2010/main" val="1101430350"/>
              </p:ext>
            </p:extLst>
          </p:nvPr>
        </p:nvGraphicFramePr>
        <p:xfrm>
          <a:off x="361950" y="1524000"/>
          <a:ext cx="8420100" cy="742950"/>
        </p:xfrm>
        <a:graphic>
          <a:graphicData uri="http://schemas.openxmlformats.org/drawingml/2006/table">
            <a:tbl>
              <a:tblPr firstRow="1" firstCol="1" bandRow="1">
                <a:tableStyleId>{912C8C85-51F0-491E-9774-3900AFEF0FD7}</a:tableStyleId>
              </a:tblPr>
              <a:tblGrid>
                <a:gridCol w="3848100"/>
                <a:gridCol w="1003481"/>
                <a:gridCol w="1892119"/>
                <a:gridCol w="1676400"/>
              </a:tblGrid>
              <a:tr h="255270">
                <a:tc>
                  <a:txBody>
                    <a:bodyPr/>
                    <a:lstStyle/>
                    <a:p>
                      <a:pPr marL="0" marR="0">
                        <a:spcBef>
                          <a:spcPts val="0"/>
                        </a:spcBef>
                        <a:spcAft>
                          <a:spcPts val="0"/>
                        </a:spcAft>
                      </a:pPr>
                      <a:r>
                        <a:rPr lang="en-US" sz="1600" dirty="0" smtClean="0">
                          <a:effectLst/>
                        </a:rPr>
                        <a:t>Position</a:t>
                      </a:r>
                      <a:endParaRPr lang="en-US" sz="1600" dirty="0">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effectLst/>
                          <a:latin typeface="Arial"/>
                          <a:ea typeface="Times New Roman"/>
                          <a:cs typeface="Times New Roman"/>
                        </a:rPr>
                        <a:t>Net FTE Increase</a:t>
                      </a:r>
                      <a:endParaRPr lang="en-US" sz="1600" dirty="0">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effectLst/>
                        </a:rPr>
                        <a:t>Prorated </a:t>
                      </a:r>
                    </a:p>
                    <a:p>
                      <a:pPr marL="0" marR="0" algn="ctr">
                        <a:spcBef>
                          <a:spcPts val="0"/>
                        </a:spcBef>
                        <a:spcAft>
                          <a:spcPts val="0"/>
                        </a:spcAft>
                      </a:pPr>
                      <a:r>
                        <a:rPr lang="en-US" sz="1600" dirty="0" smtClean="0">
                          <a:effectLst/>
                        </a:rPr>
                        <a:t>Estimate</a:t>
                      </a:r>
                      <a:endParaRPr lang="en-US" sz="1600" dirty="0">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effectLst/>
                        </a:rPr>
                        <a:t>Annual Estimate</a:t>
                      </a:r>
                      <a:endParaRPr lang="en-US" sz="1600" dirty="0">
                        <a:effectLst/>
                        <a:latin typeface="Arial"/>
                        <a:ea typeface="Times New Roman"/>
                        <a:cs typeface="Times New Roman"/>
                      </a:endParaRPr>
                    </a:p>
                  </a:txBody>
                  <a:tcPr marL="68580" marR="68580" marT="0" marB="0"/>
                </a:tc>
              </a:tr>
              <a:tr h="255270">
                <a:tc>
                  <a:txBody>
                    <a:bodyPr/>
                    <a:lstStyle/>
                    <a:p>
                      <a:pPr marL="0" marR="0">
                        <a:spcBef>
                          <a:spcPts val="0"/>
                        </a:spcBef>
                        <a:spcAft>
                          <a:spcPts val="0"/>
                        </a:spcAft>
                      </a:pPr>
                      <a:r>
                        <a:rPr lang="en-US" sz="1600" b="0" dirty="0" smtClean="0">
                          <a:solidFill>
                            <a:schemeClr val="tx1"/>
                          </a:solidFill>
                          <a:effectLst/>
                        </a:rPr>
                        <a:t>Community Services</a:t>
                      </a:r>
                      <a:r>
                        <a:rPr lang="en-US" sz="1600" b="0" baseline="0" dirty="0" smtClean="0">
                          <a:solidFill>
                            <a:schemeClr val="tx1"/>
                          </a:solidFill>
                          <a:effectLst/>
                        </a:rPr>
                        <a:t> Representative I</a:t>
                      </a:r>
                      <a:endParaRPr lang="en-US" sz="1600" b="0" dirty="0">
                        <a:solidFill>
                          <a:schemeClr val="tx1"/>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b="0" dirty="0" smtClean="0">
                          <a:solidFill>
                            <a:schemeClr val="tx1"/>
                          </a:solidFill>
                          <a:effectLst/>
                          <a:latin typeface="Arial"/>
                          <a:ea typeface="Times New Roman"/>
                          <a:cs typeface="Times New Roman"/>
                        </a:rPr>
                        <a:t>0.50</a:t>
                      </a:r>
                      <a:endParaRPr lang="en-US" sz="1600" b="0" dirty="0">
                        <a:solidFill>
                          <a:schemeClr val="tx1"/>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solidFill>
                            <a:schemeClr val="tx1"/>
                          </a:solidFill>
                          <a:effectLst/>
                        </a:rPr>
                        <a:t>$20,582.00</a:t>
                      </a:r>
                      <a:endParaRPr lang="en-US" sz="1600" dirty="0">
                        <a:solidFill>
                          <a:schemeClr val="tx1"/>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solidFill>
                            <a:schemeClr val="tx1"/>
                          </a:solidFill>
                          <a:effectLst/>
                        </a:rPr>
                        <a:t>$20,582.00</a:t>
                      </a:r>
                      <a:endParaRPr lang="en-US" sz="1600" dirty="0">
                        <a:solidFill>
                          <a:schemeClr val="tx1"/>
                        </a:solidFill>
                        <a:effectLst/>
                        <a:latin typeface="Arial"/>
                        <a:ea typeface="Times New Roman"/>
                        <a:cs typeface="Times New Roman"/>
                      </a:endParaRPr>
                    </a:p>
                  </a:txBody>
                  <a:tcPr marL="68580" marR="68580" marT="0" marB="0"/>
                </a:tc>
              </a:tr>
            </a:tbl>
          </a:graphicData>
        </a:graphic>
      </p:graphicFrame>
    </p:spTree>
    <p:extLst>
      <p:ext uri="{BB962C8B-B14F-4D97-AF65-F5344CB8AC3E}">
        <p14:creationId xmlns:p14="http://schemas.microsoft.com/office/powerpoint/2010/main" val="42392262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txBox="1">
            <a:spLocks noGrp="1"/>
          </p:cNvSpPr>
          <p:nvPr/>
        </p:nvSpPr>
        <p:spPr bwMode="auto">
          <a:xfrm>
            <a:off x="0" y="6400800"/>
            <a:ext cx="91440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fld id="{C1FEBEE1-6813-4FBF-B98C-EBBC223446CE}" type="slidenum">
              <a:rPr lang="en-US" sz="1400">
                <a:latin typeface="Futura Bk BT" pitchFamily="34" charset="0"/>
              </a:rPr>
              <a:pPr algn="ctr" eaLnBrk="1" hangingPunct="1"/>
              <a:t>11</a:t>
            </a:fld>
            <a:endParaRPr lang="en-US" sz="1400">
              <a:latin typeface="Futura Bk BT" pitchFamily="34" charset="0"/>
            </a:endParaRPr>
          </a:p>
        </p:txBody>
      </p:sp>
      <p:sp>
        <p:nvSpPr>
          <p:cNvPr id="6147" name="Rectangle 9"/>
          <p:cNvSpPr>
            <a:spLocks noGrp="1" noChangeArrowheads="1"/>
          </p:cNvSpPr>
          <p:nvPr>
            <p:ph type="title"/>
          </p:nvPr>
        </p:nvSpPr>
        <p:spPr>
          <a:xfrm>
            <a:off x="990600" y="-6927"/>
            <a:ext cx="7772400" cy="990600"/>
          </a:xfrm>
        </p:spPr>
        <p:txBody>
          <a:bodyPr/>
          <a:lstStyle/>
          <a:p>
            <a:pPr eaLnBrk="1" hangingPunct="1"/>
            <a:r>
              <a:rPr lang="en-US" sz="3200" dirty="0" smtClean="0"/>
              <a:t>Black Infant Health</a:t>
            </a:r>
          </a:p>
        </p:txBody>
      </p:sp>
      <p:sp>
        <p:nvSpPr>
          <p:cNvPr id="3" name="Content Placeholder 2"/>
          <p:cNvSpPr>
            <a:spLocks noGrp="1"/>
          </p:cNvSpPr>
          <p:nvPr>
            <p:ph idx="1"/>
          </p:nvPr>
        </p:nvSpPr>
        <p:spPr>
          <a:xfrm>
            <a:off x="342900" y="2362200"/>
            <a:ext cx="8458200" cy="1371600"/>
          </a:xfrm>
        </p:spPr>
        <p:txBody>
          <a:bodyPr/>
          <a:lstStyle/>
          <a:p>
            <a:r>
              <a:rPr lang="en-US" sz="2400" dirty="0"/>
              <a:t>PPHD has completed a reorganization process which has resulted in staffing gaps that either cannot be filled by existing staff or requires existing part-time staff to be increased to full-time status</a:t>
            </a:r>
            <a:r>
              <a:rPr lang="en-US" sz="2400" dirty="0" smtClean="0"/>
              <a:t>.</a:t>
            </a:r>
          </a:p>
          <a:p>
            <a:r>
              <a:rPr lang="en-US" sz="2400" dirty="0" smtClean="0"/>
              <a:t>The Black Infant Health (BIH) Program had previously been managed by a Management Analyst III, who has been reallocated to perform more appropriate duties.  </a:t>
            </a:r>
          </a:p>
          <a:p>
            <a:r>
              <a:rPr lang="en-US" sz="2400" dirty="0" smtClean="0"/>
              <a:t>A 1.0 </a:t>
            </a:r>
            <a:r>
              <a:rPr lang="en-US" sz="2400" dirty="0"/>
              <a:t>FTE Program Coordinator I </a:t>
            </a:r>
            <a:r>
              <a:rPr lang="en-US" sz="2400" dirty="0" smtClean="0"/>
              <a:t>is requested to </a:t>
            </a:r>
            <a:r>
              <a:rPr lang="en-US" sz="2400" dirty="0"/>
              <a:t>take on the programmatic overview of the BIH </a:t>
            </a:r>
            <a:r>
              <a:rPr lang="en-US" sz="2400" dirty="0" smtClean="0"/>
              <a:t>program.  This will </a:t>
            </a:r>
            <a:r>
              <a:rPr lang="en-US" sz="2400" dirty="0"/>
              <a:t>be paid from the BIH </a:t>
            </a:r>
            <a:r>
              <a:rPr lang="en-US" sz="2400" dirty="0" smtClean="0"/>
              <a:t>grant, utilizing the excess revenue of $126,746 created after shifting the MA III out of the grant.</a:t>
            </a:r>
            <a:endParaRPr lang="en-US" sz="2400" dirty="0"/>
          </a:p>
        </p:txBody>
      </p:sp>
      <p:graphicFrame>
        <p:nvGraphicFramePr>
          <p:cNvPr id="2" name="Table 1"/>
          <p:cNvGraphicFramePr>
            <a:graphicFrameLocks noGrp="1"/>
          </p:cNvGraphicFramePr>
          <p:nvPr>
            <p:extLst>
              <p:ext uri="{D42A27DB-BD31-4B8C-83A1-F6EECF244321}">
                <p14:modId xmlns:p14="http://schemas.microsoft.com/office/powerpoint/2010/main" val="51614521"/>
              </p:ext>
            </p:extLst>
          </p:nvPr>
        </p:nvGraphicFramePr>
        <p:xfrm>
          <a:off x="361950" y="1524000"/>
          <a:ext cx="8420100" cy="742950"/>
        </p:xfrm>
        <a:graphic>
          <a:graphicData uri="http://schemas.openxmlformats.org/drawingml/2006/table">
            <a:tbl>
              <a:tblPr firstRow="1" firstCol="1" bandRow="1">
                <a:tableStyleId>{912C8C85-51F0-491E-9774-3900AFEF0FD7}</a:tableStyleId>
              </a:tblPr>
              <a:tblGrid>
                <a:gridCol w="3848100"/>
                <a:gridCol w="1003481"/>
                <a:gridCol w="1892119"/>
                <a:gridCol w="1676400"/>
              </a:tblGrid>
              <a:tr h="255270">
                <a:tc>
                  <a:txBody>
                    <a:bodyPr/>
                    <a:lstStyle/>
                    <a:p>
                      <a:pPr marL="0" marR="0">
                        <a:spcBef>
                          <a:spcPts val="0"/>
                        </a:spcBef>
                        <a:spcAft>
                          <a:spcPts val="0"/>
                        </a:spcAft>
                      </a:pPr>
                      <a:r>
                        <a:rPr lang="en-US" sz="1600" dirty="0" smtClean="0">
                          <a:effectLst/>
                        </a:rPr>
                        <a:t>Position</a:t>
                      </a:r>
                      <a:endParaRPr lang="en-US" sz="1600" dirty="0">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effectLst/>
                          <a:latin typeface="Arial"/>
                          <a:ea typeface="Times New Roman"/>
                          <a:cs typeface="Times New Roman"/>
                        </a:rPr>
                        <a:t>Net FTE Increase</a:t>
                      </a:r>
                      <a:endParaRPr lang="en-US" sz="1600" dirty="0">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effectLst/>
                        </a:rPr>
                        <a:t>Prorated </a:t>
                      </a:r>
                    </a:p>
                    <a:p>
                      <a:pPr marL="0" marR="0" algn="ctr">
                        <a:spcBef>
                          <a:spcPts val="0"/>
                        </a:spcBef>
                        <a:spcAft>
                          <a:spcPts val="0"/>
                        </a:spcAft>
                      </a:pPr>
                      <a:r>
                        <a:rPr lang="en-US" sz="1600" dirty="0" smtClean="0">
                          <a:effectLst/>
                        </a:rPr>
                        <a:t>Estimate</a:t>
                      </a:r>
                      <a:endParaRPr lang="en-US" sz="1600" dirty="0">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effectLst/>
                        </a:rPr>
                        <a:t>Annual Estimate</a:t>
                      </a:r>
                      <a:endParaRPr lang="en-US" sz="1600" dirty="0">
                        <a:effectLst/>
                        <a:latin typeface="Arial"/>
                        <a:ea typeface="Times New Roman"/>
                        <a:cs typeface="Times New Roman"/>
                      </a:endParaRPr>
                    </a:p>
                  </a:txBody>
                  <a:tcPr marL="68580" marR="68580" marT="0" marB="0"/>
                </a:tc>
              </a:tr>
              <a:tr h="255270">
                <a:tc>
                  <a:txBody>
                    <a:bodyPr/>
                    <a:lstStyle/>
                    <a:p>
                      <a:pPr marL="0" marR="0">
                        <a:spcBef>
                          <a:spcPts val="0"/>
                        </a:spcBef>
                        <a:spcAft>
                          <a:spcPts val="0"/>
                        </a:spcAft>
                      </a:pPr>
                      <a:r>
                        <a:rPr lang="en-US" sz="1600" b="0" dirty="0" smtClean="0">
                          <a:solidFill>
                            <a:schemeClr val="tx1"/>
                          </a:solidFill>
                          <a:effectLst/>
                        </a:rPr>
                        <a:t>Program Coordinator I</a:t>
                      </a:r>
                      <a:endParaRPr lang="en-US" sz="1600" b="0" dirty="0">
                        <a:solidFill>
                          <a:schemeClr val="tx1"/>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b="0" dirty="0" smtClean="0">
                          <a:solidFill>
                            <a:schemeClr val="tx1"/>
                          </a:solidFill>
                          <a:effectLst/>
                          <a:latin typeface="Arial"/>
                          <a:ea typeface="Times New Roman"/>
                          <a:cs typeface="Times New Roman"/>
                        </a:rPr>
                        <a:t>1.00</a:t>
                      </a:r>
                      <a:endParaRPr lang="en-US" sz="1600" b="0" dirty="0">
                        <a:solidFill>
                          <a:schemeClr val="tx1"/>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solidFill>
                            <a:schemeClr val="tx1"/>
                          </a:solidFill>
                          <a:effectLst/>
                        </a:rPr>
                        <a:t>$66,669.00</a:t>
                      </a:r>
                      <a:endParaRPr lang="en-US" sz="1600" dirty="0">
                        <a:solidFill>
                          <a:schemeClr val="tx1"/>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solidFill>
                            <a:schemeClr val="tx1"/>
                          </a:solidFill>
                          <a:effectLst/>
                        </a:rPr>
                        <a:t>$101,964.00</a:t>
                      </a:r>
                      <a:endParaRPr lang="en-US" sz="1600" dirty="0">
                        <a:solidFill>
                          <a:schemeClr val="tx1"/>
                        </a:solidFill>
                        <a:effectLst/>
                        <a:latin typeface="Arial"/>
                        <a:ea typeface="Times New Roman"/>
                        <a:cs typeface="Times New Roman"/>
                      </a:endParaRPr>
                    </a:p>
                  </a:txBody>
                  <a:tcPr marL="68580" marR="68580" marT="0" marB="0"/>
                </a:tc>
              </a:tr>
            </a:tbl>
          </a:graphicData>
        </a:graphic>
      </p:graphicFrame>
    </p:spTree>
    <p:extLst>
      <p:ext uri="{BB962C8B-B14F-4D97-AF65-F5344CB8AC3E}">
        <p14:creationId xmlns:p14="http://schemas.microsoft.com/office/powerpoint/2010/main" val="8487441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txBox="1">
            <a:spLocks noGrp="1"/>
          </p:cNvSpPr>
          <p:nvPr/>
        </p:nvSpPr>
        <p:spPr bwMode="auto">
          <a:xfrm>
            <a:off x="0" y="6400800"/>
            <a:ext cx="91440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fld id="{C1FEBEE1-6813-4FBF-B98C-EBBC223446CE}" type="slidenum">
              <a:rPr lang="en-US" sz="1400">
                <a:latin typeface="Futura Bk BT" pitchFamily="34" charset="0"/>
              </a:rPr>
              <a:pPr algn="ctr" eaLnBrk="1" hangingPunct="1"/>
              <a:t>12</a:t>
            </a:fld>
            <a:endParaRPr lang="en-US" sz="1400">
              <a:latin typeface="Futura Bk BT" pitchFamily="34" charset="0"/>
            </a:endParaRPr>
          </a:p>
        </p:txBody>
      </p:sp>
      <p:sp>
        <p:nvSpPr>
          <p:cNvPr id="6147" name="Rectangle 9"/>
          <p:cNvSpPr>
            <a:spLocks noGrp="1" noChangeArrowheads="1"/>
          </p:cNvSpPr>
          <p:nvPr>
            <p:ph type="title"/>
          </p:nvPr>
        </p:nvSpPr>
        <p:spPr>
          <a:xfrm>
            <a:off x="990600" y="-6927"/>
            <a:ext cx="7772400" cy="990600"/>
          </a:xfrm>
        </p:spPr>
        <p:txBody>
          <a:bodyPr/>
          <a:lstStyle/>
          <a:p>
            <a:pPr eaLnBrk="1" hangingPunct="1"/>
            <a:r>
              <a:rPr lang="en-US" sz="3200" dirty="0" smtClean="0"/>
              <a:t>Administration</a:t>
            </a:r>
          </a:p>
        </p:txBody>
      </p:sp>
      <p:sp>
        <p:nvSpPr>
          <p:cNvPr id="3" name="Content Placeholder 2"/>
          <p:cNvSpPr>
            <a:spLocks noGrp="1"/>
          </p:cNvSpPr>
          <p:nvPr>
            <p:ph idx="1"/>
          </p:nvPr>
        </p:nvSpPr>
        <p:spPr>
          <a:xfrm>
            <a:off x="342900" y="2590800"/>
            <a:ext cx="8458200" cy="1371600"/>
          </a:xfrm>
        </p:spPr>
        <p:txBody>
          <a:bodyPr/>
          <a:lstStyle/>
          <a:p>
            <a:r>
              <a:rPr lang="en-US" sz="2400" dirty="0"/>
              <a:t>PPHD has recognized a need for additional support to carry out daily administrative </a:t>
            </a:r>
            <a:r>
              <a:rPr lang="en-US" sz="2400" dirty="0" smtClean="0"/>
              <a:t>duties. The above position will be paid through the Administration account, which currently has $75,429 freed up after the shift of the Executive Secretary to HIV/AIDS programs. </a:t>
            </a:r>
            <a:endParaRPr lang="en-US" sz="2400" dirty="0"/>
          </a:p>
        </p:txBody>
      </p:sp>
      <p:graphicFrame>
        <p:nvGraphicFramePr>
          <p:cNvPr id="2" name="Table 1"/>
          <p:cNvGraphicFramePr>
            <a:graphicFrameLocks noGrp="1"/>
          </p:cNvGraphicFramePr>
          <p:nvPr>
            <p:extLst>
              <p:ext uri="{D42A27DB-BD31-4B8C-83A1-F6EECF244321}">
                <p14:modId xmlns:p14="http://schemas.microsoft.com/office/powerpoint/2010/main" val="3518946825"/>
              </p:ext>
            </p:extLst>
          </p:nvPr>
        </p:nvGraphicFramePr>
        <p:xfrm>
          <a:off x="361950" y="1524000"/>
          <a:ext cx="8420100" cy="742950"/>
        </p:xfrm>
        <a:graphic>
          <a:graphicData uri="http://schemas.openxmlformats.org/drawingml/2006/table">
            <a:tbl>
              <a:tblPr firstRow="1" firstCol="1" bandRow="1">
                <a:tableStyleId>{912C8C85-51F0-491E-9774-3900AFEF0FD7}</a:tableStyleId>
              </a:tblPr>
              <a:tblGrid>
                <a:gridCol w="3848100"/>
                <a:gridCol w="1003481"/>
                <a:gridCol w="1892119"/>
                <a:gridCol w="1676400"/>
              </a:tblGrid>
              <a:tr h="255270">
                <a:tc>
                  <a:txBody>
                    <a:bodyPr/>
                    <a:lstStyle/>
                    <a:p>
                      <a:pPr marL="0" marR="0">
                        <a:spcBef>
                          <a:spcPts val="0"/>
                        </a:spcBef>
                        <a:spcAft>
                          <a:spcPts val="0"/>
                        </a:spcAft>
                      </a:pPr>
                      <a:r>
                        <a:rPr lang="en-US" sz="1600" dirty="0" smtClean="0">
                          <a:effectLst/>
                        </a:rPr>
                        <a:t>Position</a:t>
                      </a:r>
                      <a:endParaRPr lang="en-US" sz="1600" dirty="0">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effectLst/>
                          <a:latin typeface="Arial"/>
                          <a:ea typeface="Times New Roman"/>
                          <a:cs typeface="Times New Roman"/>
                        </a:rPr>
                        <a:t>Net FTE Increase</a:t>
                      </a:r>
                      <a:endParaRPr lang="en-US" sz="1600" dirty="0">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effectLst/>
                        </a:rPr>
                        <a:t>Prorated </a:t>
                      </a:r>
                    </a:p>
                    <a:p>
                      <a:pPr marL="0" marR="0" algn="ctr">
                        <a:spcBef>
                          <a:spcPts val="0"/>
                        </a:spcBef>
                        <a:spcAft>
                          <a:spcPts val="0"/>
                        </a:spcAft>
                      </a:pPr>
                      <a:r>
                        <a:rPr lang="en-US" sz="1600" dirty="0" smtClean="0">
                          <a:effectLst/>
                        </a:rPr>
                        <a:t>Estimate</a:t>
                      </a:r>
                      <a:endParaRPr lang="en-US" sz="1600" dirty="0">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effectLst/>
                        </a:rPr>
                        <a:t>Annual Estimate</a:t>
                      </a:r>
                      <a:endParaRPr lang="en-US" sz="1600" dirty="0">
                        <a:effectLst/>
                        <a:latin typeface="Arial"/>
                        <a:ea typeface="Times New Roman"/>
                        <a:cs typeface="Times New Roman"/>
                      </a:endParaRPr>
                    </a:p>
                  </a:txBody>
                  <a:tcPr marL="68580" marR="68580" marT="0" marB="0"/>
                </a:tc>
              </a:tr>
              <a:tr h="255270">
                <a:tc>
                  <a:txBody>
                    <a:bodyPr/>
                    <a:lstStyle/>
                    <a:p>
                      <a:pPr marL="0" marR="0">
                        <a:spcBef>
                          <a:spcPts val="0"/>
                        </a:spcBef>
                        <a:spcAft>
                          <a:spcPts val="0"/>
                        </a:spcAft>
                      </a:pPr>
                      <a:r>
                        <a:rPr lang="en-US" sz="1600" b="0" dirty="0" smtClean="0">
                          <a:solidFill>
                            <a:schemeClr val="tx1"/>
                          </a:solidFill>
                          <a:effectLst/>
                        </a:rPr>
                        <a:t>Staff Assistant III</a:t>
                      </a:r>
                      <a:endParaRPr lang="en-US" sz="1600" b="0" dirty="0">
                        <a:solidFill>
                          <a:schemeClr val="tx1"/>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b="0" dirty="0" smtClean="0">
                          <a:solidFill>
                            <a:schemeClr val="tx1"/>
                          </a:solidFill>
                          <a:effectLst/>
                          <a:latin typeface="Arial"/>
                          <a:ea typeface="Times New Roman"/>
                          <a:cs typeface="Times New Roman"/>
                        </a:rPr>
                        <a:t>1.00</a:t>
                      </a:r>
                      <a:endParaRPr lang="en-US" sz="1600" b="0" dirty="0">
                        <a:solidFill>
                          <a:schemeClr val="tx1"/>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solidFill>
                            <a:schemeClr val="tx1"/>
                          </a:solidFill>
                          <a:effectLst/>
                        </a:rPr>
                        <a:t>$46,307.00</a:t>
                      </a:r>
                      <a:endParaRPr lang="en-US" sz="1600" dirty="0">
                        <a:solidFill>
                          <a:schemeClr val="tx1"/>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solidFill>
                            <a:schemeClr val="tx1"/>
                          </a:solidFill>
                          <a:effectLst/>
                        </a:rPr>
                        <a:t>$70,822.00</a:t>
                      </a:r>
                      <a:endParaRPr lang="en-US" sz="1600" dirty="0">
                        <a:solidFill>
                          <a:schemeClr val="tx1"/>
                        </a:solidFill>
                        <a:effectLst/>
                        <a:latin typeface="Arial"/>
                        <a:ea typeface="Times New Roman"/>
                        <a:cs typeface="Times New Roman"/>
                      </a:endParaRPr>
                    </a:p>
                  </a:txBody>
                  <a:tcPr marL="68580" marR="68580" marT="0" marB="0"/>
                </a:tc>
              </a:tr>
            </a:tbl>
          </a:graphicData>
        </a:graphic>
      </p:graphicFrame>
    </p:spTree>
    <p:extLst>
      <p:ext uri="{BB962C8B-B14F-4D97-AF65-F5344CB8AC3E}">
        <p14:creationId xmlns:p14="http://schemas.microsoft.com/office/powerpoint/2010/main" val="9942593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txBox="1">
            <a:spLocks noGrp="1"/>
          </p:cNvSpPr>
          <p:nvPr/>
        </p:nvSpPr>
        <p:spPr bwMode="auto">
          <a:xfrm>
            <a:off x="0" y="6400800"/>
            <a:ext cx="91440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fld id="{C1FEBEE1-6813-4FBF-B98C-EBBC223446CE}" type="slidenum">
              <a:rPr lang="en-US" sz="1400">
                <a:latin typeface="Futura Bk BT" pitchFamily="34" charset="0"/>
              </a:rPr>
              <a:pPr algn="ctr" eaLnBrk="1" hangingPunct="1"/>
              <a:t>13</a:t>
            </a:fld>
            <a:endParaRPr lang="en-US" sz="1400">
              <a:latin typeface="Futura Bk BT" pitchFamily="34" charset="0"/>
            </a:endParaRPr>
          </a:p>
        </p:txBody>
      </p:sp>
      <p:sp>
        <p:nvSpPr>
          <p:cNvPr id="6147" name="Rectangle 9"/>
          <p:cNvSpPr>
            <a:spLocks noGrp="1" noChangeArrowheads="1"/>
          </p:cNvSpPr>
          <p:nvPr>
            <p:ph type="title"/>
          </p:nvPr>
        </p:nvSpPr>
        <p:spPr>
          <a:xfrm>
            <a:off x="990600" y="-6927"/>
            <a:ext cx="7772400" cy="990600"/>
          </a:xfrm>
        </p:spPr>
        <p:txBody>
          <a:bodyPr/>
          <a:lstStyle/>
          <a:p>
            <a:pPr eaLnBrk="1" hangingPunct="1"/>
            <a:r>
              <a:rPr lang="en-US" sz="3200" dirty="0" smtClean="0"/>
              <a:t>Public Health Nursing</a:t>
            </a:r>
          </a:p>
        </p:txBody>
      </p:sp>
      <p:sp>
        <p:nvSpPr>
          <p:cNvPr id="3" name="Content Placeholder 2"/>
          <p:cNvSpPr>
            <a:spLocks noGrp="1"/>
          </p:cNvSpPr>
          <p:nvPr>
            <p:ph idx="1"/>
          </p:nvPr>
        </p:nvSpPr>
        <p:spPr>
          <a:xfrm>
            <a:off x="342900" y="2590800"/>
            <a:ext cx="8458200" cy="1371600"/>
          </a:xfrm>
        </p:spPr>
        <p:txBody>
          <a:bodyPr/>
          <a:lstStyle/>
          <a:p>
            <a:r>
              <a:rPr lang="en-US" sz="2400" dirty="0"/>
              <a:t>PPHD also recommends the transition of a Public Health Nurse position (PCN 1877) to a Senior Public Health Nurse to reflect additional oversight duties that this individual would perform over staff to create a more efficient system of communication and organization.  </a:t>
            </a:r>
            <a:endParaRPr lang="en-US" sz="2400" dirty="0" smtClean="0"/>
          </a:p>
          <a:p>
            <a:r>
              <a:rPr lang="en-US" sz="2400" dirty="0" smtClean="0"/>
              <a:t>The </a:t>
            </a:r>
            <a:r>
              <a:rPr lang="en-US" sz="2400" dirty="0"/>
              <a:t>additional cost of $2,455 will be paid through the Disease Prevention and Control </a:t>
            </a:r>
            <a:r>
              <a:rPr lang="en-US" sz="2400" dirty="0" smtClean="0"/>
              <a:t>account. </a:t>
            </a:r>
            <a:endParaRPr lang="en-US" sz="2400" dirty="0"/>
          </a:p>
        </p:txBody>
      </p:sp>
      <p:graphicFrame>
        <p:nvGraphicFramePr>
          <p:cNvPr id="2" name="Table 1"/>
          <p:cNvGraphicFramePr>
            <a:graphicFrameLocks noGrp="1"/>
          </p:cNvGraphicFramePr>
          <p:nvPr>
            <p:extLst>
              <p:ext uri="{D42A27DB-BD31-4B8C-83A1-F6EECF244321}">
                <p14:modId xmlns:p14="http://schemas.microsoft.com/office/powerpoint/2010/main" val="278926099"/>
              </p:ext>
            </p:extLst>
          </p:nvPr>
        </p:nvGraphicFramePr>
        <p:xfrm>
          <a:off x="361950" y="1524000"/>
          <a:ext cx="8420100" cy="975360"/>
        </p:xfrm>
        <a:graphic>
          <a:graphicData uri="http://schemas.openxmlformats.org/drawingml/2006/table">
            <a:tbl>
              <a:tblPr firstRow="1" firstCol="1" bandRow="1">
                <a:tableStyleId>{912C8C85-51F0-491E-9774-3900AFEF0FD7}</a:tableStyleId>
              </a:tblPr>
              <a:tblGrid>
                <a:gridCol w="3848100"/>
                <a:gridCol w="1003481"/>
                <a:gridCol w="1892119"/>
                <a:gridCol w="1676400"/>
              </a:tblGrid>
              <a:tr h="255270">
                <a:tc>
                  <a:txBody>
                    <a:bodyPr/>
                    <a:lstStyle/>
                    <a:p>
                      <a:pPr marL="0" marR="0">
                        <a:spcBef>
                          <a:spcPts val="0"/>
                        </a:spcBef>
                        <a:spcAft>
                          <a:spcPts val="0"/>
                        </a:spcAft>
                      </a:pPr>
                      <a:r>
                        <a:rPr lang="en-US" sz="1600" dirty="0" smtClean="0">
                          <a:effectLst/>
                        </a:rPr>
                        <a:t>Position</a:t>
                      </a:r>
                      <a:endParaRPr lang="en-US" sz="1600" dirty="0">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effectLst/>
                          <a:latin typeface="Arial"/>
                          <a:ea typeface="Times New Roman"/>
                          <a:cs typeface="Times New Roman"/>
                        </a:rPr>
                        <a:t>Net FTE Increase</a:t>
                      </a:r>
                      <a:endParaRPr lang="en-US" sz="1600" dirty="0">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effectLst/>
                        </a:rPr>
                        <a:t>Prorated </a:t>
                      </a:r>
                    </a:p>
                    <a:p>
                      <a:pPr marL="0" marR="0" algn="ctr">
                        <a:spcBef>
                          <a:spcPts val="0"/>
                        </a:spcBef>
                        <a:spcAft>
                          <a:spcPts val="0"/>
                        </a:spcAft>
                      </a:pPr>
                      <a:r>
                        <a:rPr lang="en-US" sz="1600" dirty="0" smtClean="0">
                          <a:effectLst/>
                        </a:rPr>
                        <a:t>Estimate</a:t>
                      </a:r>
                      <a:endParaRPr lang="en-US" sz="1600" dirty="0">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effectLst/>
                        </a:rPr>
                        <a:t>Annual Estimate</a:t>
                      </a:r>
                      <a:endParaRPr lang="en-US" sz="1600" dirty="0">
                        <a:effectLst/>
                        <a:latin typeface="Arial"/>
                        <a:ea typeface="Times New Roman"/>
                        <a:cs typeface="Times New Roman"/>
                      </a:endParaRPr>
                    </a:p>
                  </a:txBody>
                  <a:tcPr marL="68580" marR="68580" marT="0" marB="0"/>
                </a:tc>
              </a:tr>
              <a:tr h="255270">
                <a:tc>
                  <a:txBody>
                    <a:bodyPr/>
                    <a:lstStyle/>
                    <a:p>
                      <a:pPr marL="0" marR="0">
                        <a:spcBef>
                          <a:spcPts val="0"/>
                        </a:spcBef>
                        <a:spcAft>
                          <a:spcPts val="0"/>
                        </a:spcAft>
                      </a:pPr>
                      <a:r>
                        <a:rPr lang="en-US" sz="1600" b="0" dirty="0" smtClean="0">
                          <a:solidFill>
                            <a:schemeClr val="tx1"/>
                          </a:solidFill>
                          <a:effectLst/>
                        </a:rPr>
                        <a:t>Senior</a:t>
                      </a:r>
                      <a:r>
                        <a:rPr lang="en-US" sz="1600" b="0" baseline="0" dirty="0" smtClean="0">
                          <a:solidFill>
                            <a:schemeClr val="tx1"/>
                          </a:solidFill>
                          <a:effectLst/>
                        </a:rPr>
                        <a:t> Public Health Nurse (utilizes existing PCN)</a:t>
                      </a:r>
                      <a:endParaRPr lang="en-US" sz="1600" b="0" dirty="0">
                        <a:solidFill>
                          <a:schemeClr val="tx1"/>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b="0" dirty="0" smtClean="0">
                          <a:solidFill>
                            <a:schemeClr val="tx1"/>
                          </a:solidFill>
                          <a:effectLst/>
                          <a:latin typeface="Arial"/>
                          <a:ea typeface="Times New Roman"/>
                          <a:cs typeface="Times New Roman"/>
                        </a:rPr>
                        <a:t>N/A</a:t>
                      </a:r>
                      <a:endParaRPr lang="en-US" sz="1600" b="0" dirty="0">
                        <a:solidFill>
                          <a:schemeClr val="tx1"/>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solidFill>
                            <a:schemeClr val="tx1"/>
                          </a:solidFill>
                          <a:effectLst/>
                        </a:rPr>
                        <a:t>$2,455.00</a:t>
                      </a:r>
                      <a:endParaRPr lang="en-US" sz="1600" dirty="0">
                        <a:solidFill>
                          <a:schemeClr val="tx1"/>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solidFill>
                            <a:schemeClr val="tx1"/>
                          </a:solidFill>
                          <a:effectLst/>
                        </a:rPr>
                        <a:t>$2,455.00</a:t>
                      </a:r>
                      <a:endParaRPr lang="en-US" sz="1600" dirty="0">
                        <a:solidFill>
                          <a:schemeClr val="tx1"/>
                        </a:solidFill>
                        <a:effectLst/>
                        <a:latin typeface="Arial"/>
                        <a:ea typeface="Times New Roman"/>
                        <a:cs typeface="Times New Roman"/>
                      </a:endParaRPr>
                    </a:p>
                  </a:txBody>
                  <a:tcPr marL="68580" marR="68580" marT="0" marB="0"/>
                </a:tc>
              </a:tr>
            </a:tbl>
          </a:graphicData>
        </a:graphic>
      </p:graphicFrame>
    </p:spTree>
    <p:extLst>
      <p:ext uri="{BB962C8B-B14F-4D97-AF65-F5344CB8AC3E}">
        <p14:creationId xmlns:p14="http://schemas.microsoft.com/office/powerpoint/2010/main" val="21962977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txBox="1">
            <a:spLocks noGrp="1"/>
          </p:cNvSpPr>
          <p:nvPr/>
        </p:nvSpPr>
        <p:spPr bwMode="auto">
          <a:xfrm>
            <a:off x="0" y="6400800"/>
            <a:ext cx="91440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fld id="{23CD47D3-2BFB-4E5C-A4CD-0E74054CEDF1}" type="slidenum">
              <a:rPr lang="en-US" sz="1400">
                <a:latin typeface="Futura Bk BT" pitchFamily="34" charset="0"/>
              </a:rPr>
              <a:pPr algn="ctr" eaLnBrk="1" hangingPunct="1"/>
              <a:t>14</a:t>
            </a:fld>
            <a:endParaRPr lang="en-US" sz="1400">
              <a:latin typeface="Futura Bk BT" pitchFamily="34" charset="0"/>
            </a:endParaRPr>
          </a:p>
        </p:txBody>
      </p:sp>
      <p:sp>
        <p:nvSpPr>
          <p:cNvPr id="8195" name="Rectangle 7"/>
          <p:cNvSpPr>
            <a:spLocks noGrp="1" noChangeArrowheads="1"/>
          </p:cNvSpPr>
          <p:nvPr>
            <p:ph type="title"/>
          </p:nvPr>
        </p:nvSpPr>
        <p:spPr/>
        <p:txBody>
          <a:bodyPr/>
          <a:lstStyle/>
          <a:p>
            <a:pPr eaLnBrk="1" hangingPunct="1"/>
            <a:r>
              <a:rPr lang="en-US" dirty="0" smtClean="0"/>
              <a:t>Fiscal Impact</a:t>
            </a:r>
          </a:p>
        </p:txBody>
      </p:sp>
      <p:sp>
        <p:nvSpPr>
          <p:cNvPr id="8196" name="Rectangle 8"/>
          <p:cNvSpPr>
            <a:spLocks noGrp="1" noChangeArrowheads="1"/>
          </p:cNvSpPr>
          <p:nvPr>
            <p:ph type="body" idx="1"/>
          </p:nvPr>
        </p:nvSpPr>
        <p:spPr>
          <a:xfrm>
            <a:off x="228600" y="1524000"/>
            <a:ext cx="8686800" cy="2895600"/>
          </a:xfrm>
        </p:spPr>
        <p:txBody>
          <a:bodyPr/>
          <a:lstStyle/>
          <a:p>
            <a:r>
              <a:rPr lang="en-US" sz="1600" dirty="0"/>
              <a:t>The cost of this action will be $1,089,616 and an increase to revenues by $905,775. Please note that the cost of this action is completely personnel expenses and will impact personnel related accounts that have been prorated to start on 10/29/2012. The details of these actions are stated in Attachment A and as </a:t>
            </a:r>
            <a:r>
              <a:rPr lang="en-US" sz="1600" dirty="0" smtClean="0"/>
              <a:t>follows:</a:t>
            </a:r>
            <a:endParaRPr lang="en-US" sz="1600" dirty="0"/>
          </a:p>
          <a:p>
            <a:pPr lvl="1"/>
            <a:r>
              <a:rPr lang="en-US" sz="1400" dirty="0"/>
              <a:t>An increase in appropriations in the amount of $244,812 (203-563271) and estimated revenues in account 6548-203-563271 (Oral Health) in the amount of $358,625.</a:t>
            </a:r>
          </a:p>
          <a:p>
            <a:pPr lvl="1"/>
            <a:r>
              <a:rPr lang="en-US" sz="1400" dirty="0"/>
              <a:t>An increase in appropriations in the amount of $366,803 for HIV/AIDS related programs (203-563266, 203-563270, 203-563269 and 203-563273) for which the revenues were anticipated and included in the FY 2013 Adopted Budget.</a:t>
            </a:r>
          </a:p>
          <a:p>
            <a:pPr lvl="1"/>
            <a:r>
              <a:rPr lang="en-US" sz="1400" dirty="0"/>
              <a:t>An increase in appropriations in the amount of $241,272 (203-563275) and estimated revenues in account 6220-203-563275 (HRSA) in the amount of $299,904</a:t>
            </a:r>
            <a:r>
              <a:rPr lang="en-US" sz="1400" dirty="0" smtClean="0"/>
              <a:t>.</a:t>
            </a:r>
          </a:p>
          <a:p>
            <a:pPr lvl="1"/>
            <a:r>
              <a:rPr lang="en-US" sz="1400" dirty="0"/>
              <a:t>An increase in appropriations in the amount of $68,916 (203-562053) and estimated revenues in account 6220-203-562053 (FDA) in the amount of $100,000.</a:t>
            </a:r>
          </a:p>
          <a:p>
            <a:pPr lvl="1"/>
            <a:r>
              <a:rPr lang="en-US" sz="1400" dirty="0"/>
              <a:t>An increase in appropriations in the amount of $31,800 (203-564408) for the Prenatal Clinic for which the revenues were anticipated and included in the FY 2013 Adopted Budget.</a:t>
            </a:r>
          </a:p>
          <a:p>
            <a:pPr lvl="1"/>
            <a:r>
              <a:rPr lang="en-US" sz="1400" dirty="0"/>
              <a:t>An increase in appropriations in the amount of $20,582 (203-565718) and estimated revenues in account 6311-203-565718 (CA Nutrition) in the amount of $147,246.</a:t>
            </a:r>
          </a:p>
          <a:p>
            <a:pPr lvl="1"/>
            <a:r>
              <a:rPr lang="en-US" sz="1400" dirty="0"/>
              <a:t>An increase in appropriations for the following accounts: 203-564400 in the amount of $66,669, 203-561000 in the amount of $46,307 and 203-563139 in the amount of $2,455 for which the revenues were anticipated and included in the FY 2013 Adopted Budget.</a:t>
            </a:r>
          </a:p>
          <a:p>
            <a:pPr lvl="1"/>
            <a:endParaRPr lang="en-US"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title"/>
          </p:nvPr>
        </p:nvSpPr>
        <p:spPr/>
        <p:txBody>
          <a:bodyPr/>
          <a:lstStyle/>
          <a:p>
            <a:pPr eaLnBrk="1" hangingPunct="1"/>
            <a:r>
              <a:rPr lang="en-US" dirty="0" smtClean="0"/>
              <a:t>Background</a:t>
            </a:r>
          </a:p>
        </p:txBody>
      </p:sp>
      <p:sp>
        <p:nvSpPr>
          <p:cNvPr id="4099" name="Rectangle 8"/>
          <p:cNvSpPr>
            <a:spLocks noGrp="1" noChangeArrowheads="1"/>
          </p:cNvSpPr>
          <p:nvPr>
            <p:ph type="body" idx="1"/>
          </p:nvPr>
        </p:nvSpPr>
        <p:spPr>
          <a:xfrm>
            <a:off x="370609" y="1524000"/>
            <a:ext cx="8458200" cy="4876800"/>
          </a:xfrm>
        </p:spPr>
        <p:txBody>
          <a:bodyPr/>
          <a:lstStyle/>
          <a:p>
            <a:r>
              <a:rPr lang="en-US" sz="2400" dirty="0"/>
              <a:t>The Pasadena Public Health Department (PPHD) receives approximately 50 percent of its supporting revenues from categorical State, Federal, and private </a:t>
            </a:r>
            <a:r>
              <a:rPr lang="en-US" sz="2400" dirty="0" smtClean="0"/>
              <a:t>grants.  </a:t>
            </a:r>
          </a:p>
          <a:p>
            <a:r>
              <a:rPr lang="en-US" sz="2400" dirty="0" smtClean="0"/>
              <a:t>Due to </a:t>
            </a:r>
            <a:r>
              <a:rPr lang="en-US" sz="2400" dirty="0"/>
              <a:t>recent healthcare reform policies, PPHD has become a provider for various health coverage plans, such as Healthy Way LA and the AIDS </a:t>
            </a:r>
            <a:r>
              <a:rPr lang="en-US" sz="2400" dirty="0" err="1"/>
              <a:t>Medi</a:t>
            </a:r>
            <a:r>
              <a:rPr lang="en-US" sz="2400" dirty="0"/>
              <a:t>-Cal Waiver Program.  </a:t>
            </a:r>
            <a:endParaRPr lang="en-US" sz="2400" dirty="0" smtClean="0"/>
          </a:p>
          <a:p>
            <a:r>
              <a:rPr lang="en-US" sz="2400" dirty="0" smtClean="0"/>
              <a:t>The </a:t>
            </a:r>
            <a:r>
              <a:rPr lang="en-US" sz="2400" dirty="0"/>
              <a:t>combination of new additional grant funding and plans to increase services to the </a:t>
            </a:r>
            <a:r>
              <a:rPr lang="en-US" sz="2400" dirty="0" smtClean="0"/>
              <a:t>public </a:t>
            </a:r>
            <a:r>
              <a:rPr lang="en-US" sz="2400" dirty="0"/>
              <a:t>has resulted in a need to establish new job classifications and control rates, as well as to add new </a:t>
            </a:r>
            <a:r>
              <a:rPr lang="en-US" sz="2400" dirty="0" smtClean="0"/>
              <a:t>positions.</a:t>
            </a:r>
            <a:endParaRPr lang="en-US" sz="2400" dirty="0"/>
          </a:p>
        </p:txBody>
      </p:sp>
      <p:sp>
        <p:nvSpPr>
          <p:cNvPr id="4100" name="Slide Number Placeholder 3"/>
          <p:cNvSpPr txBox="1">
            <a:spLocks noGrp="1"/>
          </p:cNvSpPr>
          <p:nvPr/>
        </p:nvSpPr>
        <p:spPr bwMode="auto">
          <a:xfrm>
            <a:off x="27709" y="6400800"/>
            <a:ext cx="91440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fld id="{2AE3C4E5-C868-46A2-A264-1CACD0E1ADF7}" type="slidenum">
              <a:rPr lang="en-US" sz="1400">
                <a:latin typeface="Futura Bk BT" pitchFamily="34" charset="0"/>
              </a:rPr>
              <a:pPr algn="ctr" eaLnBrk="1" hangingPunct="1"/>
              <a:t>2</a:t>
            </a:fld>
            <a:endParaRPr lang="en-US" sz="1400">
              <a:latin typeface="Futura Bk BT"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title"/>
          </p:nvPr>
        </p:nvSpPr>
        <p:spPr/>
        <p:txBody>
          <a:bodyPr/>
          <a:lstStyle/>
          <a:p>
            <a:pPr eaLnBrk="1" hangingPunct="1"/>
            <a:r>
              <a:rPr lang="en-US" dirty="0" smtClean="0"/>
              <a:t>Salary Resolution Amendments</a:t>
            </a:r>
          </a:p>
        </p:txBody>
      </p:sp>
      <p:sp>
        <p:nvSpPr>
          <p:cNvPr id="4099" name="Rectangle 8"/>
          <p:cNvSpPr>
            <a:spLocks noGrp="1" noChangeArrowheads="1"/>
          </p:cNvSpPr>
          <p:nvPr>
            <p:ph type="body" idx="1"/>
          </p:nvPr>
        </p:nvSpPr>
        <p:spPr>
          <a:xfrm>
            <a:off x="370609" y="1524000"/>
            <a:ext cx="8458200" cy="4876800"/>
          </a:xfrm>
        </p:spPr>
        <p:txBody>
          <a:bodyPr/>
          <a:lstStyle/>
          <a:p>
            <a:pPr lvl="0"/>
            <a:endParaRPr lang="en-US" sz="2400" dirty="0" smtClean="0"/>
          </a:p>
          <a:p>
            <a:pPr lvl="0"/>
            <a:endParaRPr lang="en-US" sz="2400" dirty="0"/>
          </a:p>
          <a:p>
            <a:pPr lvl="0"/>
            <a:r>
              <a:rPr lang="en-US" sz="2400" dirty="0" smtClean="0"/>
              <a:t>Establish </a:t>
            </a:r>
            <a:r>
              <a:rPr lang="en-US" sz="2400" dirty="0"/>
              <a:t>the title and salary control rate of $127,700 for the new classification of Public Health Dentist.  </a:t>
            </a:r>
          </a:p>
          <a:p>
            <a:pPr lvl="0"/>
            <a:r>
              <a:rPr lang="en-US" sz="2400" dirty="0"/>
              <a:t>Establish the title and salary control rate of $60,600 for the new classification of Dental Hygienist.  </a:t>
            </a:r>
          </a:p>
          <a:p>
            <a:pPr lvl="0"/>
            <a:r>
              <a:rPr lang="en-US" sz="2400" dirty="0"/>
              <a:t>Establish the title and salary control rate of $38,850 for the new classification of Dental Assistant.  </a:t>
            </a:r>
          </a:p>
        </p:txBody>
      </p:sp>
      <p:sp>
        <p:nvSpPr>
          <p:cNvPr id="4100" name="Slide Number Placeholder 3"/>
          <p:cNvSpPr txBox="1">
            <a:spLocks noGrp="1"/>
          </p:cNvSpPr>
          <p:nvPr/>
        </p:nvSpPr>
        <p:spPr bwMode="auto">
          <a:xfrm>
            <a:off x="27709" y="6400800"/>
            <a:ext cx="91440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fld id="{2AE3C4E5-C868-46A2-A264-1CACD0E1ADF7}" type="slidenum">
              <a:rPr lang="en-US" sz="1400">
                <a:latin typeface="Futura Bk BT" pitchFamily="34" charset="0"/>
              </a:rPr>
              <a:pPr algn="ctr" eaLnBrk="1" hangingPunct="1"/>
              <a:t>3</a:t>
            </a:fld>
            <a:endParaRPr lang="en-US" sz="1400">
              <a:latin typeface="Futura Bk BT" pitchFamily="34" charset="0"/>
            </a:endParaRPr>
          </a:p>
        </p:txBody>
      </p:sp>
    </p:spTree>
    <p:extLst>
      <p:ext uri="{BB962C8B-B14F-4D97-AF65-F5344CB8AC3E}">
        <p14:creationId xmlns:p14="http://schemas.microsoft.com/office/powerpoint/2010/main" val="39332376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txBox="1">
            <a:spLocks noGrp="1"/>
          </p:cNvSpPr>
          <p:nvPr/>
        </p:nvSpPr>
        <p:spPr bwMode="auto">
          <a:xfrm>
            <a:off x="0" y="6400800"/>
            <a:ext cx="91440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fld id="{C1FEBEE1-6813-4FBF-B98C-EBBC223446CE}" type="slidenum">
              <a:rPr lang="en-US" sz="1400">
                <a:latin typeface="Futura Bk BT" pitchFamily="34" charset="0"/>
              </a:rPr>
              <a:pPr algn="ctr" eaLnBrk="1" hangingPunct="1"/>
              <a:t>4</a:t>
            </a:fld>
            <a:endParaRPr lang="en-US" sz="1400">
              <a:latin typeface="Futura Bk BT" pitchFamily="34" charset="0"/>
            </a:endParaRPr>
          </a:p>
        </p:txBody>
      </p:sp>
      <p:sp>
        <p:nvSpPr>
          <p:cNvPr id="6147" name="Rectangle 9"/>
          <p:cNvSpPr>
            <a:spLocks noGrp="1" noChangeArrowheads="1"/>
          </p:cNvSpPr>
          <p:nvPr>
            <p:ph type="title"/>
          </p:nvPr>
        </p:nvSpPr>
        <p:spPr/>
        <p:txBody>
          <a:bodyPr/>
          <a:lstStyle/>
          <a:p>
            <a:pPr eaLnBrk="1" hangingPunct="1"/>
            <a:r>
              <a:rPr lang="en-US" sz="3200" dirty="0" smtClean="0"/>
              <a:t>Oral Health</a:t>
            </a:r>
          </a:p>
        </p:txBody>
      </p:sp>
      <p:sp>
        <p:nvSpPr>
          <p:cNvPr id="3" name="Content Placeholder 2"/>
          <p:cNvSpPr>
            <a:spLocks noGrp="1"/>
          </p:cNvSpPr>
          <p:nvPr>
            <p:ph idx="1"/>
          </p:nvPr>
        </p:nvSpPr>
        <p:spPr>
          <a:xfrm>
            <a:off x="342900" y="2971800"/>
            <a:ext cx="8458200" cy="1371600"/>
          </a:xfrm>
        </p:spPr>
        <p:txBody>
          <a:bodyPr/>
          <a:lstStyle/>
          <a:p>
            <a:r>
              <a:rPr lang="en-US" sz="2400" dirty="0" smtClean="0"/>
              <a:t>The Oral </a:t>
            </a:r>
            <a:r>
              <a:rPr lang="en-US" sz="2400" dirty="0"/>
              <a:t>Health grant contract from the Los Angeles County Department of Public Health’s Division of HIV/STD </a:t>
            </a:r>
            <a:r>
              <a:rPr lang="en-US" sz="2400" dirty="0" smtClean="0"/>
              <a:t>Services, </a:t>
            </a:r>
            <a:r>
              <a:rPr lang="en-US" sz="2400" dirty="0"/>
              <a:t>in the amount of $358,625 </a:t>
            </a:r>
            <a:r>
              <a:rPr lang="en-US" sz="2400" dirty="0" smtClean="0"/>
              <a:t>annually, will </a:t>
            </a:r>
            <a:r>
              <a:rPr lang="en-US" sz="2400" dirty="0"/>
              <a:t>allow PPHD to provide dental services to </a:t>
            </a:r>
            <a:r>
              <a:rPr lang="en-US" sz="2400" dirty="0" smtClean="0"/>
              <a:t>clients </a:t>
            </a:r>
            <a:r>
              <a:rPr lang="en-US" sz="2400" dirty="0"/>
              <a:t>throughout Service Planning Area (SPA) 3. </a:t>
            </a:r>
            <a:endParaRPr lang="en-US" sz="2400" dirty="0" smtClean="0"/>
          </a:p>
          <a:p>
            <a:r>
              <a:rPr lang="en-US" sz="2400" dirty="0" smtClean="0"/>
              <a:t>The above positions will be paid through the Oral Health grant, as well as fee-for-service programs, such as Healthy Way LA and a sliding fee scale to be established.</a:t>
            </a:r>
            <a:endParaRPr lang="en-US" sz="2400" dirty="0"/>
          </a:p>
        </p:txBody>
      </p:sp>
      <p:graphicFrame>
        <p:nvGraphicFramePr>
          <p:cNvPr id="2" name="Table 1"/>
          <p:cNvGraphicFramePr>
            <a:graphicFrameLocks noGrp="1"/>
          </p:cNvGraphicFramePr>
          <p:nvPr>
            <p:extLst>
              <p:ext uri="{D42A27DB-BD31-4B8C-83A1-F6EECF244321}">
                <p14:modId xmlns:p14="http://schemas.microsoft.com/office/powerpoint/2010/main" val="1364088325"/>
              </p:ext>
            </p:extLst>
          </p:nvPr>
        </p:nvGraphicFramePr>
        <p:xfrm>
          <a:off x="361950" y="1524000"/>
          <a:ext cx="8420100" cy="1253490"/>
        </p:xfrm>
        <a:graphic>
          <a:graphicData uri="http://schemas.openxmlformats.org/drawingml/2006/table">
            <a:tbl>
              <a:tblPr firstRow="1" firstCol="1" bandRow="1">
                <a:tableStyleId>{912C8C85-51F0-491E-9774-3900AFEF0FD7}</a:tableStyleId>
              </a:tblPr>
              <a:tblGrid>
                <a:gridCol w="3848100"/>
                <a:gridCol w="1003481"/>
                <a:gridCol w="1892119"/>
                <a:gridCol w="1676400"/>
              </a:tblGrid>
              <a:tr h="255270">
                <a:tc>
                  <a:txBody>
                    <a:bodyPr/>
                    <a:lstStyle/>
                    <a:p>
                      <a:pPr marL="0" marR="0">
                        <a:spcBef>
                          <a:spcPts val="0"/>
                        </a:spcBef>
                        <a:spcAft>
                          <a:spcPts val="0"/>
                        </a:spcAft>
                      </a:pPr>
                      <a:r>
                        <a:rPr lang="en-US" sz="1600" dirty="0" smtClean="0">
                          <a:effectLst/>
                        </a:rPr>
                        <a:t>Position</a:t>
                      </a:r>
                      <a:endParaRPr lang="en-US" sz="1600" dirty="0">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effectLst/>
                          <a:latin typeface="Arial"/>
                          <a:ea typeface="Times New Roman"/>
                          <a:cs typeface="Times New Roman"/>
                        </a:rPr>
                        <a:t>Net FTE Increase</a:t>
                      </a:r>
                      <a:endParaRPr lang="en-US" sz="1600" dirty="0">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effectLst/>
                        </a:rPr>
                        <a:t>Prorated </a:t>
                      </a:r>
                    </a:p>
                    <a:p>
                      <a:pPr marL="0" marR="0" algn="ctr">
                        <a:spcBef>
                          <a:spcPts val="0"/>
                        </a:spcBef>
                        <a:spcAft>
                          <a:spcPts val="0"/>
                        </a:spcAft>
                      </a:pPr>
                      <a:r>
                        <a:rPr lang="en-US" sz="1600" dirty="0" smtClean="0">
                          <a:effectLst/>
                        </a:rPr>
                        <a:t>Estimate</a:t>
                      </a:r>
                      <a:endParaRPr lang="en-US" sz="1600" dirty="0">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effectLst/>
                        </a:rPr>
                        <a:t>Annual Estimate</a:t>
                      </a:r>
                      <a:endParaRPr lang="en-US" sz="1600" dirty="0">
                        <a:effectLst/>
                        <a:latin typeface="Arial"/>
                        <a:ea typeface="Times New Roman"/>
                        <a:cs typeface="Times New Roman"/>
                      </a:endParaRPr>
                    </a:p>
                  </a:txBody>
                  <a:tcPr marL="68580" marR="68580" marT="0" marB="0"/>
                </a:tc>
              </a:tr>
              <a:tr h="255270">
                <a:tc>
                  <a:txBody>
                    <a:bodyPr/>
                    <a:lstStyle/>
                    <a:p>
                      <a:pPr marL="0" marR="0">
                        <a:spcBef>
                          <a:spcPts val="0"/>
                        </a:spcBef>
                        <a:spcAft>
                          <a:spcPts val="0"/>
                        </a:spcAft>
                      </a:pPr>
                      <a:r>
                        <a:rPr lang="en-US" sz="1600" b="0" dirty="0" smtClean="0">
                          <a:solidFill>
                            <a:schemeClr val="tx1"/>
                          </a:solidFill>
                          <a:effectLst/>
                        </a:rPr>
                        <a:t>Public Health Dentist</a:t>
                      </a:r>
                      <a:endParaRPr lang="en-US" sz="1600" b="0" dirty="0">
                        <a:solidFill>
                          <a:schemeClr val="tx1"/>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b="0" dirty="0" smtClean="0">
                          <a:solidFill>
                            <a:schemeClr val="tx1"/>
                          </a:solidFill>
                          <a:effectLst/>
                          <a:latin typeface="Arial"/>
                          <a:ea typeface="Times New Roman"/>
                          <a:cs typeface="Times New Roman"/>
                        </a:rPr>
                        <a:t>1.00</a:t>
                      </a:r>
                      <a:endParaRPr lang="en-US" sz="1600" b="0" dirty="0">
                        <a:solidFill>
                          <a:schemeClr val="tx1"/>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solidFill>
                            <a:schemeClr val="tx1"/>
                          </a:solidFill>
                          <a:effectLst/>
                        </a:rPr>
                        <a:t>$111,720.00</a:t>
                      </a:r>
                      <a:endParaRPr lang="en-US" sz="1600" dirty="0">
                        <a:solidFill>
                          <a:schemeClr val="tx1"/>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solidFill>
                            <a:schemeClr val="tx1"/>
                          </a:solidFill>
                          <a:effectLst/>
                        </a:rPr>
                        <a:t>$170,866.00</a:t>
                      </a:r>
                      <a:endParaRPr lang="en-US" sz="1600" dirty="0">
                        <a:solidFill>
                          <a:schemeClr val="tx1"/>
                        </a:solidFill>
                        <a:effectLst/>
                        <a:latin typeface="Arial"/>
                        <a:ea typeface="Times New Roman"/>
                        <a:cs typeface="Times New Roman"/>
                      </a:endParaRPr>
                    </a:p>
                  </a:txBody>
                  <a:tcPr marL="68580" marR="68580" marT="0" marB="0"/>
                </a:tc>
              </a:tr>
              <a:tr h="255270">
                <a:tc>
                  <a:txBody>
                    <a:bodyPr/>
                    <a:lstStyle/>
                    <a:p>
                      <a:pPr marL="0" marR="0">
                        <a:spcBef>
                          <a:spcPts val="0"/>
                        </a:spcBef>
                        <a:spcAft>
                          <a:spcPts val="0"/>
                        </a:spcAft>
                      </a:pPr>
                      <a:r>
                        <a:rPr lang="en-US" sz="1600" b="0" dirty="0" smtClean="0">
                          <a:solidFill>
                            <a:schemeClr val="tx1"/>
                          </a:solidFill>
                          <a:effectLst/>
                        </a:rPr>
                        <a:t>Dental</a:t>
                      </a:r>
                      <a:r>
                        <a:rPr lang="en-US" sz="1600" b="0" baseline="0" dirty="0" smtClean="0">
                          <a:solidFill>
                            <a:schemeClr val="tx1"/>
                          </a:solidFill>
                          <a:effectLst/>
                        </a:rPr>
                        <a:t> Hygienist</a:t>
                      </a:r>
                      <a:endParaRPr lang="en-US" sz="1600" b="0" dirty="0">
                        <a:solidFill>
                          <a:schemeClr val="tx1"/>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b="0" dirty="0" smtClean="0">
                          <a:solidFill>
                            <a:schemeClr val="tx1"/>
                          </a:solidFill>
                          <a:effectLst/>
                          <a:latin typeface="Arial"/>
                          <a:ea typeface="Times New Roman"/>
                          <a:cs typeface="Times New Roman"/>
                        </a:rPr>
                        <a:t>1.00</a:t>
                      </a:r>
                      <a:endParaRPr lang="en-US" sz="1600" b="0" dirty="0">
                        <a:solidFill>
                          <a:schemeClr val="tx1"/>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solidFill>
                            <a:schemeClr val="tx1"/>
                          </a:solidFill>
                          <a:effectLst/>
                        </a:rPr>
                        <a:t>$55,156.00</a:t>
                      </a:r>
                      <a:endParaRPr lang="en-US" sz="1600" dirty="0">
                        <a:solidFill>
                          <a:schemeClr val="tx1"/>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solidFill>
                            <a:schemeClr val="tx1"/>
                          </a:solidFill>
                          <a:effectLst/>
                        </a:rPr>
                        <a:t>$84,356.00</a:t>
                      </a:r>
                      <a:endParaRPr lang="en-US" sz="1600" dirty="0">
                        <a:solidFill>
                          <a:schemeClr val="tx1"/>
                        </a:solidFill>
                        <a:effectLst/>
                        <a:latin typeface="Arial"/>
                        <a:ea typeface="Times New Roman"/>
                        <a:cs typeface="Times New Roman"/>
                      </a:endParaRPr>
                    </a:p>
                  </a:txBody>
                  <a:tcPr marL="68580" marR="68580" marT="0" marB="0"/>
                </a:tc>
              </a:tr>
              <a:tr h="255270">
                <a:tc>
                  <a:txBody>
                    <a:bodyPr/>
                    <a:lstStyle/>
                    <a:p>
                      <a:pPr marL="0" marR="0">
                        <a:spcBef>
                          <a:spcPts val="0"/>
                        </a:spcBef>
                        <a:spcAft>
                          <a:spcPts val="0"/>
                        </a:spcAft>
                      </a:pPr>
                      <a:r>
                        <a:rPr lang="en-US" sz="1600" b="0" dirty="0" smtClean="0">
                          <a:solidFill>
                            <a:schemeClr val="tx1"/>
                          </a:solidFill>
                          <a:effectLst/>
                        </a:rPr>
                        <a:t>Dental Assistant</a:t>
                      </a:r>
                      <a:endParaRPr lang="en-US" sz="1600" b="0" dirty="0">
                        <a:solidFill>
                          <a:schemeClr val="tx1"/>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b="0" dirty="0" smtClean="0">
                          <a:solidFill>
                            <a:schemeClr val="tx1"/>
                          </a:solidFill>
                          <a:effectLst/>
                          <a:latin typeface="Arial"/>
                          <a:ea typeface="Times New Roman"/>
                          <a:cs typeface="Times New Roman"/>
                        </a:rPr>
                        <a:t>2.00</a:t>
                      </a:r>
                      <a:endParaRPr lang="en-US" sz="1600" b="0" dirty="0">
                        <a:solidFill>
                          <a:schemeClr val="tx1"/>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solidFill>
                            <a:schemeClr val="tx1"/>
                          </a:solidFill>
                          <a:effectLst/>
                        </a:rPr>
                        <a:t>$77,936.00</a:t>
                      </a:r>
                      <a:endParaRPr lang="en-US" sz="1600" dirty="0">
                        <a:solidFill>
                          <a:schemeClr val="tx1"/>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solidFill>
                            <a:schemeClr val="tx1"/>
                          </a:solidFill>
                          <a:effectLst/>
                        </a:rPr>
                        <a:t>$119,194.00</a:t>
                      </a:r>
                      <a:endParaRPr lang="en-US" sz="1600" dirty="0">
                        <a:solidFill>
                          <a:schemeClr val="tx1"/>
                        </a:solidFill>
                        <a:effectLst/>
                        <a:latin typeface="Arial"/>
                        <a:ea typeface="Times New Roman"/>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txBox="1">
            <a:spLocks noGrp="1"/>
          </p:cNvSpPr>
          <p:nvPr/>
        </p:nvSpPr>
        <p:spPr bwMode="auto">
          <a:xfrm>
            <a:off x="0" y="6400800"/>
            <a:ext cx="91440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fld id="{C1FEBEE1-6813-4FBF-B98C-EBBC223446CE}" type="slidenum">
              <a:rPr lang="en-US" sz="1400">
                <a:latin typeface="Futura Bk BT" pitchFamily="34" charset="0"/>
              </a:rPr>
              <a:pPr algn="ctr" eaLnBrk="1" hangingPunct="1"/>
              <a:t>5</a:t>
            </a:fld>
            <a:endParaRPr lang="en-US" sz="1400">
              <a:latin typeface="Futura Bk BT" pitchFamily="34" charset="0"/>
            </a:endParaRPr>
          </a:p>
        </p:txBody>
      </p:sp>
      <p:sp>
        <p:nvSpPr>
          <p:cNvPr id="6147" name="Rectangle 9"/>
          <p:cNvSpPr>
            <a:spLocks noGrp="1" noChangeArrowheads="1"/>
          </p:cNvSpPr>
          <p:nvPr>
            <p:ph type="title"/>
          </p:nvPr>
        </p:nvSpPr>
        <p:spPr/>
        <p:txBody>
          <a:bodyPr/>
          <a:lstStyle/>
          <a:p>
            <a:pPr eaLnBrk="1" hangingPunct="1"/>
            <a:r>
              <a:rPr lang="en-US" sz="3200" dirty="0" smtClean="0"/>
              <a:t>HIV/AIDS Medical Care Coordination</a:t>
            </a:r>
          </a:p>
        </p:txBody>
      </p:sp>
      <p:sp>
        <p:nvSpPr>
          <p:cNvPr id="3" name="Content Placeholder 2"/>
          <p:cNvSpPr>
            <a:spLocks noGrp="1"/>
          </p:cNvSpPr>
          <p:nvPr>
            <p:ph idx="1"/>
          </p:nvPr>
        </p:nvSpPr>
        <p:spPr>
          <a:xfrm>
            <a:off x="342900" y="3124200"/>
            <a:ext cx="8458200" cy="1371600"/>
          </a:xfrm>
        </p:spPr>
        <p:txBody>
          <a:bodyPr/>
          <a:lstStyle/>
          <a:p>
            <a:r>
              <a:rPr lang="en-US" sz="2400" dirty="0"/>
              <a:t>Recently, PPHD acquired grant contracts for HIV/AIDS programs previously run by the AIDS Service Center.  This has resulted in an influx of new clients, which has in turn triggered the need for additional staff to meet the needs of these clients</a:t>
            </a:r>
            <a:r>
              <a:rPr lang="en-US" sz="2400" dirty="0" smtClean="0"/>
              <a:t>.  The Medical Care Coordination (MCC) grant has recently been awarded an increase of $526,490 per year.</a:t>
            </a:r>
            <a:r>
              <a:rPr lang="en-US" sz="2400" dirty="0"/>
              <a:t> </a:t>
            </a:r>
            <a:r>
              <a:rPr lang="en-US" sz="2400" dirty="0" smtClean="0"/>
              <a:t> The above positions will </a:t>
            </a:r>
            <a:r>
              <a:rPr lang="en-US" sz="2400" dirty="0"/>
              <a:t>be covered by </a:t>
            </a:r>
            <a:r>
              <a:rPr lang="en-US" sz="2400" dirty="0" smtClean="0"/>
              <a:t>the MCC grant, as well as the </a:t>
            </a:r>
            <a:r>
              <a:rPr lang="en-US" sz="2400" dirty="0"/>
              <a:t>fee-for-service </a:t>
            </a:r>
            <a:r>
              <a:rPr lang="en-US" sz="2400" dirty="0" smtClean="0"/>
              <a:t>programs </a:t>
            </a:r>
            <a:r>
              <a:rPr lang="en-US" sz="2400" dirty="0"/>
              <a:t>Healthy Way </a:t>
            </a:r>
            <a:r>
              <a:rPr lang="en-US" sz="2400" dirty="0" smtClean="0"/>
              <a:t>LA and the AIDS </a:t>
            </a:r>
            <a:r>
              <a:rPr lang="en-US" sz="2400" dirty="0" err="1" smtClean="0"/>
              <a:t>Medi</a:t>
            </a:r>
            <a:r>
              <a:rPr lang="en-US" sz="2400" dirty="0" smtClean="0"/>
              <a:t>-Cal Waiver Program.</a:t>
            </a:r>
            <a:endParaRPr lang="en-US" sz="2400" dirty="0"/>
          </a:p>
        </p:txBody>
      </p:sp>
      <p:graphicFrame>
        <p:nvGraphicFramePr>
          <p:cNvPr id="2" name="Table 1"/>
          <p:cNvGraphicFramePr>
            <a:graphicFrameLocks noGrp="1"/>
          </p:cNvGraphicFramePr>
          <p:nvPr>
            <p:extLst>
              <p:ext uri="{D42A27DB-BD31-4B8C-83A1-F6EECF244321}">
                <p14:modId xmlns:p14="http://schemas.microsoft.com/office/powerpoint/2010/main" val="2253496179"/>
              </p:ext>
            </p:extLst>
          </p:nvPr>
        </p:nvGraphicFramePr>
        <p:xfrm>
          <a:off x="361950" y="1524000"/>
          <a:ext cx="8420100" cy="1508760"/>
        </p:xfrm>
        <a:graphic>
          <a:graphicData uri="http://schemas.openxmlformats.org/drawingml/2006/table">
            <a:tbl>
              <a:tblPr firstRow="1" firstCol="1" bandRow="1">
                <a:tableStyleId>{912C8C85-51F0-491E-9774-3900AFEF0FD7}</a:tableStyleId>
              </a:tblPr>
              <a:tblGrid>
                <a:gridCol w="3848100"/>
                <a:gridCol w="1003481"/>
                <a:gridCol w="1892119"/>
                <a:gridCol w="1676400"/>
              </a:tblGrid>
              <a:tr h="255270">
                <a:tc>
                  <a:txBody>
                    <a:bodyPr/>
                    <a:lstStyle/>
                    <a:p>
                      <a:pPr marL="0" marR="0">
                        <a:spcBef>
                          <a:spcPts val="0"/>
                        </a:spcBef>
                        <a:spcAft>
                          <a:spcPts val="0"/>
                        </a:spcAft>
                      </a:pPr>
                      <a:r>
                        <a:rPr lang="en-US" sz="1600" dirty="0" smtClean="0">
                          <a:effectLst/>
                        </a:rPr>
                        <a:t>Position</a:t>
                      </a:r>
                      <a:endParaRPr lang="en-US" sz="1600" dirty="0">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effectLst/>
                          <a:latin typeface="Arial"/>
                          <a:ea typeface="Times New Roman"/>
                          <a:cs typeface="Times New Roman"/>
                        </a:rPr>
                        <a:t>Net FTE Increase</a:t>
                      </a:r>
                      <a:endParaRPr lang="en-US" sz="1600" dirty="0">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effectLst/>
                        </a:rPr>
                        <a:t>Prorated </a:t>
                      </a:r>
                    </a:p>
                    <a:p>
                      <a:pPr marL="0" marR="0" algn="ctr">
                        <a:spcBef>
                          <a:spcPts val="0"/>
                        </a:spcBef>
                        <a:spcAft>
                          <a:spcPts val="0"/>
                        </a:spcAft>
                      </a:pPr>
                      <a:r>
                        <a:rPr lang="en-US" sz="1600" dirty="0" smtClean="0">
                          <a:effectLst/>
                        </a:rPr>
                        <a:t>Estimate</a:t>
                      </a:r>
                      <a:endParaRPr lang="en-US" sz="1600" dirty="0">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effectLst/>
                        </a:rPr>
                        <a:t>Annual Estimate</a:t>
                      </a:r>
                      <a:endParaRPr lang="en-US" sz="1600" dirty="0">
                        <a:effectLst/>
                        <a:latin typeface="Arial"/>
                        <a:ea typeface="Times New Roman"/>
                        <a:cs typeface="Times New Roman"/>
                      </a:endParaRPr>
                    </a:p>
                  </a:txBody>
                  <a:tcPr marL="68580" marR="68580" marT="0" marB="0"/>
                </a:tc>
              </a:tr>
              <a:tr h="255270">
                <a:tc>
                  <a:txBody>
                    <a:bodyPr/>
                    <a:lstStyle/>
                    <a:p>
                      <a:pPr marL="0" marR="0">
                        <a:spcBef>
                          <a:spcPts val="0"/>
                        </a:spcBef>
                        <a:spcAft>
                          <a:spcPts val="0"/>
                        </a:spcAft>
                      </a:pPr>
                      <a:r>
                        <a:rPr lang="en-US" sz="1600" b="0" dirty="0" smtClean="0">
                          <a:solidFill>
                            <a:schemeClr val="tx1"/>
                          </a:solidFill>
                          <a:effectLst/>
                        </a:rPr>
                        <a:t>Registered Nurse</a:t>
                      </a:r>
                      <a:endParaRPr lang="en-US" sz="1600" b="0" dirty="0">
                        <a:solidFill>
                          <a:schemeClr val="tx1"/>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b="0" dirty="0" smtClean="0">
                          <a:solidFill>
                            <a:schemeClr val="tx1"/>
                          </a:solidFill>
                          <a:effectLst/>
                          <a:latin typeface="Arial"/>
                          <a:ea typeface="Times New Roman"/>
                          <a:cs typeface="Times New Roman"/>
                        </a:rPr>
                        <a:t>1.00</a:t>
                      </a:r>
                      <a:endParaRPr lang="en-US" sz="1600" b="0" dirty="0">
                        <a:solidFill>
                          <a:schemeClr val="tx1"/>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solidFill>
                            <a:schemeClr val="tx1"/>
                          </a:solidFill>
                          <a:effectLst/>
                        </a:rPr>
                        <a:t>$65,219.00</a:t>
                      </a:r>
                      <a:endParaRPr lang="en-US" sz="1600" dirty="0">
                        <a:solidFill>
                          <a:schemeClr val="tx1"/>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solidFill>
                            <a:schemeClr val="tx1"/>
                          </a:solidFill>
                          <a:effectLst/>
                        </a:rPr>
                        <a:t>$99,746.00</a:t>
                      </a:r>
                      <a:endParaRPr lang="en-US" sz="1600" dirty="0">
                        <a:solidFill>
                          <a:schemeClr val="tx1"/>
                        </a:solidFill>
                        <a:effectLst/>
                        <a:latin typeface="Arial"/>
                        <a:ea typeface="Times New Roman"/>
                        <a:cs typeface="Times New Roman"/>
                      </a:endParaRPr>
                    </a:p>
                  </a:txBody>
                  <a:tcPr marL="68580" marR="68580" marT="0" marB="0"/>
                </a:tc>
              </a:tr>
              <a:tr h="255270">
                <a:tc>
                  <a:txBody>
                    <a:bodyPr/>
                    <a:lstStyle/>
                    <a:p>
                      <a:pPr marL="0" marR="0">
                        <a:spcBef>
                          <a:spcPts val="0"/>
                        </a:spcBef>
                        <a:spcAft>
                          <a:spcPts val="0"/>
                        </a:spcAft>
                      </a:pPr>
                      <a:r>
                        <a:rPr lang="en-US" sz="1600" b="0" dirty="0" smtClean="0">
                          <a:solidFill>
                            <a:schemeClr val="tx1"/>
                          </a:solidFill>
                          <a:effectLst/>
                        </a:rPr>
                        <a:t>Social Worker</a:t>
                      </a:r>
                      <a:endParaRPr lang="en-US" sz="1600" b="0" dirty="0">
                        <a:solidFill>
                          <a:schemeClr val="tx1"/>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b="0" dirty="0" smtClean="0">
                          <a:solidFill>
                            <a:schemeClr val="tx1"/>
                          </a:solidFill>
                          <a:effectLst/>
                          <a:latin typeface="Arial"/>
                          <a:ea typeface="Times New Roman"/>
                          <a:cs typeface="Times New Roman"/>
                        </a:rPr>
                        <a:t>1.00</a:t>
                      </a:r>
                      <a:endParaRPr lang="en-US" sz="1600" b="0" dirty="0">
                        <a:solidFill>
                          <a:schemeClr val="tx1"/>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solidFill>
                            <a:schemeClr val="tx1"/>
                          </a:solidFill>
                          <a:effectLst/>
                        </a:rPr>
                        <a:t>$64,290.00</a:t>
                      </a:r>
                      <a:endParaRPr lang="en-US" sz="1600" dirty="0">
                        <a:solidFill>
                          <a:schemeClr val="tx1"/>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solidFill>
                            <a:schemeClr val="tx1"/>
                          </a:solidFill>
                          <a:effectLst/>
                        </a:rPr>
                        <a:t>$98,326.00</a:t>
                      </a:r>
                      <a:endParaRPr lang="en-US" sz="1600" dirty="0">
                        <a:solidFill>
                          <a:schemeClr val="tx1"/>
                        </a:solidFill>
                        <a:effectLst/>
                        <a:latin typeface="Arial"/>
                        <a:ea typeface="Times New Roman"/>
                        <a:cs typeface="Times New Roman"/>
                      </a:endParaRPr>
                    </a:p>
                  </a:txBody>
                  <a:tcPr marL="68580" marR="68580" marT="0" marB="0"/>
                </a:tc>
              </a:tr>
              <a:tr h="255270">
                <a:tc>
                  <a:txBody>
                    <a:bodyPr/>
                    <a:lstStyle/>
                    <a:p>
                      <a:pPr marL="0" marR="0">
                        <a:spcBef>
                          <a:spcPts val="0"/>
                        </a:spcBef>
                        <a:spcAft>
                          <a:spcPts val="0"/>
                        </a:spcAft>
                      </a:pPr>
                      <a:r>
                        <a:rPr lang="en-US" sz="1600" b="0" dirty="0" smtClean="0">
                          <a:solidFill>
                            <a:schemeClr val="tx1"/>
                          </a:solidFill>
                          <a:effectLst/>
                        </a:rPr>
                        <a:t>Senior Registered Nurse</a:t>
                      </a:r>
                      <a:endParaRPr lang="en-US" sz="1600" b="0" dirty="0">
                        <a:solidFill>
                          <a:schemeClr val="tx1"/>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b="0" dirty="0" smtClean="0">
                          <a:solidFill>
                            <a:schemeClr val="tx1"/>
                          </a:solidFill>
                          <a:effectLst/>
                          <a:latin typeface="Arial"/>
                          <a:ea typeface="Times New Roman"/>
                          <a:cs typeface="Times New Roman"/>
                        </a:rPr>
                        <a:t>0.25</a:t>
                      </a:r>
                      <a:endParaRPr lang="en-US" sz="1600" b="0" dirty="0">
                        <a:solidFill>
                          <a:schemeClr val="tx1"/>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solidFill>
                            <a:schemeClr val="tx1"/>
                          </a:solidFill>
                          <a:effectLst/>
                        </a:rPr>
                        <a:t>$21,533.00</a:t>
                      </a:r>
                      <a:endParaRPr lang="en-US" sz="1600" dirty="0">
                        <a:solidFill>
                          <a:schemeClr val="tx1"/>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solidFill>
                            <a:schemeClr val="tx1"/>
                          </a:solidFill>
                          <a:effectLst/>
                        </a:rPr>
                        <a:t>$21,533.00</a:t>
                      </a:r>
                      <a:endParaRPr lang="en-US" sz="1600" dirty="0">
                        <a:solidFill>
                          <a:schemeClr val="tx1"/>
                        </a:solidFill>
                        <a:effectLst/>
                        <a:latin typeface="Arial"/>
                        <a:ea typeface="Times New Roman"/>
                        <a:cs typeface="Times New Roman"/>
                      </a:endParaRPr>
                    </a:p>
                  </a:txBody>
                  <a:tcPr marL="68580" marR="68580" marT="0" marB="0"/>
                </a:tc>
              </a:tr>
              <a:tr h="255270">
                <a:tc>
                  <a:txBody>
                    <a:bodyPr/>
                    <a:lstStyle/>
                    <a:p>
                      <a:pPr marL="0" marR="0">
                        <a:spcBef>
                          <a:spcPts val="0"/>
                        </a:spcBef>
                        <a:spcAft>
                          <a:spcPts val="0"/>
                        </a:spcAft>
                      </a:pPr>
                      <a:r>
                        <a:rPr lang="en-US" sz="1600" b="0" dirty="0" smtClean="0">
                          <a:solidFill>
                            <a:schemeClr val="tx1"/>
                          </a:solidFill>
                          <a:effectLst/>
                          <a:latin typeface="Arial"/>
                          <a:ea typeface="Times New Roman"/>
                          <a:cs typeface="Times New Roman"/>
                        </a:rPr>
                        <a:t>Registered Nurse</a:t>
                      </a:r>
                      <a:endParaRPr lang="en-US" sz="1600" b="0" dirty="0">
                        <a:solidFill>
                          <a:schemeClr val="tx1"/>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b="0" dirty="0" smtClean="0">
                          <a:solidFill>
                            <a:schemeClr val="tx1"/>
                          </a:solidFill>
                          <a:effectLst/>
                          <a:latin typeface="Arial"/>
                          <a:ea typeface="Times New Roman"/>
                          <a:cs typeface="Times New Roman"/>
                        </a:rPr>
                        <a:t>0.25</a:t>
                      </a:r>
                      <a:endParaRPr lang="en-US" sz="1600" b="0" dirty="0">
                        <a:solidFill>
                          <a:schemeClr val="tx1"/>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solidFill>
                            <a:schemeClr val="tx1"/>
                          </a:solidFill>
                          <a:effectLst/>
                          <a:latin typeface="Arial"/>
                          <a:ea typeface="Times New Roman"/>
                          <a:cs typeface="Times New Roman"/>
                        </a:rPr>
                        <a:t>$21,723.00</a:t>
                      </a:r>
                      <a:endParaRPr lang="en-US" sz="1600" dirty="0">
                        <a:solidFill>
                          <a:schemeClr val="tx1"/>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solidFill>
                            <a:schemeClr val="tx1"/>
                          </a:solidFill>
                          <a:effectLst/>
                          <a:latin typeface="Arial"/>
                          <a:ea typeface="Times New Roman"/>
                          <a:cs typeface="Times New Roman"/>
                        </a:rPr>
                        <a:t>$21,723.00</a:t>
                      </a:r>
                      <a:endParaRPr lang="en-US" sz="1600" dirty="0">
                        <a:solidFill>
                          <a:schemeClr val="tx1"/>
                        </a:solidFill>
                        <a:effectLst/>
                        <a:latin typeface="Arial"/>
                        <a:ea typeface="Times New Roman"/>
                        <a:cs typeface="Times New Roman"/>
                      </a:endParaRPr>
                    </a:p>
                  </a:txBody>
                  <a:tcPr marL="68580" marR="68580" marT="0" marB="0"/>
                </a:tc>
              </a:tr>
            </a:tbl>
          </a:graphicData>
        </a:graphic>
      </p:graphicFrame>
    </p:spTree>
    <p:extLst>
      <p:ext uri="{BB962C8B-B14F-4D97-AF65-F5344CB8AC3E}">
        <p14:creationId xmlns:p14="http://schemas.microsoft.com/office/powerpoint/2010/main" val="24403997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txBox="1">
            <a:spLocks noGrp="1"/>
          </p:cNvSpPr>
          <p:nvPr/>
        </p:nvSpPr>
        <p:spPr bwMode="auto">
          <a:xfrm>
            <a:off x="0" y="6400800"/>
            <a:ext cx="91440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fld id="{C1FEBEE1-6813-4FBF-B98C-EBBC223446CE}" type="slidenum">
              <a:rPr lang="en-US" sz="1400">
                <a:latin typeface="Futura Bk BT" pitchFamily="34" charset="0"/>
              </a:rPr>
              <a:pPr algn="ctr" eaLnBrk="1" hangingPunct="1"/>
              <a:t>6</a:t>
            </a:fld>
            <a:endParaRPr lang="en-US" sz="1400">
              <a:latin typeface="Futura Bk BT" pitchFamily="34" charset="0"/>
            </a:endParaRPr>
          </a:p>
        </p:txBody>
      </p:sp>
      <p:sp>
        <p:nvSpPr>
          <p:cNvPr id="6147" name="Rectangle 9"/>
          <p:cNvSpPr>
            <a:spLocks noGrp="1" noChangeArrowheads="1"/>
          </p:cNvSpPr>
          <p:nvPr>
            <p:ph type="title"/>
          </p:nvPr>
        </p:nvSpPr>
        <p:spPr>
          <a:xfrm>
            <a:off x="990600" y="76200"/>
            <a:ext cx="7772400" cy="990600"/>
          </a:xfrm>
        </p:spPr>
        <p:txBody>
          <a:bodyPr/>
          <a:lstStyle/>
          <a:p>
            <a:pPr eaLnBrk="1" hangingPunct="1"/>
            <a:r>
              <a:rPr lang="en-US" sz="3200" dirty="0" smtClean="0"/>
              <a:t>HIV/AIDS Medical Outpatient and </a:t>
            </a:r>
            <a:br>
              <a:rPr lang="en-US" sz="3200" dirty="0" smtClean="0"/>
            </a:br>
            <a:r>
              <a:rPr lang="en-US" sz="3200" dirty="0" smtClean="0"/>
              <a:t>Home Based Case Management</a:t>
            </a:r>
          </a:p>
        </p:txBody>
      </p:sp>
      <p:sp>
        <p:nvSpPr>
          <p:cNvPr id="3" name="Content Placeholder 2"/>
          <p:cNvSpPr>
            <a:spLocks noGrp="1"/>
          </p:cNvSpPr>
          <p:nvPr>
            <p:ph idx="1"/>
          </p:nvPr>
        </p:nvSpPr>
        <p:spPr>
          <a:xfrm>
            <a:off x="342900" y="2971800"/>
            <a:ext cx="8458200" cy="1371600"/>
          </a:xfrm>
        </p:spPr>
        <p:txBody>
          <a:bodyPr/>
          <a:lstStyle/>
          <a:p>
            <a:r>
              <a:rPr lang="en-US" sz="2400" dirty="0"/>
              <a:t>Similarly, to accommodate an increase in clients in other HIV/AIDS programs, PPHD recommends the addition </a:t>
            </a:r>
            <a:r>
              <a:rPr lang="en-US" sz="2400" dirty="0" smtClean="0"/>
              <a:t>of the positions listed above.  They will be covered by the </a:t>
            </a:r>
            <a:r>
              <a:rPr lang="en-US" sz="2400" dirty="0"/>
              <a:t>HIV/AIDS Medical Outpatient </a:t>
            </a:r>
            <a:r>
              <a:rPr lang="en-US" sz="2400" dirty="0" smtClean="0"/>
              <a:t>grant and the </a:t>
            </a:r>
            <a:r>
              <a:rPr lang="en-US" sz="2400" dirty="0"/>
              <a:t>Home Based Case Management Program </a:t>
            </a:r>
            <a:r>
              <a:rPr lang="en-US" sz="2400" dirty="0" smtClean="0"/>
              <a:t>grant, which currently has excess revenue in the amount of $728,743.</a:t>
            </a:r>
            <a:endParaRPr lang="en-US" sz="2400" dirty="0"/>
          </a:p>
        </p:txBody>
      </p:sp>
      <p:graphicFrame>
        <p:nvGraphicFramePr>
          <p:cNvPr id="2" name="Table 1"/>
          <p:cNvGraphicFramePr>
            <a:graphicFrameLocks noGrp="1"/>
          </p:cNvGraphicFramePr>
          <p:nvPr>
            <p:extLst>
              <p:ext uri="{D42A27DB-BD31-4B8C-83A1-F6EECF244321}">
                <p14:modId xmlns:p14="http://schemas.microsoft.com/office/powerpoint/2010/main" val="2669446699"/>
              </p:ext>
            </p:extLst>
          </p:nvPr>
        </p:nvGraphicFramePr>
        <p:xfrm>
          <a:off x="361950" y="1524000"/>
          <a:ext cx="8420100" cy="998220"/>
        </p:xfrm>
        <a:graphic>
          <a:graphicData uri="http://schemas.openxmlformats.org/drawingml/2006/table">
            <a:tbl>
              <a:tblPr firstRow="1" firstCol="1" bandRow="1">
                <a:tableStyleId>{912C8C85-51F0-491E-9774-3900AFEF0FD7}</a:tableStyleId>
              </a:tblPr>
              <a:tblGrid>
                <a:gridCol w="3848100"/>
                <a:gridCol w="1003481"/>
                <a:gridCol w="1892119"/>
                <a:gridCol w="1676400"/>
              </a:tblGrid>
              <a:tr h="255270">
                <a:tc>
                  <a:txBody>
                    <a:bodyPr/>
                    <a:lstStyle/>
                    <a:p>
                      <a:pPr marL="0" marR="0">
                        <a:spcBef>
                          <a:spcPts val="0"/>
                        </a:spcBef>
                        <a:spcAft>
                          <a:spcPts val="0"/>
                        </a:spcAft>
                      </a:pPr>
                      <a:r>
                        <a:rPr lang="en-US" sz="1600" dirty="0" smtClean="0">
                          <a:effectLst/>
                        </a:rPr>
                        <a:t>Position</a:t>
                      </a:r>
                      <a:endParaRPr lang="en-US" sz="1600" dirty="0">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effectLst/>
                          <a:latin typeface="Arial"/>
                          <a:ea typeface="Times New Roman"/>
                          <a:cs typeface="Times New Roman"/>
                        </a:rPr>
                        <a:t>Net FTE Increase</a:t>
                      </a:r>
                      <a:endParaRPr lang="en-US" sz="1600" dirty="0">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effectLst/>
                        </a:rPr>
                        <a:t>Prorated </a:t>
                      </a:r>
                    </a:p>
                    <a:p>
                      <a:pPr marL="0" marR="0" algn="ctr">
                        <a:spcBef>
                          <a:spcPts val="0"/>
                        </a:spcBef>
                        <a:spcAft>
                          <a:spcPts val="0"/>
                        </a:spcAft>
                      </a:pPr>
                      <a:r>
                        <a:rPr lang="en-US" sz="1600" dirty="0" smtClean="0">
                          <a:effectLst/>
                        </a:rPr>
                        <a:t>Estimate</a:t>
                      </a:r>
                      <a:endParaRPr lang="en-US" sz="1600" dirty="0">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effectLst/>
                        </a:rPr>
                        <a:t>Annual Estimate</a:t>
                      </a:r>
                      <a:endParaRPr lang="en-US" sz="1600" dirty="0">
                        <a:effectLst/>
                        <a:latin typeface="Arial"/>
                        <a:ea typeface="Times New Roman"/>
                        <a:cs typeface="Times New Roman"/>
                      </a:endParaRPr>
                    </a:p>
                  </a:txBody>
                  <a:tcPr marL="68580" marR="68580" marT="0" marB="0"/>
                </a:tc>
              </a:tr>
              <a:tr h="255270">
                <a:tc>
                  <a:txBody>
                    <a:bodyPr/>
                    <a:lstStyle/>
                    <a:p>
                      <a:pPr marL="0" marR="0">
                        <a:spcBef>
                          <a:spcPts val="0"/>
                        </a:spcBef>
                        <a:spcAft>
                          <a:spcPts val="0"/>
                        </a:spcAft>
                      </a:pPr>
                      <a:r>
                        <a:rPr lang="en-US" sz="1600" b="0" dirty="0" smtClean="0">
                          <a:solidFill>
                            <a:schemeClr val="tx1"/>
                          </a:solidFill>
                          <a:effectLst/>
                        </a:rPr>
                        <a:t>Medical Assistant</a:t>
                      </a:r>
                      <a:endParaRPr lang="en-US" sz="1600" b="0" dirty="0">
                        <a:solidFill>
                          <a:schemeClr val="tx1"/>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b="0" dirty="0" smtClean="0">
                          <a:solidFill>
                            <a:schemeClr val="tx1"/>
                          </a:solidFill>
                          <a:effectLst/>
                          <a:latin typeface="Arial"/>
                          <a:ea typeface="Times New Roman"/>
                          <a:cs typeface="Times New Roman"/>
                        </a:rPr>
                        <a:t>2.00</a:t>
                      </a:r>
                      <a:endParaRPr lang="en-US" sz="1600" b="0" dirty="0">
                        <a:solidFill>
                          <a:schemeClr val="tx1"/>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solidFill>
                            <a:schemeClr val="tx1"/>
                          </a:solidFill>
                          <a:effectLst/>
                        </a:rPr>
                        <a:t>$63,600.00</a:t>
                      </a:r>
                      <a:endParaRPr lang="en-US" sz="1600" dirty="0">
                        <a:solidFill>
                          <a:schemeClr val="tx1"/>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solidFill>
                            <a:schemeClr val="tx1"/>
                          </a:solidFill>
                          <a:effectLst/>
                        </a:rPr>
                        <a:t>$97,266.00</a:t>
                      </a:r>
                      <a:endParaRPr lang="en-US" sz="1600" dirty="0">
                        <a:solidFill>
                          <a:schemeClr val="tx1"/>
                        </a:solidFill>
                        <a:effectLst/>
                        <a:latin typeface="Arial"/>
                        <a:ea typeface="Times New Roman"/>
                        <a:cs typeface="Times New Roman"/>
                      </a:endParaRPr>
                    </a:p>
                  </a:txBody>
                  <a:tcPr marL="68580" marR="68580" marT="0" marB="0"/>
                </a:tc>
              </a:tr>
              <a:tr h="255270">
                <a:tc>
                  <a:txBody>
                    <a:bodyPr/>
                    <a:lstStyle/>
                    <a:p>
                      <a:pPr marL="0" marR="0">
                        <a:spcBef>
                          <a:spcPts val="0"/>
                        </a:spcBef>
                        <a:spcAft>
                          <a:spcPts val="0"/>
                        </a:spcAft>
                      </a:pPr>
                      <a:r>
                        <a:rPr lang="en-US" sz="1600" b="0" dirty="0" smtClean="0">
                          <a:solidFill>
                            <a:schemeClr val="tx1"/>
                          </a:solidFill>
                          <a:effectLst/>
                        </a:rPr>
                        <a:t>Registered Nurse</a:t>
                      </a:r>
                      <a:endParaRPr lang="en-US" sz="1600" b="0" dirty="0">
                        <a:solidFill>
                          <a:schemeClr val="tx1"/>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b="0" dirty="0" smtClean="0">
                          <a:solidFill>
                            <a:schemeClr val="tx1"/>
                          </a:solidFill>
                          <a:effectLst/>
                          <a:latin typeface="Arial"/>
                          <a:ea typeface="Times New Roman"/>
                          <a:cs typeface="Times New Roman"/>
                        </a:rPr>
                        <a:t>2.00</a:t>
                      </a:r>
                      <a:endParaRPr lang="en-US" sz="1600" b="0" dirty="0">
                        <a:solidFill>
                          <a:schemeClr val="tx1"/>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solidFill>
                            <a:schemeClr val="tx1"/>
                          </a:solidFill>
                          <a:effectLst/>
                        </a:rPr>
                        <a:t>$130,438.00</a:t>
                      </a:r>
                      <a:endParaRPr lang="en-US" sz="1600" dirty="0">
                        <a:solidFill>
                          <a:schemeClr val="tx1"/>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solidFill>
                            <a:schemeClr val="tx1"/>
                          </a:solidFill>
                          <a:effectLst/>
                          <a:latin typeface="+mn-lt"/>
                          <a:ea typeface="+mn-ea"/>
                          <a:cs typeface="+mn-cs"/>
                        </a:rPr>
                        <a:t>$199,492.00</a:t>
                      </a:r>
                      <a:endParaRPr lang="en-US" sz="1600" dirty="0">
                        <a:solidFill>
                          <a:schemeClr val="tx1"/>
                        </a:solidFill>
                        <a:effectLst/>
                        <a:latin typeface="Arial"/>
                        <a:ea typeface="Times New Roman"/>
                        <a:cs typeface="Times New Roman"/>
                      </a:endParaRPr>
                    </a:p>
                  </a:txBody>
                  <a:tcPr marL="68580" marR="68580" marT="0" marB="0"/>
                </a:tc>
              </a:tr>
            </a:tbl>
          </a:graphicData>
        </a:graphic>
      </p:graphicFrame>
    </p:spTree>
    <p:extLst>
      <p:ext uri="{BB962C8B-B14F-4D97-AF65-F5344CB8AC3E}">
        <p14:creationId xmlns:p14="http://schemas.microsoft.com/office/powerpoint/2010/main" val="26304197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txBox="1">
            <a:spLocks noGrp="1"/>
          </p:cNvSpPr>
          <p:nvPr/>
        </p:nvSpPr>
        <p:spPr bwMode="auto">
          <a:xfrm>
            <a:off x="0" y="6400800"/>
            <a:ext cx="91440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fld id="{C1FEBEE1-6813-4FBF-B98C-EBBC223446CE}" type="slidenum">
              <a:rPr lang="en-US" sz="1400">
                <a:latin typeface="Futura Bk BT" pitchFamily="34" charset="0"/>
              </a:rPr>
              <a:pPr algn="ctr" eaLnBrk="1" hangingPunct="1"/>
              <a:t>7</a:t>
            </a:fld>
            <a:endParaRPr lang="en-US" sz="1400">
              <a:latin typeface="Futura Bk BT" pitchFamily="34" charset="0"/>
            </a:endParaRPr>
          </a:p>
        </p:txBody>
      </p:sp>
      <p:sp>
        <p:nvSpPr>
          <p:cNvPr id="6147" name="Rectangle 9"/>
          <p:cNvSpPr>
            <a:spLocks noGrp="1" noChangeArrowheads="1"/>
          </p:cNvSpPr>
          <p:nvPr>
            <p:ph type="title"/>
          </p:nvPr>
        </p:nvSpPr>
        <p:spPr/>
        <p:txBody>
          <a:bodyPr/>
          <a:lstStyle/>
          <a:p>
            <a:pPr eaLnBrk="1" hangingPunct="1"/>
            <a:r>
              <a:rPr lang="en-US" sz="3200" dirty="0" smtClean="0"/>
              <a:t>HIV/AIDS Mobile Care Program</a:t>
            </a:r>
          </a:p>
        </p:txBody>
      </p:sp>
      <p:sp>
        <p:nvSpPr>
          <p:cNvPr id="3" name="Content Placeholder 2"/>
          <p:cNvSpPr>
            <a:spLocks noGrp="1"/>
          </p:cNvSpPr>
          <p:nvPr>
            <p:ph idx="1"/>
          </p:nvPr>
        </p:nvSpPr>
        <p:spPr>
          <a:xfrm>
            <a:off x="342900" y="2971800"/>
            <a:ext cx="8458200" cy="1371600"/>
          </a:xfrm>
        </p:spPr>
        <p:txBody>
          <a:bodyPr/>
          <a:lstStyle/>
          <a:p>
            <a:r>
              <a:rPr lang="en-US" sz="2400" dirty="0"/>
              <a:t>PPHD was </a:t>
            </a:r>
            <a:r>
              <a:rPr lang="en-US" sz="2400" dirty="0" smtClean="0"/>
              <a:t>recently </a:t>
            </a:r>
            <a:r>
              <a:rPr lang="en-US" sz="2400" dirty="0"/>
              <a:t>awarded a </a:t>
            </a:r>
            <a:r>
              <a:rPr lang="en-US" sz="2400" dirty="0" smtClean="0"/>
              <a:t>grant for $299,313 per year </a:t>
            </a:r>
            <a:r>
              <a:rPr lang="en-US" sz="2400" dirty="0"/>
              <a:t>from the United States Department of Health and Human Services’ Health Resources and Services Administration (HRSA) for the creation of a mobile HIV/AIDS clinic and outreach program. </a:t>
            </a:r>
            <a:endParaRPr lang="en-US" sz="2400" dirty="0" smtClean="0"/>
          </a:p>
          <a:p>
            <a:r>
              <a:rPr lang="en-US" sz="2400" dirty="0" smtClean="0"/>
              <a:t>The above positions will be paid through the HRSA grant, as well as revenues from the fee-for-service Drug </a:t>
            </a:r>
            <a:r>
              <a:rPr lang="en-US" sz="2400" dirty="0" err="1" smtClean="0"/>
              <a:t>Medi</a:t>
            </a:r>
            <a:r>
              <a:rPr lang="en-US" sz="2400" dirty="0" smtClean="0"/>
              <a:t>-Cal Program.</a:t>
            </a:r>
            <a:endParaRPr lang="en-US" sz="2400" dirty="0"/>
          </a:p>
        </p:txBody>
      </p:sp>
      <p:graphicFrame>
        <p:nvGraphicFramePr>
          <p:cNvPr id="2" name="Table 1"/>
          <p:cNvGraphicFramePr>
            <a:graphicFrameLocks noGrp="1"/>
          </p:cNvGraphicFramePr>
          <p:nvPr>
            <p:extLst>
              <p:ext uri="{D42A27DB-BD31-4B8C-83A1-F6EECF244321}">
                <p14:modId xmlns:p14="http://schemas.microsoft.com/office/powerpoint/2010/main" val="3385847743"/>
              </p:ext>
            </p:extLst>
          </p:nvPr>
        </p:nvGraphicFramePr>
        <p:xfrm>
          <a:off x="361950" y="1524000"/>
          <a:ext cx="8420100" cy="1253490"/>
        </p:xfrm>
        <a:graphic>
          <a:graphicData uri="http://schemas.openxmlformats.org/drawingml/2006/table">
            <a:tbl>
              <a:tblPr firstRow="1" firstCol="1" bandRow="1">
                <a:tableStyleId>{912C8C85-51F0-491E-9774-3900AFEF0FD7}</a:tableStyleId>
              </a:tblPr>
              <a:tblGrid>
                <a:gridCol w="3848100"/>
                <a:gridCol w="1003481"/>
                <a:gridCol w="1892119"/>
                <a:gridCol w="1676400"/>
              </a:tblGrid>
              <a:tr h="255270">
                <a:tc>
                  <a:txBody>
                    <a:bodyPr/>
                    <a:lstStyle/>
                    <a:p>
                      <a:pPr marL="0" marR="0">
                        <a:spcBef>
                          <a:spcPts val="0"/>
                        </a:spcBef>
                        <a:spcAft>
                          <a:spcPts val="0"/>
                        </a:spcAft>
                      </a:pPr>
                      <a:r>
                        <a:rPr lang="en-US" sz="1600" dirty="0" smtClean="0">
                          <a:effectLst/>
                        </a:rPr>
                        <a:t>Position</a:t>
                      </a:r>
                      <a:endParaRPr lang="en-US" sz="1600" dirty="0">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effectLst/>
                          <a:latin typeface="Arial"/>
                          <a:ea typeface="Times New Roman"/>
                          <a:cs typeface="Times New Roman"/>
                        </a:rPr>
                        <a:t>Net FTE Increase</a:t>
                      </a:r>
                      <a:endParaRPr lang="en-US" sz="1600" dirty="0">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effectLst/>
                        </a:rPr>
                        <a:t>Prorated </a:t>
                      </a:r>
                    </a:p>
                    <a:p>
                      <a:pPr marL="0" marR="0" algn="ctr">
                        <a:spcBef>
                          <a:spcPts val="0"/>
                        </a:spcBef>
                        <a:spcAft>
                          <a:spcPts val="0"/>
                        </a:spcAft>
                      </a:pPr>
                      <a:r>
                        <a:rPr lang="en-US" sz="1600" dirty="0" smtClean="0">
                          <a:effectLst/>
                        </a:rPr>
                        <a:t>Estimate</a:t>
                      </a:r>
                      <a:endParaRPr lang="en-US" sz="1600" dirty="0">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effectLst/>
                        </a:rPr>
                        <a:t>Annual Estimate</a:t>
                      </a:r>
                      <a:endParaRPr lang="en-US" sz="1600" dirty="0">
                        <a:effectLst/>
                        <a:latin typeface="Arial"/>
                        <a:ea typeface="Times New Roman"/>
                        <a:cs typeface="Times New Roman"/>
                      </a:endParaRPr>
                    </a:p>
                  </a:txBody>
                  <a:tcPr marL="68580" marR="68580" marT="0" marB="0"/>
                </a:tc>
              </a:tr>
              <a:tr h="255270">
                <a:tc>
                  <a:txBody>
                    <a:bodyPr/>
                    <a:lstStyle/>
                    <a:p>
                      <a:pPr marL="0" marR="0">
                        <a:spcBef>
                          <a:spcPts val="0"/>
                        </a:spcBef>
                        <a:spcAft>
                          <a:spcPts val="0"/>
                        </a:spcAft>
                      </a:pPr>
                      <a:r>
                        <a:rPr lang="en-US" sz="1600" b="0" dirty="0" smtClean="0">
                          <a:solidFill>
                            <a:schemeClr val="tx1"/>
                          </a:solidFill>
                          <a:effectLst/>
                        </a:rPr>
                        <a:t>Social Worker</a:t>
                      </a:r>
                      <a:endParaRPr lang="en-US" sz="1600" b="0" dirty="0">
                        <a:solidFill>
                          <a:schemeClr val="tx1"/>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b="0" dirty="0" smtClean="0">
                          <a:solidFill>
                            <a:schemeClr val="tx1"/>
                          </a:solidFill>
                          <a:effectLst/>
                          <a:latin typeface="Arial"/>
                          <a:ea typeface="Times New Roman"/>
                          <a:cs typeface="Times New Roman"/>
                        </a:rPr>
                        <a:t>1.00</a:t>
                      </a:r>
                      <a:endParaRPr lang="en-US" sz="1600" b="0" dirty="0">
                        <a:solidFill>
                          <a:schemeClr val="tx1"/>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solidFill>
                            <a:schemeClr val="tx1"/>
                          </a:solidFill>
                          <a:effectLst/>
                        </a:rPr>
                        <a:t>$64,290.00</a:t>
                      </a:r>
                      <a:endParaRPr lang="en-US" sz="1600" dirty="0">
                        <a:solidFill>
                          <a:schemeClr val="tx1"/>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solidFill>
                            <a:schemeClr val="tx1"/>
                          </a:solidFill>
                          <a:effectLst/>
                        </a:rPr>
                        <a:t>$98,326.00</a:t>
                      </a:r>
                      <a:endParaRPr lang="en-US" sz="1600" dirty="0">
                        <a:solidFill>
                          <a:schemeClr val="tx1"/>
                        </a:solidFill>
                        <a:effectLst/>
                        <a:latin typeface="Arial"/>
                        <a:ea typeface="Times New Roman"/>
                        <a:cs typeface="Times New Roman"/>
                      </a:endParaRPr>
                    </a:p>
                  </a:txBody>
                  <a:tcPr marL="68580" marR="68580" marT="0" marB="0"/>
                </a:tc>
              </a:tr>
              <a:tr h="255270">
                <a:tc>
                  <a:txBody>
                    <a:bodyPr/>
                    <a:lstStyle/>
                    <a:p>
                      <a:pPr marL="0" marR="0">
                        <a:spcBef>
                          <a:spcPts val="0"/>
                        </a:spcBef>
                        <a:spcAft>
                          <a:spcPts val="0"/>
                        </a:spcAft>
                      </a:pPr>
                      <a:r>
                        <a:rPr lang="en-US" sz="1600" b="0" dirty="0" smtClean="0">
                          <a:solidFill>
                            <a:schemeClr val="tx1"/>
                          </a:solidFill>
                          <a:effectLst/>
                        </a:rPr>
                        <a:t>Community</a:t>
                      </a:r>
                      <a:r>
                        <a:rPr lang="en-US" sz="1600" b="0" baseline="0" dirty="0" smtClean="0">
                          <a:solidFill>
                            <a:schemeClr val="tx1"/>
                          </a:solidFill>
                          <a:effectLst/>
                        </a:rPr>
                        <a:t> Services Representative III</a:t>
                      </a:r>
                      <a:endParaRPr lang="en-US" sz="1600" b="0" dirty="0">
                        <a:solidFill>
                          <a:schemeClr val="tx1"/>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b="0" dirty="0" smtClean="0">
                          <a:solidFill>
                            <a:schemeClr val="tx1"/>
                          </a:solidFill>
                          <a:effectLst/>
                          <a:latin typeface="Arial"/>
                          <a:ea typeface="Times New Roman"/>
                          <a:cs typeface="Times New Roman"/>
                        </a:rPr>
                        <a:t>2.00</a:t>
                      </a:r>
                      <a:endParaRPr lang="en-US" sz="1600" b="0" dirty="0">
                        <a:solidFill>
                          <a:schemeClr val="tx1"/>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solidFill>
                            <a:schemeClr val="tx1"/>
                          </a:solidFill>
                          <a:effectLst/>
                        </a:rPr>
                        <a:t>$93,614.00</a:t>
                      </a:r>
                      <a:endParaRPr lang="en-US" sz="1600" dirty="0">
                        <a:solidFill>
                          <a:schemeClr val="tx1"/>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solidFill>
                            <a:schemeClr val="tx1"/>
                          </a:solidFill>
                          <a:effectLst/>
                        </a:rPr>
                        <a:t>$143,392.00</a:t>
                      </a:r>
                      <a:endParaRPr lang="en-US" sz="1600" dirty="0">
                        <a:solidFill>
                          <a:schemeClr val="tx1"/>
                        </a:solidFill>
                        <a:effectLst/>
                        <a:latin typeface="Arial"/>
                        <a:ea typeface="Times New Roman"/>
                        <a:cs typeface="Times New Roman"/>
                      </a:endParaRPr>
                    </a:p>
                  </a:txBody>
                  <a:tcPr marL="68580" marR="68580" marT="0" marB="0"/>
                </a:tc>
              </a:tr>
              <a:tr h="255270">
                <a:tc>
                  <a:txBody>
                    <a:bodyPr/>
                    <a:lstStyle/>
                    <a:p>
                      <a:pPr marL="0" marR="0">
                        <a:spcBef>
                          <a:spcPts val="0"/>
                        </a:spcBef>
                        <a:spcAft>
                          <a:spcPts val="0"/>
                        </a:spcAft>
                      </a:pPr>
                      <a:r>
                        <a:rPr lang="en-US" sz="1600" b="0" dirty="0" smtClean="0">
                          <a:solidFill>
                            <a:schemeClr val="tx1"/>
                          </a:solidFill>
                          <a:effectLst/>
                        </a:rPr>
                        <a:t>Community Services Representative</a:t>
                      </a:r>
                      <a:r>
                        <a:rPr lang="en-US" sz="1600" b="0" baseline="0" dirty="0" smtClean="0">
                          <a:solidFill>
                            <a:schemeClr val="tx1"/>
                          </a:solidFill>
                          <a:effectLst/>
                        </a:rPr>
                        <a:t> II</a:t>
                      </a:r>
                      <a:endParaRPr lang="en-US" sz="1600" b="0" dirty="0">
                        <a:solidFill>
                          <a:schemeClr val="tx1"/>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b="0" dirty="0" smtClean="0">
                          <a:solidFill>
                            <a:schemeClr val="tx1"/>
                          </a:solidFill>
                          <a:effectLst/>
                          <a:latin typeface="Arial"/>
                          <a:ea typeface="Times New Roman"/>
                          <a:cs typeface="Times New Roman"/>
                        </a:rPr>
                        <a:t>2.00</a:t>
                      </a:r>
                      <a:endParaRPr lang="en-US" sz="1600" b="0" dirty="0">
                        <a:solidFill>
                          <a:schemeClr val="tx1"/>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solidFill>
                            <a:schemeClr val="tx1"/>
                          </a:solidFill>
                          <a:effectLst/>
                        </a:rPr>
                        <a:t>$83,368.00</a:t>
                      </a:r>
                      <a:endParaRPr lang="en-US" sz="1600" dirty="0">
                        <a:solidFill>
                          <a:schemeClr val="tx1"/>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solidFill>
                            <a:schemeClr val="tx1"/>
                          </a:solidFill>
                          <a:effectLst/>
                        </a:rPr>
                        <a:t>$127,502.00</a:t>
                      </a:r>
                      <a:endParaRPr lang="en-US" sz="1600" dirty="0">
                        <a:solidFill>
                          <a:schemeClr val="tx1"/>
                        </a:solidFill>
                        <a:effectLst/>
                        <a:latin typeface="Arial"/>
                        <a:ea typeface="Times New Roman"/>
                        <a:cs typeface="Times New Roman"/>
                      </a:endParaRPr>
                    </a:p>
                  </a:txBody>
                  <a:tcPr marL="68580" marR="68580" marT="0" marB="0"/>
                </a:tc>
              </a:tr>
            </a:tbl>
          </a:graphicData>
        </a:graphic>
      </p:graphicFrame>
    </p:spTree>
    <p:extLst>
      <p:ext uri="{BB962C8B-B14F-4D97-AF65-F5344CB8AC3E}">
        <p14:creationId xmlns:p14="http://schemas.microsoft.com/office/powerpoint/2010/main" val="26231464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txBox="1">
            <a:spLocks noGrp="1"/>
          </p:cNvSpPr>
          <p:nvPr/>
        </p:nvSpPr>
        <p:spPr bwMode="auto">
          <a:xfrm>
            <a:off x="0" y="6400800"/>
            <a:ext cx="91440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fld id="{C1FEBEE1-6813-4FBF-B98C-EBBC223446CE}" type="slidenum">
              <a:rPr lang="en-US" sz="1400">
                <a:latin typeface="Futura Bk BT" pitchFamily="34" charset="0"/>
              </a:rPr>
              <a:pPr algn="ctr" eaLnBrk="1" hangingPunct="1"/>
              <a:t>8</a:t>
            </a:fld>
            <a:endParaRPr lang="en-US" sz="1400">
              <a:latin typeface="Futura Bk BT" pitchFamily="34" charset="0"/>
            </a:endParaRPr>
          </a:p>
        </p:txBody>
      </p:sp>
      <p:sp>
        <p:nvSpPr>
          <p:cNvPr id="6147" name="Rectangle 9"/>
          <p:cNvSpPr>
            <a:spLocks noGrp="1" noChangeArrowheads="1"/>
          </p:cNvSpPr>
          <p:nvPr>
            <p:ph type="title"/>
          </p:nvPr>
        </p:nvSpPr>
        <p:spPr>
          <a:xfrm>
            <a:off x="990600" y="-6927"/>
            <a:ext cx="7772400" cy="990600"/>
          </a:xfrm>
        </p:spPr>
        <p:txBody>
          <a:bodyPr/>
          <a:lstStyle/>
          <a:p>
            <a:pPr eaLnBrk="1" hangingPunct="1"/>
            <a:r>
              <a:rPr lang="en-US" sz="3200" dirty="0" smtClean="0"/>
              <a:t>Environmental Health</a:t>
            </a:r>
          </a:p>
        </p:txBody>
      </p:sp>
      <p:sp>
        <p:nvSpPr>
          <p:cNvPr id="3" name="Content Placeholder 2"/>
          <p:cNvSpPr>
            <a:spLocks noGrp="1"/>
          </p:cNvSpPr>
          <p:nvPr>
            <p:ph idx="1"/>
          </p:nvPr>
        </p:nvSpPr>
        <p:spPr>
          <a:xfrm>
            <a:off x="342900" y="2590800"/>
            <a:ext cx="8458200" cy="1371600"/>
          </a:xfrm>
        </p:spPr>
        <p:txBody>
          <a:bodyPr/>
          <a:lstStyle/>
          <a:p>
            <a:r>
              <a:rPr lang="en-US" sz="2400" dirty="0"/>
              <a:t>PPHD’s Environmental Health Division was recently awarded a grant from the Food and Drug Administration (FDA) for $100,000 per year through June 30, 2015, for the creation and implementation of a tablet-based restaurant inspection </a:t>
            </a:r>
            <a:r>
              <a:rPr lang="en-US" sz="2400" dirty="0" smtClean="0"/>
              <a:t>system.</a:t>
            </a:r>
          </a:p>
          <a:p>
            <a:r>
              <a:rPr lang="en-US" sz="2400" dirty="0" smtClean="0"/>
              <a:t>The above position will be paid through this new grant, </a:t>
            </a:r>
            <a:r>
              <a:rPr lang="en-US" sz="2400" dirty="0"/>
              <a:t>as well as additional revenue from Environmental Health’s fee-for-service </a:t>
            </a:r>
            <a:r>
              <a:rPr lang="en-US" sz="2400" dirty="0" smtClean="0"/>
              <a:t>program.</a:t>
            </a:r>
            <a:endParaRPr lang="en-US" sz="2400" dirty="0"/>
          </a:p>
        </p:txBody>
      </p:sp>
      <p:graphicFrame>
        <p:nvGraphicFramePr>
          <p:cNvPr id="2" name="Table 1"/>
          <p:cNvGraphicFramePr>
            <a:graphicFrameLocks noGrp="1"/>
          </p:cNvGraphicFramePr>
          <p:nvPr>
            <p:extLst>
              <p:ext uri="{D42A27DB-BD31-4B8C-83A1-F6EECF244321}">
                <p14:modId xmlns:p14="http://schemas.microsoft.com/office/powerpoint/2010/main" val="629710744"/>
              </p:ext>
            </p:extLst>
          </p:nvPr>
        </p:nvGraphicFramePr>
        <p:xfrm>
          <a:off x="361950" y="1524000"/>
          <a:ext cx="8420100" cy="742950"/>
        </p:xfrm>
        <a:graphic>
          <a:graphicData uri="http://schemas.openxmlformats.org/drawingml/2006/table">
            <a:tbl>
              <a:tblPr firstRow="1" firstCol="1" bandRow="1">
                <a:tableStyleId>{912C8C85-51F0-491E-9774-3900AFEF0FD7}</a:tableStyleId>
              </a:tblPr>
              <a:tblGrid>
                <a:gridCol w="3848100"/>
                <a:gridCol w="1003481"/>
                <a:gridCol w="1892119"/>
                <a:gridCol w="1676400"/>
              </a:tblGrid>
              <a:tr h="255270">
                <a:tc>
                  <a:txBody>
                    <a:bodyPr/>
                    <a:lstStyle/>
                    <a:p>
                      <a:pPr marL="0" marR="0">
                        <a:spcBef>
                          <a:spcPts val="0"/>
                        </a:spcBef>
                        <a:spcAft>
                          <a:spcPts val="0"/>
                        </a:spcAft>
                      </a:pPr>
                      <a:r>
                        <a:rPr lang="en-US" sz="1600" dirty="0" smtClean="0">
                          <a:effectLst/>
                        </a:rPr>
                        <a:t>Position</a:t>
                      </a:r>
                      <a:endParaRPr lang="en-US" sz="1600" dirty="0">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effectLst/>
                          <a:latin typeface="Arial"/>
                          <a:ea typeface="Times New Roman"/>
                          <a:cs typeface="Times New Roman"/>
                        </a:rPr>
                        <a:t>Net FTE Increase</a:t>
                      </a:r>
                      <a:endParaRPr lang="en-US" sz="1600" dirty="0">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effectLst/>
                        </a:rPr>
                        <a:t>Prorated </a:t>
                      </a:r>
                    </a:p>
                    <a:p>
                      <a:pPr marL="0" marR="0" algn="ctr">
                        <a:spcBef>
                          <a:spcPts val="0"/>
                        </a:spcBef>
                        <a:spcAft>
                          <a:spcPts val="0"/>
                        </a:spcAft>
                      </a:pPr>
                      <a:r>
                        <a:rPr lang="en-US" sz="1600" dirty="0" smtClean="0">
                          <a:effectLst/>
                        </a:rPr>
                        <a:t>Estimate</a:t>
                      </a:r>
                      <a:endParaRPr lang="en-US" sz="1600" dirty="0">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effectLst/>
                        </a:rPr>
                        <a:t>Annual Estimate</a:t>
                      </a:r>
                      <a:endParaRPr lang="en-US" sz="1600" dirty="0">
                        <a:effectLst/>
                        <a:latin typeface="Arial"/>
                        <a:ea typeface="Times New Roman"/>
                        <a:cs typeface="Times New Roman"/>
                      </a:endParaRPr>
                    </a:p>
                  </a:txBody>
                  <a:tcPr marL="68580" marR="68580" marT="0" marB="0"/>
                </a:tc>
              </a:tr>
              <a:tr h="255270">
                <a:tc>
                  <a:txBody>
                    <a:bodyPr/>
                    <a:lstStyle/>
                    <a:p>
                      <a:pPr marL="0" marR="0">
                        <a:spcBef>
                          <a:spcPts val="0"/>
                        </a:spcBef>
                        <a:spcAft>
                          <a:spcPts val="0"/>
                        </a:spcAft>
                      </a:pPr>
                      <a:r>
                        <a:rPr lang="en-US" sz="1600" b="0" dirty="0" smtClean="0">
                          <a:solidFill>
                            <a:schemeClr val="tx1"/>
                          </a:solidFill>
                          <a:effectLst/>
                        </a:rPr>
                        <a:t>Program Manager</a:t>
                      </a:r>
                      <a:endParaRPr lang="en-US" sz="1600" b="0" dirty="0">
                        <a:solidFill>
                          <a:schemeClr val="tx1"/>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b="0" dirty="0" smtClean="0">
                          <a:solidFill>
                            <a:schemeClr val="tx1"/>
                          </a:solidFill>
                          <a:effectLst/>
                          <a:latin typeface="Arial"/>
                          <a:ea typeface="Times New Roman"/>
                          <a:cs typeface="Times New Roman"/>
                        </a:rPr>
                        <a:t>1.00</a:t>
                      </a:r>
                      <a:endParaRPr lang="en-US" sz="1600" b="0" dirty="0">
                        <a:solidFill>
                          <a:schemeClr val="tx1"/>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solidFill>
                            <a:schemeClr val="tx1"/>
                          </a:solidFill>
                          <a:effectLst/>
                        </a:rPr>
                        <a:t>$68,916.00</a:t>
                      </a:r>
                      <a:endParaRPr lang="en-US" sz="1600" dirty="0">
                        <a:solidFill>
                          <a:schemeClr val="tx1"/>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solidFill>
                            <a:schemeClr val="tx1"/>
                          </a:solidFill>
                          <a:effectLst/>
                        </a:rPr>
                        <a:t>$105,400.00</a:t>
                      </a:r>
                      <a:endParaRPr lang="en-US" sz="1600" dirty="0">
                        <a:solidFill>
                          <a:schemeClr val="tx1"/>
                        </a:solidFill>
                        <a:effectLst/>
                        <a:latin typeface="Arial"/>
                        <a:ea typeface="Times New Roman"/>
                        <a:cs typeface="Times New Roman"/>
                      </a:endParaRPr>
                    </a:p>
                  </a:txBody>
                  <a:tcPr marL="68580" marR="68580" marT="0" marB="0"/>
                </a:tc>
              </a:tr>
            </a:tbl>
          </a:graphicData>
        </a:graphic>
      </p:graphicFrame>
    </p:spTree>
    <p:extLst>
      <p:ext uri="{BB962C8B-B14F-4D97-AF65-F5344CB8AC3E}">
        <p14:creationId xmlns:p14="http://schemas.microsoft.com/office/powerpoint/2010/main" val="30795581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txBox="1">
            <a:spLocks noGrp="1"/>
          </p:cNvSpPr>
          <p:nvPr/>
        </p:nvSpPr>
        <p:spPr bwMode="auto">
          <a:xfrm>
            <a:off x="0" y="6400800"/>
            <a:ext cx="91440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fld id="{C1FEBEE1-6813-4FBF-B98C-EBBC223446CE}" type="slidenum">
              <a:rPr lang="en-US" sz="1400">
                <a:latin typeface="Futura Bk BT" pitchFamily="34" charset="0"/>
              </a:rPr>
              <a:pPr algn="ctr" eaLnBrk="1" hangingPunct="1"/>
              <a:t>9</a:t>
            </a:fld>
            <a:endParaRPr lang="en-US" sz="1400">
              <a:latin typeface="Futura Bk BT" pitchFamily="34" charset="0"/>
            </a:endParaRPr>
          </a:p>
        </p:txBody>
      </p:sp>
      <p:sp>
        <p:nvSpPr>
          <p:cNvPr id="6147" name="Rectangle 9"/>
          <p:cNvSpPr>
            <a:spLocks noGrp="1" noChangeArrowheads="1"/>
          </p:cNvSpPr>
          <p:nvPr>
            <p:ph type="title"/>
          </p:nvPr>
        </p:nvSpPr>
        <p:spPr>
          <a:xfrm>
            <a:off x="990600" y="-6927"/>
            <a:ext cx="7772400" cy="990600"/>
          </a:xfrm>
        </p:spPr>
        <p:txBody>
          <a:bodyPr/>
          <a:lstStyle/>
          <a:p>
            <a:pPr eaLnBrk="1" hangingPunct="1"/>
            <a:r>
              <a:rPr lang="en-US" sz="3200" dirty="0" smtClean="0"/>
              <a:t>Prenatal Clinic</a:t>
            </a:r>
          </a:p>
        </p:txBody>
      </p:sp>
      <p:sp>
        <p:nvSpPr>
          <p:cNvPr id="3" name="Content Placeholder 2"/>
          <p:cNvSpPr>
            <a:spLocks noGrp="1"/>
          </p:cNvSpPr>
          <p:nvPr>
            <p:ph idx="1"/>
          </p:nvPr>
        </p:nvSpPr>
        <p:spPr>
          <a:xfrm>
            <a:off x="342900" y="2590800"/>
            <a:ext cx="8458200" cy="1371600"/>
          </a:xfrm>
        </p:spPr>
        <p:txBody>
          <a:bodyPr/>
          <a:lstStyle/>
          <a:p>
            <a:r>
              <a:rPr lang="en-US" sz="2400" dirty="0" smtClean="0"/>
              <a:t>PPHD </a:t>
            </a:r>
            <a:r>
              <a:rPr lang="en-US" sz="2400" dirty="0"/>
              <a:t>has experienced a need to increase efficiency within its Prenatal Clinic.  The clinic has previously used staffing agency employees to perform various front and back office duties.  However, since these duties are ongoing, it is appropriate to fill this position with a regular City employee and discontinue use of the temporary staffing </a:t>
            </a:r>
            <a:r>
              <a:rPr lang="en-US" sz="2400" dirty="0" smtClean="0"/>
              <a:t>agency, </a:t>
            </a:r>
            <a:r>
              <a:rPr lang="en-US" sz="2400" dirty="0"/>
              <a:t>resulting in a cost savings in the future</a:t>
            </a:r>
            <a:r>
              <a:rPr lang="en-US" sz="2400" dirty="0" smtClean="0"/>
              <a:t>.  This position will be paid through the clinic’s service fees.</a:t>
            </a:r>
            <a:endParaRPr lang="en-US" sz="2400" dirty="0"/>
          </a:p>
        </p:txBody>
      </p:sp>
      <p:graphicFrame>
        <p:nvGraphicFramePr>
          <p:cNvPr id="2" name="Table 1"/>
          <p:cNvGraphicFramePr>
            <a:graphicFrameLocks noGrp="1"/>
          </p:cNvGraphicFramePr>
          <p:nvPr>
            <p:extLst>
              <p:ext uri="{D42A27DB-BD31-4B8C-83A1-F6EECF244321}">
                <p14:modId xmlns:p14="http://schemas.microsoft.com/office/powerpoint/2010/main" val="248405793"/>
              </p:ext>
            </p:extLst>
          </p:nvPr>
        </p:nvGraphicFramePr>
        <p:xfrm>
          <a:off x="361950" y="1524000"/>
          <a:ext cx="8420100" cy="742950"/>
        </p:xfrm>
        <a:graphic>
          <a:graphicData uri="http://schemas.openxmlformats.org/drawingml/2006/table">
            <a:tbl>
              <a:tblPr firstRow="1" firstCol="1" bandRow="1">
                <a:tableStyleId>{912C8C85-51F0-491E-9774-3900AFEF0FD7}</a:tableStyleId>
              </a:tblPr>
              <a:tblGrid>
                <a:gridCol w="3848100"/>
                <a:gridCol w="1003481"/>
                <a:gridCol w="1892119"/>
                <a:gridCol w="1676400"/>
              </a:tblGrid>
              <a:tr h="255270">
                <a:tc>
                  <a:txBody>
                    <a:bodyPr/>
                    <a:lstStyle/>
                    <a:p>
                      <a:pPr marL="0" marR="0">
                        <a:spcBef>
                          <a:spcPts val="0"/>
                        </a:spcBef>
                        <a:spcAft>
                          <a:spcPts val="0"/>
                        </a:spcAft>
                      </a:pPr>
                      <a:r>
                        <a:rPr lang="en-US" sz="1600" dirty="0" smtClean="0">
                          <a:effectLst/>
                        </a:rPr>
                        <a:t>Position</a:t>
                      </a:r>
                      <a:endParaRPr lang="en-US" sz="1600" dirty="0">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effectLst/>
                          <a:latin typeface="Arial"/>
                          <a:ea typeface="Times New Roman"/>
                          <a:cs typeface="Times New Roman"/>
                        </a:rPr>
                        <a:t>Net FTE Increase</a:t>
                      </a:r>
                      <a:endParaRPr lang="en-US" sz="1600" dirty="0">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effectLst/>
                        </a:rPr>
                        <a:t>Prorated </a:t>
                      </a:r>
                    </a:p>
                    <a:p>
                      <a:pPr marL="0" marR="0" algn="ctr">
                        <a:spcBef>
                          <a:spcPts val="0"/>
                        </a:spcBef>
                        <a:spcAft>
                          <a:spcPts val="0"/>
                        </a:spcAft>
                      </a:pPr>
                      <a:r>
                        <a:rPr lang="en-US" sz="1600" dirty="0" smtClean="0">
                          <a:effectLst/>
                        </a:rPr>
                        <a:t>Estimate</a:t>
                      </a:r>
                      <a:endParaRPr lang="en-US" sz="1600" dirty="0">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effectLst/>
                        </a:rPr>
                        <a:t>Annual Estimate</a:t>
                      </a:r>
                      <a:endParaRPr lang="en-US" sz="1600" dirty="0">
                        <a:effectLst/>
                        <a:latin typeface="Arial"/>
                        <a:ea typeface="Times New Roman"/>
                        <a:cs typeface="Times New Roman"/>
                      </a:endParaRPr>
                    </a:p>
                  </a:txBody>
                  <a:tcPr marL="68580" marR="68580" marT="0" marB="0"/>
                </a:tc>
              </a:tr>
              <a:tr h="255270">
                <a:tc>
                  <a:txBody>
                    <a:bodyPr/>
                    <a:lstStyle/>
                    <a:p>
                      <a:pPr marL="0" marR="0">
                        <a:spcBef>
                          <a:spcPts val="0"/>
                        </a:spcBef>
                        <a:spcAft>
                          <a:spcPts val="0"/>
                        </a:spcAft>
                      </a:pPr>
                      <a:r>
                        <a:rPr lang="en-US" sz="1600" b="0" dirty="0" smtClean="0">
                          <a:solidFill>
                            <a:schemeClr val="tx1"/>
                          </a:solidFill>
                          <a:effectLst/>
                        </a:rPr>
                        <a:t>Medical Assistant</a:t>
                      </a:r>
                      <a:endParaRPr lang="en-US" sz="1600" b="0" dirty="0">
                        <a:solidFill>
                          <a:schemeClr val="tx1"/>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b="0" dirty="0" smtClean="0">
                          <a:solidFill>
                            <a:schemeClr val="tx1"/>
                          </a:solidFill>
                          <a:effectLst/>
                          <a:latin typeface="Arial"/>
                          <a:ea typeface="Times New Roman"/>
                          <a:cs typeface="Times New Roman"/>
                        </a:rPr>
                        <a:t>1.00</a:t>
                      </a:r>
                      <a:endParaRPr lang="en-US" sz="1600" b="0" dirty="0">
                        <a:solidFill>
                          <a:schemeClr val="tx1"/>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solidFill>
                            <a:schemeClr val="tx1"/>
                          </a:solidFill>
                          <a:effectLst/>
                        </a:rPr>
                        <a:t>$31,800.00</a:t>
                      </a:r>
                      <a:endParaRPr lang="en-US" sz="1600" dirty="0">
                        <a:solidFill>
                          <a:schemeClr val="tx1"/>
                        </a:solidFill>
                        <a:effectLst/>
                        <a:latin typeface="Arial"/>
                        <a:ea typeface="Times New Roman"/>
                        <a:cs typeface="Times New Roman"/>
                      </a:endParaRPr>
                    </a:p>
                  </a:txBody>
                  <a:tcPr marL="68580" marR="68580" marT="0" marB="0"/>
                </a:tc>
                <a:tc>
                  <a:txBody>
                    <a:bodyPr/>
                    <a:lstStyle/>
                    <a:p>
                      <a:pPr marL="0" marR="0" algn="ctr">
                        <a:spcBef>
                          <a:spcPts val="0"/>
                        </a:spcBef>
                        <a:spcAft>
                          <a:spcPts val="0"/>
                        </a:spcAft>
                      </a:pPr>
                      <a:r>
                        <a:rPr lang="en-US" sz="1600" dirty="0" smtClean="0">
                          <a:solidFill>
                            <a:schemeClr val="tx1"/>
                          </a:solidFill>
                          <a:effectLst/>
                        </a:rPr>
                        <a:t>$48,633.00</a:t>
                      </a:r>
                      <a:endParaRPr lang="en-US" sz="1600" dirty="0">
                        <a:solidFill>
                          <a:schemeClr val="tx1"/>
                        </a:solidFill>
                        <a:effectLst/>
                        <a:latin typeface="Arial"/>
                        <a:ea typeface="Times New Roman"/>
                        <a:cs typeface="Times New Roman"/>
                      </a:endParaRPr>
                    </a:p>
                  </a:txBody>
                  <a:tcPr marL="68580" marR="68580" marT="0" marB="0"/>
                </a:tc>
              </a:tr>
            </a:tbl>
          </a:graphicData>
        </a:graphic>
      </p:graphicFrame>
    </p:spTree>
    <p:extLst>
      <p:ext uri="{BB962C8B-B14F-4D97-AF65-F5344CB8AC3E}">
        <p14:creationId xmlns:p14="http://schemas.microsoft.com/office/powerpoint/2010/main" val="1738179300"/>
      </p:ext>
    </p:extLst>
  </p:cSld>
  <p:clrMapOvr>
    <a:masterClrMapping/>
  </p:clrMapOvr>
  <p:timing>
    <p:tnLst>
      <p:par>
        <p:cTn id="1" dur="indefinite" restart="never" nodeType="tmRoot"/>
      </p:par>
    </p:tnLst>
  </p:timing>
</p:sld>
</file>

<file path=ppt/theme/theme1.xml><?xml version="1.0" encoding="utf-8"?>
<a:theme xmlns:a="http://schemas.openxmlformats.org/drawingml/2006/main" name="2012-01-09 Agenda Report Presentation">
  <a:themeElements>
    <a:clrScheme name="Presentation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esentation1">
      <a:majorFont>
        <a:latin typeface="Futura Md BT"/>
        <a:ea typeface=""/>
        <a:cs typeface="Times New Roman"/>
      </a:majorFont>
      <a:minorFont>
        <a:latin typeface="Futura Md B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esentation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sentation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esentation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esentation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esentation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esentation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esentation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esentation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esentation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esentation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esentation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esentation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2012-01-09 Agenda Report Presentation</Template>
  <TotalTime>953</TotalTime>
  <Words>1472</Words>
  <Application>Microsoft Office PowerPoint</Application>
  <PresentationFormat>On-screen Show (4:3)</PresentationFormat>
  <Paragraphs>201</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2012-01-09 Agenda Report Presentation</vt:lpstr>
      <vt:lpstr>PowerPoint Presentation</vt:lpstr>
      <vt:lpstr>Background</vt:lpstr>
      <vt:lpstr>Salary Resolution Amendments</vt:lpstr>
      <vt:lpstr>Oral Health</vt:lpstr>
      <vt:lpstr>HIV/AIDS Medical Care Coordination</vt:lpstr>
      <vt:lpstr>HIV/AIDS Medical Outpatient and  Home Based Case Management</vt:lpstr>
      <vt:lpstr>HIV/AIDS Mobile Care Program</vt:lpstr>
      <vt:lpstr>Environmental Health</vt:lpstr>
      <vt:lpstr>Prenatal Clinic</vt:lpstr>
      <vt:lpstr>Nutrition Programs</vt:lpstr>
      <vt:lpstr>Black Infant Health</vt:lpstr>
      <vt:lpstr>Administration</vt:lpstr>
      <vt:lpstr>Public Health Nursing</vt:lpstr>
      <vt:lpstr>Fiscal Impact</vt:lpstr>
    </vt:vector>
  </TitlesOfParts>
  <Company>City of Pasadena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Gary Iem</dc:creator>
  <cp:lastModifiedBy>Novelo, Lilia</cp:lastModifiedBy>
  <cp:revision>42</cp:revision>
  <cp:lastPrinted>2012-10-29T22:46:24Z</cp:lastPrinted>
  <dcterms:created xsi:type="dcterms:W3CDTF">2012-01-06T23:41:29Z</dcterms:created>
  <dcterms:modified xsi:type="dcterms:W3CDTF">2012-10-30T16:02:08Z</dcterms:modified>
</cp:coreProperties>
</file>