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0" r:id="rId2"/>
    <p:sldMasterId id="2147483699" r:id="rId3"/>
    <p:sldMasterId id="2147483686" r:id="rId4"/>
    <p:sldMasterId id="2147483673" r:id="rId5"/>
  </p:sldMasterIdLst>
  <p:notesMasterIdLst>
    <p:notesMasterId r:id="rId14"/>
  </p:notesMasterIdLst>
  <p:handoutMasterIdLst>
    <p:handoutMasterId r:id="rId15"/>
  </p:handoutMasterIdLst>
  <p:sldIdLst>
    <p:sldId id="256" r:id="rId6"/>
    <p:sldId id="260" r:id="rId7"/>
    <p:sldId id="261" r:id="rId8"/>
    <p:sldId id="263" r:id="rId9"/>
    <p:sldId id="268" r:id="rId10"/>
    <p:sldId id="262" r:id="rId11"/>
    <p:sldId id="270" r:id="rId12"/>
    <p:sldId id="269" r:id="rId13"/>
  </p:sldIdLst>
  <p:sldSz cx="9144000" cy="6858000" type="screen4x3"/>
  <p:notesSz cx="696118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6E99"/>
    <a:srgbClr val="192433"/>
    <a:srgbClr val="314661"/>
    <a:srgbClr val="3A5272"/>
    <a:srgbClr val="F89827"/>
    <a:srgbClr val="003768"/>
    <a:srgbClr val="003767"/>
    <a:srgbClr val="D3A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0" autoAdjust="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78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1763" y="0"/>
            <a:ext cx="3017837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4163D0-960F-410A-8547-D05B98EAD8D0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78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1763" y="8772525"/>
            <a:ext cx="3017837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85ACB5-2279-429D-B6F4-53A714A2A9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54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78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763" y="0"/>
            <a:ext cx="30178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15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913" y="4387850"/>
            <a:ext cx="5567362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78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763" y="8772525"/>
            <a:ext cx="30178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4AD18D-0AE7-4D66-A750-83DCABC04E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2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 descr="Powerpoint_Template_Cover_11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27013" y="1260475"/>
            <a:ext cx="8623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>
                <a:solidFill>
                  <a:srgbClr val="B5C3D4"/>
                </a:solidFill>
                <a:latin typeface="Futura Md BT"/>
              </a:rPr>
              <a:t>Housing Department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416175"/>
            <a:ext cx="9144000" cy="1470025"/>
          </a:xfrm>
        </p:spPr>
        <p:txBody>
          <a:bodyPr anchor="t" anchorCtr="1"/>
          <a:lstStyle>
            <a:lvl1pPr algn="ctr">
              <a:defRPr>
                <a:solidFill>
                  <a:srgbClr val="003767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114800"/>
            <a:ext cx="9144000" cy="1752600"/>
          </a:xfrm>
        </p:spPr>
        <p:txBody>
          <a:bodyPr anchorCtr="1"/>
          <a:lstStyle>
            <a:lvl1pPr marL="0" indent="0" algn="ctr">
              <a:buFontTx/>
              <a:buNone/>
              <a:defRPr>
                <a:solidFill>
                  <a:srgbClr val="D3A464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4969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A9BE8-784C-494F-A3C6-77E48BAB15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968E5-7206-46BC-88AE-A4670157A2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71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233F-2273-4F97-9AA2-E68463F43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4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ABED4-7F4A-43D5-A995-2080942900C7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302B-FA5E-4A77-9CB8-7C8AC3B8C3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59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D851B-37AA-41E8-A7B7-DFC93D22D3C5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F803E-1B8B-42B1-B020-445B71D4D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63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065E-1B55-4839-AC10-938E40BE3FF8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A7A3-7A2D-4F87-867A-4D48567F2D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61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3D0ED-B20A-4775-8570-3E187C54B003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39B1-E4FF-4205-8D5D-8641A950D1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1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2EB6-EEAF-4366-8EBC-E6F5221AE92B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39140-CCF7-409A-8817-3F788A80B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98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2A01-14B7-47EC-B236-70423A88DA5F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694C-06D9-4BEC-841C-68211023AB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48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A885D-8B71-481F-98DA-F4D95910AA5B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987FF-C7E0-4C8D-BF6F-1C0A85A958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9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79D55-408B-4870-83F0-3C2E55D3A4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03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D313-0B8C-43C0-BA8D-3FC50DF31146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647E-1C96-4B22-9DC0-DE562F1DA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127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97CE-82AF-4CED-BC62-1B8488D2C7B6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4A0E-A646-4E8A-B268-BC2D6115AA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36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0E8B1-445C-4E41-84C7-F1976F75006C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D83C-7240-4749-88AD-B80294D7D6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86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018E6-A2FB-49F2-991C-BF05CB35A811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C5185-4F0B-45A5-B225-9575311907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83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22982-9CE7-41E4-B0CB-94E54CDFF819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94AE-B05D-4EBC-8938-CE46088528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62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F6ED1-6579-449A-B3E3-882004B16DD6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0EB96-6274-45D1-88DF-8668802617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299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C9E7-14F4-4A0E-A527-C57F90624169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06D20-E8DC-4218-A80C-841C4E2DC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01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CA26-4F84-4946-88DC-4EB5EF6507A6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98518-EF7D-4A12-A78F-5B95C03278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618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B665E-FCAE-4EAA-AFBC-B3A697A3DDB6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94C6-8307-4442-978C-F339ABBA28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209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C8ACA-E471-47FE-AF38-3C062E1F3C34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2A90-F6AD-4EF6-8ABC-B1C5E5603B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2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B9989-2AEF-4CAA-97C9-B0DCB09167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77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862FC-1D01-48AB-8ADE-D2F0D7722F02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004C2-4F76-44F2-9309-C9AC91B505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669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25D86-BF59-48E7-805A-D6A040967404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54091-9324-44F9-B2F6-B071E9BED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98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E07F2-B16E-4FF5-9541-F4326309378C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97C8-C9DC-47F6-A043-FAB2459D87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169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3381-9F0D-4909-B854-8453F174A346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4B5D0-CEAE-4204-A747-91419A1DE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685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8A09-C27B-464D-A16F-0F480AA1233B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BAF64-4CAE-499D-A6FE-1A3B122343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699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108D-02C2-46FC-8E33-1E4B7408E9AD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8664-96BD-40A1-859B-6D81B2D7C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306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9AF10-4E14-4895-991B-DEE9F47D1B63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DAA3-7331-441F-B365-50073B1958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730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AA695-FCE0-4526-80A5-D2D7BACB2123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1A6F9-74EC-45D8-BB85-D378B509A5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265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76C5F-1557-4CA0-92BD-7F1F2C442F00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610D0-9168-44BE-A05C-EFBA3C2AE3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853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1319E-2946-45D7-BB2D-090405BD0D7B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237D-2B1C-4F4A-A769-409EE2D5AA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9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06BD5-7B62-46B1-ACD7-E77D10BAE9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301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86A3-FE79-4F79-8AD9-48821D7D8DC8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A7D53-857F-4EC2-8D25-A8489D1E43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17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FA76F-11FD-4D0E-903D-6C6E84BE88AD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89EC-24EE-4B76-9DE8-87043A207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931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5549-4D4F-4291-B21F-756053A4A19E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67FA9-A84A-41D8-9815-F89E801D3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281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D2E59-E88D-4C3D-8EF0-3F9C0C2550FB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1DC41-B6D0-4861-825C-896E8DBBEA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310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FEEF5-5FE9-48F0-B4F4-FCFC88E89D88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52120-54B0-480B-8BC0-50E3B3BA89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098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3BF7-733D-42B3-95BD-CFDB1E2B96C5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2334-8FA1-4A24-A137-B88F4A0D7C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01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7F12-9FCA-4826-8FC5-3831C9CD5CD0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0545-B51E-46DD-BCAC-CF4F4B483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710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C2C1A-E65B-4DE9-B67D-DC0C1A09B2EA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E57A-B9F2-4A34-A287-FCA814E5AA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469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E522-6378-47E4-A4F5-738C2B0B7223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B7458-752F-4C7B-A89D-7DD39A3FA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536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8B125-86C5-45A8-A3F3-BDBDB1E724B7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7930A-6B4F-47FF-9A8B-01984E60AA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1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26020-EB16-4A99-9EE4-C26A52068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579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6B434-DAD1-4765-8E45-9C641B535C64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011D-1800-435A-841B-E2894E9276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674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F39-4ECF-46FB-AF3B-B3059A115B80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59193-A98D-40DF-B4D9-0F90EA520E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07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22E2-7E6C-4AAC-8AFF-CFC5DBF87181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1C8BD-6126-438F-896E-BA382A619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365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9D30-9EEA-456C-82AA-29757B455B65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74147-28CD-45B3-953B-355C556C6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629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E86D-B785-4E9A-BD1B-C14522F53AD5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BF5B-0987-4C18-8ADF-CBC181C5E3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345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EEB5F-4AB9-4402-97F0-F393E09A4E1E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B9DDC-60DD-4306-B285-19E42255E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380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A8B84-50B6-42CB-B5EE-378A54046C89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DA090-1377-48CA-9FCA-76A6E1A2E0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662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154FC-A319-420E-A492-C30F0BEA4FE0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F31-3407-4F42-BC0D-FA63DF383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341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31BF8-9882-4F78-A76B-D6B564267C00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D90CD-99AD-4F48-A8D4-AEFD5046F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2488E-AB1D-440C-9CD1-A7D1710C7F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5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1A7E2-629F-4FB5-A903-36BE3F91CC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3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FC8ED-7C30-4FB9-8E86-0E3F6AAF38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3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4AB7-E651-4AB4-8C4F-84348DD0B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0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Powerpoint_Template_Page2_11S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5" descr="logotyp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267450"/>
            <a:ext cx="232251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9144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Futura Bk BT" pitchFamily="34" charset="0"/>
              </a:defRPr>
            </a:lvl1pPr>
          </a:lstStyle>
          <a:p>
            <a:pPr>
              <a:defRPr/>
            </a:pPr>
            <a:fld id="{B9365A8C-3082-4A60-8E59-C3F4A8BD62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body copy</a:t>
            </a:r>
          </a:p>
          <a:p>
            <a:pPr lvl="1"/>
            <a:r>
              <a:rPr lang="en-US" smtClean="0"/>
              <a:t>Click to edit bullet 1</a:t>
            </a:r>
          </a:p>
          <a:p>
            <a:pPr lvl="2"/>
            <a:r>
              <a:rPr lang="en-US" smtClean="0"/>
              <a:t>Click to edit bullet 2</a:t>
            </a:r>
          </a:p>
          <a:p>
            <a:pPr lvl="3"/>
            <a:r>
              <a:rPr lang="en-US" smtClean="0"/>
              <a:t>Click to edit bullet 3</a:t>
            </a:r>
          </a:p>
          <a:p>
            <a:pPr lvl="3"/>
            <a:endParaRPr lang="en-US" smtClean="0"/>
          </a:p>
          <a:p>
            <a:pPr lvl="0"/>
            <a:endParaRPr lang="en-US" smtClean="0"/>
          </a:p>
        </p:txBody>
      </p:sp>
      <p:sp>
        <p:nvSpPr>
          <p:cNvPr id="1031" name="Rectangle 26"/>
          <p:cNvSpPr>
            <a:spLocks noChangeArrowheads="1"/>
          </p:cNvSpPr>
          <p:nvPr/>
        </p:nvSpPr>
        <p:spPr bwMode="auto">
          <a:xfrm>
            <a:off x="227013" y="995363"/>
            <a:ext cx="8470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>
                <a:solidFill>
                  <a:srgbClr val="B5C3D4"/>
                </a:solidFill>
                <a:latin typeface="Futura Md BT"/>
              </a:rPr>
              <a:t>Housing Department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6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8" r:id="rId11"/>
    <p:sldLayoutId id="2147484609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rgbClr val="D3A464"/>
        </a:buClr>
        <a:buChar char="•"/>
        <a:defRPr sz="3000">
          <a:solidFill>
            <a:srgbClr val="00376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3A464"/>
        </a:buClr>
        <a:buFont typeface="Futura Hv BT"/>
        <a:buChar char="&gt;"/>
        <a:defRPr sz="2500">
          <a:solidFill>
            <a:srgbClr val="4D6E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3A464"/>
        </a:buClr>
        <a:buFont typeface="Wingdings" pitchFamily="2" charset="2"/>
        <a:buChar char="§"/>
        <a:defRPr sz="2500">
          <a:solidFill>
            <a:srgbClr val="4D6E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3A464"/>
        </a:buClr>
        <a:buFont typeface="Futura Hv BT"/>
        <a:buChar char="»"/>
        <a:defRPr sz="2500">
          <a:solidFill>
            <a:srgbClr val="4D6E99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99E9BBF-B609-40F4-884D-1FC7E3BC479C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46566FB-5FFB-475E-A712-ADD90A111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611" r:id="rId2"/>
    <p:sldLayoutId id="2147484612" r:id="rId3"/>
    <p:sldLayoutId id="2147484613" r:id="rId4"/>
    <p:sldLayoutId id="2147484614" r:id="rId5"/>
    <p:sldLayoutId id="2147484615" r:id="rId6"/>
    <p:sldLayoutId id="2147484616" r:id="rId7"/>
    <p:sldLayoutId id="2147484617" r:id="rId8"/>
    <p:sldLayoutId id="2147484618" r:id="rId9"/>
    <p:sldLayoutId id="2147484619" r:id="rId10"/>
    <p:sldLayoutId id="21474846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D8F2D3B-1DB5-42FB-9AC9-4A06D1A22E6A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8839B26-219C-4BBE-B9D6-0B8B27872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  <p:sldLayoutId id="214748463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0D668DF-8DF6-48F6-B5B6-250F2AAB92CA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9A040F6-5D88-4A2D-87E6-D9D38092F2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F01C8DB-6252-40DA-8E51-5B231EEFD8CD}" type="datetimeFigureOut">
              <a:rPr lang="en-US"/>
              <a:pPr>
                <a:defRPr/>
              </a:pPr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EEB39AF-DB4D-4921-9A3C-1C6CD05A84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4" r:id="rId1"/>
    <p:sldLayoutId id="2147484645" r:id="rId2"/>
    <p:sldLayoutId id="2147484646" r:id="rId3"/>
    <p:sldLayoutId id="2147484647" r:id="rId4"/>
    <p:sldLayoutId id="2147484648" r:id="rId5"/>
    <p:sldLayoutId id="2147484649" r:id="rId6"/>
    <p:sldLayoutId id="2147484650" r:id="rId7"/>
    <p:sldLayoutId id="2147484651" r:id="rId8"/>
    <p:sldLayoutId id="2147484652" r:id="rId9"/>
    <p:sldLayoutId id="2147484653" r:id="rId10"/>
    <p:sldLayoutId id="2147484654" r:id="rId11"/>
    <p:sldLayoutId id="21474846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Chart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Char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Transfer of the Human Services Endowment Fund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10000"/>
            <a:ext cx="9144000" cy="1752600"/>
          </a:xfrm>
        </p:spPr>
        <p:txBody>
          <a:bodyPr/>
          <a:lstStyle/>
          <a:p>
            <a:pPr eaLnBrk="1" hangingPunct="1"/>
            <a:r>
              <a:rPr lang="en-US" sz="2800" smtClean="0"/>
              <a:t>City Council</a:t>
            </a:r>
          </a:p>
          <a:p>
            <a:pPr eaLnBrk="1" hangingPunct="1"/>
            <a:r>
              <a:rPr lang="en-US" sz="2800" smtClean="0"/>
              <a:t>October 29, 2012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400" smtClean="0"/>
              <a:t>Valerie Babinski, Program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HSEF was established in 1992 </a:t>
            </a:r>
          </a:p>
          <a:p>
            <a:r>
              <a:rPr lang="en-US" smtClean="0"/>
              <a:t>The fund consists of several bequests and other funds directed by Council</a:t>
            </a:r>
          </a:p>
          <a:p>
            <a:r>
              <a:rPr lang="en-US" smtClean="0"/>
              <a:t>Annual expenditure not to be below $113,200</a:t>
            </a:r>
          </a:p>
          <a:p>
            <a:r>
              <a:rPr lang="en-US" smtClean="0"/>
              <a:t>Only investment earnings to be expended</a:t>
            </a:r>
          </a:p>
          <a:p>
            <a:r>
              <a:rPr lang="en-US" smtClean="0"/>
              <a:t>Awards from the fund are made annually and are incorporated into the CDBG funding process</a:t>
            </a:r>
          </a:p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9DD4F32-36AF-4F13-A4FA-D35950174B1A}" type="slidenum">
              <a:rPr lang="en-US" smtClean="0">
                <a:latin typeface="Futura Bk BT"/>
              </a:rPr>
              <a:pPr eaLnBrk="1" hangingPunct="1"/>
              <a:t>2</a:t>
            </a:fld>
            <a:endParaRPr lang="en-US" smtClean="0">
              <a:latin typeface="Futura Bk B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Fund value peaked in 2002 at approximately 2.6M</a:t>
            </a:r>
          </a:p>
          <a:p>
            <a:r>
              <a:rPr lang="en-US" smtClean="0"/>
              <a:t>Investment earnings have been minimal while the expenditures have remained fairly consistent and in line with the established threshold</a:t>
            </a:r>
          </a:p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16C960-C071-49A4-88AE-2C0506D0A271}" type="slidenum">
              <a:rPr lang="en-US" smtClean="0">
                <a:latin typeface="Futura Bk BT"/>
              </a:rPr>
              <a:pPr eaLnBrk="1" hangingPunct="1"/>
              <a:t>3</a:t>
            </a:fld>
            <a:endParaRPr lang="en-US" smtClean="0">
              <a:latin typeface="Futura Bk B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Status of the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Current value is approximately $1.9M with and non-expendable floor of $1.8M</a:t>
            </a:r>
          </a:p>
          <a:p>
            <a:pPr>
              <a:defRPr/>
            </a:pPr>
            <a:r>
              <a:rPr lang="en-US" dirty="0" smtClean="0"/>
              <a:t>With the City’s investment policies growth will be minimal and would require indefinitely suspending giving from the Fund in FY 2014</a:t>
            </a:r>
          </a:p>
          <a:p>
            <a:pPr>
              <a:defRPr/>
            </a:pPr>
            <a:r>
              <a:rPr lang="en-US" dirty="0"/>
              <a:t>To continue viability of the fund staff recommends a transfer of the Fund to the Pasadena Community Foundation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7BDAD2-868C-466B-A284-FB3013F7944B}" type="slidenum">
              <a:rPr lang="en-US" smtClean="0">
                <a:latin typeface="Futura Bk BT"/>
              </a:rPr>
              <a:pPr eaLnBrk="1" hangingPunct="1"/>
              <a:t>4</a:t>
            </a:fld>
            <a:endParaRPr lang="en-US" smtClean="0">
              <a:latin typeface="Futura Bk B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 Comparison FY 02-12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City Investment Fund Performance 2002-12</a:t>
            </a:r>
          </a:p>
          <a:p>
            <a:pPr lvl="1"/>
            <a:r>
              <a:rPr lang="en-US" smtClean="0"/>
              <a:t>Beginning Balance (2002) $2.6M</a:t>
            </a:r>
          </a:p>
          <a:p>
            <a:pPr lvl="1"/>
            <a:r>
              <a:rPr lang="en-US" smtClean="0"/>
              <a:t>Ending balance (2012) $1.9M</a:t>
            </a:r>
          </a:p>
          <a:p>
            <a:pPr lvl="2"/>
            <a:r>
              <a:rPr lang="en-US" smtClean="0"/>
              <a:t>Loss of $584,000</a:t>
            </a:r>
          </a:p>
          <a:p>
            <a:endParaRPr lang="en-US" smtClean="0"/>
          </a:p>
          <a:p>
            <a:r>
              <a:rPr lang="en-US" smtClean="0"/>
              <a:t>Pasadena Community Foundation Estimates</a:t>
            </a:r>
          </a:p>
          <a:p>
            <a:pPr lvl="1"/>
            <a:r>
              <a:rPr lang="en-US" smtClean="0"/>
              <a:t>Beginning Balance (2002) $2.6M</a:t>
            </a:r>
          </a:p>
          <a:p>
            <a:pPr lvl="1"/>
            <a:r>
              <a:rPr lang="en-US" smtClean="0"/>
              <a:t>Ending Balance (2012) $2.88M </a:t>
            </a:r>
          </a:p>
          <a:p>
            <a:pPr lvl="2"/>
            <a:r>
              <a:rPr lang="en-US" smtClean="0"/>
              <a:t>Growth of $277,500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60FAF7-8D7C-4009-BDBB-F4D8F7A5AD6D}" type="slidenum">
              <a:rPr lang="en-US" smtClean="0">
                <a:latin typeface="Futura Bk BT"/>
              </a:rPr>
              <a:pPr eaLnBrk="1" hangingPunct="1"/>
              <a:t>5</a:t>
            </a:fld>
            <a:endParaRPr lang="en-US" smtClean="0">
              <a:latin typeface="Futura Bk B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Transfer of the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Allow for greater investment</a:t>
            </a:r>
          </a:p>
          <a:p>
            <a:pPr>
              <a:defRPr/>
            </a:pPr>
            <a:r>
              <a:rPr lang="en-US" sz="2800" dirty="0" smtClean="0"/>
              <a:t>Ability to pursue other sources of income including donations</a:t>
            </a:r>
          </a:p>
          <a:p>
            <a:pPr>
              <a:defRPr/>
            </a:pPr>
            <a:r>
              <a:rPr lang="en-US" sz="2800" dirty="0" smtClean="0"/>
              <a:t>Will not affect the purpose of the funds, the method in which awards are made, or the recommending advisory body</a:t>
            </a:r>
          </a:p>
          <a:p>
            <a:pPr>
              <a:defRPr/>
            </a:pPr>
            <a:r>
              <a:rPr lang="en-US" sz="2800" dirty="0" smtClean="0"/>
              <a:t>Will involve risk that may impact the funds overall earnings </a:t>
            </a:r>
          </a:p>
          <a:p>
            <a:pPr>
              <a:defRPr/>
            </a:pPr>
            <a:r>
              <a:rPr lang="en-US" sz="2800" dirty="0" smtClean="0"/>
              <a:t>Predicts higher growth rate and increase oversight of the amount available to allocate annually</a:t>
            </a: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0FD840-ED19-4B04-A3AC-6A85F83A05D7}" type="slidenum">
              <a:rPr lang="en-US" smtClean="0">
                <a:latin typeface="Futura Bk BT"/>
              </a:rPr>
              <a:pPr eaLnBrk="1" hangingPunct="1"/>
              <a:t>6</a:t>
            </a:fld>
            <a:endParaRPr lang="en-US" smtClean="0">
              <a:latin typeface="Futura Bk B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60 Year Fund Projection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C2965E2-A5CB-4EB5-B177-3BFBDA8459B7}" type="slidenum">
              <a:rPr lang="en-US" smtClean="0">
                <a:latin typeface="Futura Bk BT"/>
              </a:rPr>
              <a:pPr eaLnBrk="1" hangingPunct="1"/>
              <a:t>7</a:t>
            </a:fld>
            <a:endParaRPr lang="en-US" smtClean="0">
              <a:latin typeface="Futura Bk BT"/>
            </a:endParaRPr>
          </a:p>
        </p:txBody>
      </p:sp>
      <p:graphicFrame>
        <p:nvGraphicFramePr>
          <p:cNvPr id="1331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4000" y="1549400"/>
          <a:ext cx="8559800" cy="46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r:id="rId4" imgW="8559526" imgH="4676037" progId="Excel.Chart.8">
                  <p:embed/>
                </p:oleObj>
              </mc:Choice>
              <mc:Fallback>
                <p:oleObj r:id="rId4" imgW="8559526" imgH="4676037" progId="Excel.Chart.8">
                  <p:embed/>
                  <p:pic>
                    <p:nvPicPr>
                      <p:cNvPr id="0" name="Content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1549400"/>
                        <a:ext cx="8559800" cy="467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5 Year Fund Projection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793907F-748E-42E8-8FA8-79320C3A26BD}" type="slidenum">
              <a:rPr lang="en-US" smtClean="0">
                <a:latin typeface="Futura Bk BT"/>
              </a:rPr>
              <a:pPr eaLnBrk="1" hangingPunct="1"/>
              <a:t>8</a:t>
            </a:fld>
            <a:endParaRPr lang="en-US" smtClean="0">
              <a:latin typeface="Futura Bk BT"/>
            </a:endParaRPr>
          </a:p>
        </p:txBody>
      </p:sp>
      <p:graphicFrame>
        <p:nvGraphicFramePr>
          <p:cNvPr id="14340" name="Content Placeholder 4"/>
          <p:cNvGraphicFramePr>
            <a:graphicFrameLocks noGrp="1"/>
          </p:cNvGraphicFramePr>
          <p:nvPr>
            <p:ph idx="1"/>
          </p:nvPr>
        </p:nvGraphicFramePr>
        <p:xfrm>
          <a:off x="254000" y="1549400"/>
          <a:ext cx="8559800" cy="46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r:id="rId4" imgW="8559526" imgH="4676037" progId="Excel.Chart.8">
                  <p:embed/>
                </p:oleObj>
              </mc:Choice>
              <mc:Fallback>
                <p:oleObj r:id="rId4" imgW="8559526" imgH="4676037" progId="Excel.Chart.8">
                  <p:embed/>
                  <p:pic>
                    <p:nvPicPr>
                      <p:cNvPr id="0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1549400"/>
                        <a:ext cx="8559800" cy="467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tem 10 Transfer of the HSEF Agenda 10-29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Futura Md BT"/>
        <a:ea typeface=""/>
        <a:cs typeface="Times New Roman"/>
      </a:majorFont>
      <a:minorFont>
        <a:latin typeface="Futura Md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Item 10 Transfer of the HSEF Agenda 10-29</Template>
  <TotalTime>1</TotalTime>
  <Words>278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Futura Md BT</vt:lpstr>
      <vt:lpstr>Times New Roman</vt:lpstr>
      <vt:lpstr>Futura Hv BT</vt:lpstr>
      <vt:lpstr>Wingdings</vt:lpstr>
      <vt:lpstr>Futura Bk BT</vt:lpstr>
      <vt:lpstr>Calibri</vt:lpstr>
      <vt:lpstr>Item 10 Transfer of the HSEF Agenda 10-29</vt:lpstr>
      <vt:lpstr>3_Custom Design</vt:lpstr>
      <vt:lpstr>2_Custom Design</vt:lpstr>
      <vt:lpstr>1_Custom Design</vt:lpstr>
      <vt:lpstr>Custom Design</vt:lpstr>
      <vt:lpstr>Microsoft Excel Chart</vt:lpstr>
      <vt:lpstr>Transfer of the Human Services Endowment Fund  </vt:lpstr>
      <vt:lpstr>Background</vt:lpstr>
      <vt:lpstr>Background</vt:lpstr>
      <vt:lpstr>Current Status of the Fund</vt:lpstr>
      <vt:lpstr>Fund Comparison FY 02-12</vt:lpstr>
      <vt:lpstr>Transfer of the Fund</vt:lpstr>
      <vt:lpstr>60 Year Fund Projection</vt:lpstr>
      <vt:lpstr>5 Year Fund Projection</vt:lpstr>
    </vt:vector>
  </TitlesOfParts>
  <Company>City of Pasadena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of the Human Services Endowment Fund  </dc:title>
  <dc:creator>Novelo, Lilia</dc:creator>
  <cp:lastModifiedBy>Novelo, Lilia</cp:lastModifiedBy>
  <cp:revision>1</cp:revision>
  <cp:lastPrinted>2012-10-22T19:59:34Z</cp:lastPrinted>
  <dcterms:created xsi:type="dcterms:W3CDTF">2012-10-30T16:00:17Z</dcterms:created>
  <dcterms:modified xsi:type="dcterms:W3CDTF">2012-10-30T16:01:20Z</dcterms:modified>
</cp:coreProperties>
</file>