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256" r:id="rId3"/>
    <p:sldId id="358" r:id="rId4"/>
    <p:sldId id="392" r:id="rId5"/>
    <p:sldId id="393" r:id="rId6"/>
    <p:sldId id="394" r:id="rId7"/>
    <p:sldId id="395" r:id="rId8"/>
    <p:sldId id="380" r:id="rId9"/>
    <p:sldId id="381" r:id="rId10"/>
    <p:sldId id="382" r:id="rId11"/>
    <p:sldId id="332" r:id="rId12"/>
    <p:sldId id="361" r:id="rId13"/>
    <p:sldId id="357" r:id="rId14"/>
    <p:sldId id="371" r:id="rId15"/>
    <p:sldId id="360" r:id="rId16"/>
    <p:sldId id="340" r:id="rId17"/>
    <p:sldId id="356" r:id="rId18"/>
    <p:sldId id="339" r:id="rId19"/>
    <p:sldId id="346" r:id="rId20"/>
    <p:sldId id="368" r:id="rId21"/>
    <p:sldId id="373" r:id="rId22"/>
    <p:sldId id="378" r:id="rId23"/>
    <p:sldId id="383" r:id="rId24"/>
    <p:sldId id="384" r:id="rId25"/>
    <p:sldId id="385" r:id="rId26"/>
    <p:sldId id="386" r:id="rId27"/>
    <p:sldId id="396" r:id="rId28"/>
    <p:sldId id="379" r:id="rId29"/>
    <p:sldId id="331" r:id="rId30"/>
    <p:sldId id="377" r:id="rId31"/>
    <p:sldId id="362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0000"/>
    <a:srgbClr val="FBFFC4"/>
    <a:srgbClr val="ECECEC"/>
    <a:srgbClr val="99FFCC"/>
    <a:srgbClr val="36E61E"/>
    <a:srgbClr val="89A20E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76890" autoAdjust="0"/>
  </p:normalViewPr>
  <p:slideViewPr>
    <p:cSldViewPr>
      <p:cViewPr varScale="1">
        <p:scale>
          <a:sx n="56" d="100"/>
          <a:sy n="56" d="100"/>
        </p:scale>
        <p:origin x="-49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525"/>
    </p:cViewPr>
  </p:sorterViewPr>
  <p:notesViewPr>
    <p:cSldViewPr>
      <p:cViewPr>
        <p:scale>
          <a:sx n="100" d="100"/>
          <a:sy n="100" d="100"/>
        </p:scale>
        <p:origin x="-1248" y="27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50"/>
      <c:rotY val="60"/>
      <c:perspective val="30"/>
    </c:view3D>
    <c:plotArea>
      <c:layout>
        <c:manualLayout>
          <c:layoutTarget val="inner"/>
          <c:xMode val="edge"/>
          <c:yMode val="edge"/>
          <c:x val="9.1709554346943764E-2"/>
          <c:y val="8.9460784313725339E-2"/>
          <c:w val="0.83719944800714363"/>
          <c:h val="0.821078431372550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explosion val="7"/>
            <c:spPr>
              <a:solidFill>
                <a:srgbClr val="9F2936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explosion val="10"/>
            <c:spPr>
              <a:solidFill>
                <a:schemeClr val="accent1"/>
              </a:solidFill>
            </c:spPr>
          </c:dPt>
          <c:dPt>
            <c:idx val="6"/>
            <c:explosion val="6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5910652920962293E-3"/>
                  <c:y val="-5.3166975451598491E-3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1.2027491408934721E-2"/>
                  <c:y val="-1.7156862745098079E-2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-8.5910652920962297E-2"/>
                  <c:y val="0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9.2783505154639248E-2"/>
                  <c:y val="-4.0957233287015594E-2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1.5463917525773196E-2"/>
                  <c:y val="-0.16719449590859983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4.1927918732380672E-2"/>
                  <c:y val="-6.8354292777028924E-2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6"/>
              <c:layout>
                <c:manualLayout>
                  <c:x val="3.7417614464858598E-2"/>
                  <c:y val="6.3448817411896702E-2"/>
                </c:manualLayout>
              </c:layout>
              <c:dLblPos val="bestFit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outEnd"/>
            <c:showVal val="1"/>
            <c:showCatName val="1"/>
            <c:separator> </c:separator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</c:dLbls>
          <c:cat>
            <c:strRef>
              <c:f>Sheet1!$A$2:$A$8</c:f>
              <c:strCache>
                <c:ptCount val="7"/>
                <c:pt idx="0">
                  <c:v>Diesel</c:v>
                </c:pt>
                <c:pt idx="1">
                  <c:v>Gasoline</c:v>
                </c:pt>
                <c:pt idx="2">
                  <c:v>Natural Gas</c:v>
                </c:pt>
                <c:pt idx="3">
                  <c:v>Fuel Oil</c:v>
                </c:pt>
                <c:pt idx="4">
                  <c:v>Jet Fuel</c:v>
                </c:pt>
                <c:pt idx="5">
                  <c:v>Electricity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0.54</c:v>
                </c:pt>
                <c:pt idx="1">
                  <c:v>0.26</c:v>
                </c:pt>
                <c:pt idx="2">
                  <c:v>9.0000000000000066E-2</c:v>
                </c:pt>
                <c:pt idx="3">
                  <c:v>9.0000000000000066E-2</c:v>
                </c:pt>
                <c:pt idx="4">
                  <c:v>2.0000000000000032E-2</c:v>
                </c:pt>
                <c:pt idx="5" formatCode="0.0%">
                  <c:v>3.0000000000000144E-3</c:v>
                </c:pt>
                <c:pt idx="6" formatCode="0.0%">
                  <c:v>4.0000000000000114E-3</c:v>
                </c:pt>
              </c:numCache>
            </c:numRef>
          </c:val>
        </c:ser>
      </c:pie3DChart>
      <c:spPr>
        <a:noFill/>
        <a:ln w="25387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ADB5283-D484-484D-A547-EA01D63B0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6DC4A19-FBDA-4C58-85A7-53655E62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28117-369E-4B3E-88FD-AF946B3CFAC7}" type="slidenum">
              <a:rPr lang="en-US"/>
              <a:pPr/>
              <a:t>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5B9BE-65D1-4903-AC35-F648FEDC0FC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5F53E-A626-482D-AABC-597604B691B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0308E-8591-4886-B1E6-B20CEDE1125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AEECF-1A2D-4C6A-8C37-E03873ECD41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8E3BD-3B38-49FF-A6D3-17601932211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62BEF-250D-457A-A2D1-9B9BAE4838E1}" type="slidenum">
              <a:rPr lang="en-US"/>
              <a:pPr/>
              <a:t>15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D34E2-DD44-46E0-A225-57E1D752531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BC678-05BB-4EAF-A6A4-83C965600C1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0F355-F5C6-4B54-9A22-F5706C72D18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EC07D-63F9-47A8-A061-B4331E475BB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465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D344-CF7B-4AA2-B132-D4ED85B3B6E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AAD99-2518-4AC0-BD8C-283B08E105F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F3CD1-39B4-4F15-9DB1-2C439F147FF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272CF-6B61-4A8B-9785-B8588865D06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8DD8-58B9-4241-BB2B-E495985BDBA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C4A19-FBDA-4C58-85A7-53655E62CF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A16A8-B176-4DC3-9A19-272749D422D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465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D344-CF7B-4AA2-B132-D4ED85B3B6E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A3883-A8B6-4C0F-9839-9F5326BD569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EA5A3-C9D3-48E2-B356-991FDB62F5D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C4A19-FBDA-4C58-85A7-53655E62CF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465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D344-CF7B-4AA2-B132-D4ED85B3B6E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3D490-1C5A-466E-B3FE-E7622E4B6320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465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D344-CF7B-4AA2-B132-D4ED85B3B6E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465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D344-CF7B-4AA2-B132-D4ED85B3B6E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465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D344-CF7B-4AA2-B132-D4ED85B3B6E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C4A19-FBDA-4C58-85A7-53655E62CF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C4A19-FBDA-4C58-85A7-53655E62CF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C4A19-FBDA-4C58-85A7-53655E62CF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376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6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C0A0F-D2E7-4F43-894F-29DDC62C5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8D67F-4B23-4903-8E4A-3CDBC0B3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E2439-83A3-4456-8CF0-1C99FEAB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6428DF-8773-4E59-AF36-0E7A3359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60B1F8-636F-4E8E-90F2-11F9339F5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7" descr="AQMD LOGO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82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E8F0F4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</a:t>
            </a:r>
          </a:p>
          <a:p>
            <a:pPr>
              <a:defRPr/>
            </a:pPr>
            <a:endParaRPr lang="en-US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A78A3C-2C64-40EA-BBB4-19729FD19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E33E75-1A9C-4A79-AF09-456E3E05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C20B69-AE0E-4D80-A4F8-E4994439A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F23538-66E0-4A7C-B132-D779954A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229ED-6966-4930-9844-013DF6345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394D45-B2D6-4C4E-B20A-86E5BD68D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9E267-C904-4ACC-97A1-8C627E3B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1BDE0-52B5-4AA7-9A98-600DD2DB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761D06-6850-46F9-AC1E-0C9AB339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26CA09-B512-4C52-BC10-16140F964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5D226-57C4-48C8-9A7B-24A8AFC2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16E5E-4C2D-42F9-98E9-B7528B94C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05790-7A88-40D2-9E6E-8C838FB19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82D6E1-1090-4557-A5B2-A421EF24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6921E6-8469-48A8-9E05-BEF441E34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1E8DF4-0F65-42D0-9F6D-F064E742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6DB6E7-6E33-4F9B-9115-A8563A4B3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322257-AE71-4594-857C-2B35D1B09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CB078D-D975-4F17-A543-52E1BAACA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65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65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65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65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65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5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6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366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366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366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36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6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6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6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6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3130CE-DD8A-4EE5-8C0D-87A91694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South Coast Air Quality Management District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817C4D6-2F3F-47D6-839A-A0AC8605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12" Type="http://schemas.openxmlformats.org/officeDocument/2006/relationships/hyperlink" Target="http://sharealogo.com/wp-content/uploads/Honda_ai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slamotors.com/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5" Type="http://schemas.openxmlformats.org/officeDocument/2006/relationships/image" Target="../media/image42.jpeg"/><Relationship Id="rId10" Type="http://schemas.openxmlformats.org/officeDocument/2006/relationships/image" Target="../media/image39.jpeg"/><Relationship Id="rId4" Type="http://schemas.openxmlformats.org/officeDocument/2006/relationships/image" Target="../media/image35.jpeg"/><Relationship Id="rId9" Type="http://schemas.openxmlformats.org/officeDocument/2006/relationships/hyperlink" Target="http://world.honda.com/news/2010/4101117Fit-EV-Concept-Los-Angeles-Auto-Show/photo/pages/07.html" TargetMode="External"/><Relationship Id="rId14" Type="http://schemas.openxmlformats.org/officeDocument/2006/relationships/hyperlink" Target="http://www.4wheelsnews.com/images/news/14577/mitsubishi_logo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facebook.com/cleanairconnections" TargetMode="External"/><Relationship Id="rId7" Type="http://schemas.openxmlformats.org/officeDocument/2006/relationships/hyperlink" Target="http://www.youtube.com/southcoastaqmd" TargetMode="External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1.jpeg"/><Relationship Id="rId5" Type="http://schemas.openxmlformats.org/officeDocument/2006/relationships/hyperlink" Target="http://www.twitter.com/connect2clnair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openxmlformats.org/officeDocument/2006/relationships/hyperlink" Target="http://www.twitter.com/Connect2ClnAi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8768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161616"/>
                </a:solidFill>
                <a:latin typeface="Arial Narrow" pitchFamily="34" charset="0"/>
              </a:rPr>
              <a:t/>
            </a:r>
            <a:br>
              <a:rPr lang="en-US" b="1" smtClean="0">
                <a:solidFill>
                  <a:srgbClr val="161616"/>
                </a:solidFill>
                <a:latin typeface="Arial Narrow" pitchFamily="34" charset="0"/>
              </a:rPr>
            </a:br>
            <a:r>
              <a:rPr lang="en-US" b="1" smtClean="0">
                <a:solidFill>
                  <a:srgbClr val="161616"/>
                </a:solidFill>
                <a:latin typeface="Arial Narrow" pitchFamily="34" charset="0"/>
              </a:rPr>
              <a:t/>
            </a:r>
            <a:br>
              <a:rPr lang="en-US" b="1" smtClean="0">
                <a:solidFill>
                  <a:srgbClr val="161616"/>
                </a:solidFill>
                <a:latin typeface="Arial Narrow" pitchFamily="34" charset="0"/>
              </a:rPr>
            </a:br>
            <a:r>
              <a:rPr lang="en-US" sz="3200" b="1" smtClean="0">
                <a:solidFill>
                  <a:srgbClr val="161616"/>
                </a:solidFill>
                <a:latin typeface="Arial Narrow" pitchFamily="34" charset="0"/>
              </a:rPr>
              <a:t>Michael Cacciotti</a:t>
            </a:r>
            <a:br>
              <a:rPr lang="en-US" sz="3200" b="1" smtClean="0">
                <a:solidFill>
                  <a:srgbClr val="161616"/>
                </a:solidFill>
                <a:latin typeface="Arial Narrow" pitchFamily="34" charset="0"/>
              </a:rPr>
            </a:br>
            <a:r>
              <a:rPr lang="en-US" sz="2400" b="1" smtClean="0">
                <a:solidFill>
                  <a:srgbClr val="161616"/>
                </a:solidFill>
                <a:latin typeface="Arial Narrow" pitchFamily="34" charset="0"/>
              </a:rPr>
              <a:t>Governing Board Member/South Pasadena Mayor Pro Tem</a:t>
            </a:r>
            <a:br>
              <a:rPr lang="en-US" sz="2400" b="1" smtClean="0">
                <a:solidFill>
                  <a:srgbClr val="161616"/>
                </a:solidFill>
                <a:latin typeface="Arial Narrow" pitchFamily="34" charset="0"/>
              </a:rPr>
            </a:br>
            <a:r>
              <a:rPr lang="en-US" sz="2000" b="1" i="1" smtClean="0">
                <a:solidFill>
                  <a:srgbClr val="161616"/>
                </a:solidFill>
                <a:latin typeface="Arial Narrow" pitchFamily="34" charset="0"/>
              </a:rPr>
              <a:t>Representing  the cities of Los Angeles County/Eastern Region</a:t>
            </a:r>
            <a:endParaRPr lang="en-US" sz="2000" b="1" smtClean="0">
              <a:solidFill>
                <a:srgbClr val="161616"/>
              </a:solidFill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n w="3175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Air Quality Update</a:t>
            </a:r>
          </a:p>
          <a:p>
            <a:pPr eaLnBrk="1" hangingPunct="1">
              <a:defRPr/>
            </a:pPr>
            <a:r>
              <a:rPr lang="en-US" sz="2400" b="1" dirty="0" smtClean="0">
                <a:ln w="3175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</a:rPr>
              <a:t>			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5388" y="381000"/>
            <a:ext cx="1674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FBFFC4"/>
                </a:solidFill>
                <a:effectLst/>
              </a:rPr>
              <a:t>AQMD Technology Incentives</a:t>
            </a:r>
            <a:br>
              <a:rPr lang="en-US" sz="3800" b="1" smtClean="0">
                <a:solidFill>
                  <a:srgbClr val="FBFFC4"/>
                </a:solidFill>
                <a:effectLst/>
              </a:rPr>
            </a:br>
            <a:r>
              <a:rPr lang="en-US" sz="3800" b="1" smtClean="0">
                <a:solidFill>
                  <a:srgbClr val="FBFFC4"/>
                </a:solidFill>
                <a:effectLst/>
              </a:rPr>
              <a:t>&amp; Funding for Cities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5029200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buClr>
                <a:srgbClr val="004574"/>
              </a:buClr>
            </a:pPr>
            <a:r>
              <a:rPr lang="en-US" sz="2500" smtClean="0">
                <a:solidFill>
                  <a:srgbClr val="161616"/>
                </a:solidFill>
                <a:effectLst/>
              </a:rPr>
              <a:t>AB 2766 Subvention Funds</a:t>
            </a:r>
          </a:p>
          <a:p>
            <a:pPr eaLnBrk="1" hangingPunct="1">
              <a:spcBef>
                <a:spcPct val="45000"/>
              </a:spcBef>
              <a:buClr>
                <a:srgbClr val="004574"/>
              </a:buClr>
            </a:pPr>
            <a:r>
              <a:rPr lang="en-US" sz="2500" smtClean="0">
                <a:solidFill>
                  <a:srgbClr val="161616"/>
                </a:solidFill>
                <a:effectLst/>
              </a:rPr>
              <a:t>Carl Moyer Program</a:t>
            </a:r>
          </a:p>
          <a:p>
            <a:pPr eaLnBrk="1" hangingPunct="1">
              <a:spcBef>
                <a:spcPct val="45000"/>
              </a:spcBef>
              <a:buClr>
                <a:srgbClr val="004574"/>
              </a:buClr>
            </a:pPr>
            <a:r>
              <a:rPr lang="en-US" sz="2500" smtClean="0">
                <a:solidFill>
                  <a:srgbClr val="161616"/>
                </a:solidFill>
                <a:effectLst/>
              </a:rPr>
              <a:t>Proposition 1B – </a:t>
            </a:r>
            <a:br>
              <a:rPr lang="en-US" sz="2500" smtClean="0">
                <a:solidFill>
                  <a:srgbClr val="161616"/>
                </a:solidFill>
                <a:effectLst/>
              </a:rPr>
            </a:br>
            <a:r>
              <a:rPr lang="en-US" sz="2500" smtClean="0">
                <a:solidFill>
                  <a:srgbClr val="161616"/>
                </a:solidFill>
                <a:effectLst/>
              </a:rPr>
              <a:t>Goods Movement Program</a:t>
            </a:r>
          </a:p>
          <a:p>
            <a:pPr eaLnBrk="1" hangingPunct="1">
              <a:spcBef>
                <a:spcPct val="45000"/>
              </a:spcBef>
              <a:buClr>
                <a:srgbClr val="004574"/>
              </a:buClr>
            </a:pPr>
            <a:r>
              <a:rPr lang="en-US" sz="2500" smtClean="0">
                <a:solidFill>
                  <a:srgbClr val="161616"/>
                </a:solidFill>
                <a:effectLst/>
              </a:rPr>
              <a:t>Diesel Emissions </a:t>
            </a:r>
            <a:br>
              <a:rPr lang="en-US" sz="2500" smtClean="0">
                <a:solidFill>
                  <a:srgbClr val="161616"/>
                </a:solidFill>
                <a:effectLst/>
              </a:rPr>
            </a:br>
            <a:r>
              <a:rPr lang="en-US" sz="2500" smtClean="0">
                <a:solidFill>
                  <a:srgbClr val="161616"/>
                </a:solidFill>
                <a:effectLst/>
              </a:rPr>
              <a:t>Reduction Act (DERA)</a:t>
            </a:r>
          </a:p>
          <a:p>
            <a:pPr eaLnBrk="1" hangingPunct="1">
              <a:spcBef>
                <a:spcPct val="45000"/>
              </a:spcBef>
              <a:buClr>
                <a:srgbClr val="004574"/>
              </a:buClr>
            </a:pPr>
            <a:r>
              <a:rPr lang="en-US" sz="2500" smtClean="0">
                <a:solidFill>
                  <a:srgbClr val="161616"/>
                </a:solidFill>
                <a:effectLst/>
              </a:rPr>
              <a:t>Lower-Emission </a:t>
            </a:r>
            <a:br>
              <a:rPr lang="en-US" sz="2500" smtClean="0">
                <a:solidFill>
                  <a:srgbClr val="161616"/>
                </a:solidFill>
                <a:effectLst/>
              </a:rPr>
            </a:br>
            <a:r>
              <a:rPr lang="en-US" sz="2500" smtClean="0">
                <a:solidFill>
                  <a:srgbClr val="161616"/>
                </a:solidFill>
                <a:effectLst/>
              </a:rPr>
              <a:t>School Bus Program</a:t>
            </a:r>
          </a:p>
          <a:p>
            <a:pPr eaLnBrk="1" hangingPunct="1">
              <a:spcBef>
                <a:spcPct val="45000"/>
              </a:spcBef>
              <a:buClr>
                <a:srgbClr val="004574"/>
              </a:buClr>
            </a:pPr>
            <a:r>
              <a:rPr lang="en-US" sz="2500" smtClean="0">
                <a:solidFill>
                  <a:srgbClr val="161616"/>
                </a:solidFill>
                <a:effectLst/>
              </a:rPr>
              <a:t>Air Quality Investment Program (AQIP)</a:t>
            </a:r>
          </a:p>
        </p:txBody>
      </p:sp>
      <p:pic>
        <p:nvPicPr>
          <p:cNvPr id="33798" name="Picture 3" descr="tru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11338"/>
            <a:ext cx="26304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 descr="schoolbu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16338"/>
            <a:ext cx="26670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clouds2N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AB 2766 Subvention Funds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83163"/>
          </a:xfrm>
        </p:spPr>
        <p:txBody>
          <a:bodyPr/>
          <a:lstStyle/>
          <a:p>
            <a:pPr eaLnBrk="1" hangingPunct="1">
              <a:buClr>
                <a:srgbClr val="004574"/>
              </a:buClr>
            </a:pPr>
            <a:endParaRPr lang="en-US" sz="2400" smtClean="0">
              <a:solidFill>
                <a:srgbClr val="161616"/>
              </a:solidFill>
              <a:effectLst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7200" y="1447800"/>
          <a:ext cx="7772400" cy="4851400"/>
        </p:xfrm>
        <a:graphic>
          <a:graphicData uri="http://schemas.openxmlformats.org/presentationml/2006/ole">
            <p:oleObj spid="_x0000_s1026" name="Chart" r:id="rId5" imgW="11689056" imgH="82296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arlmoyer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525963"/>
          </a:xfrm>
        </p:spPr>
        <p:txBody>
          <a:bodyPr/>
          <a:lstStyle/>
          <a:p>
            <a:pPr eaLnBrk="1" hangingPunct="1">
              <a:buClr>
                <a:srgbClr val="004574"/>
              </a:buClr>
            </a:pPr>
            <a:r>
              <a:rPr lang="en-US" sz="1800" smtClean="0">
                <a:solidFill>
                  <a:srgbClr val="000000"/>
                </a:solidFill>
              </a:rPr>
              <a:t>The Carl Moyer Program provides monetary grants to help businesses and public agencies clean up their heavy-duty diesel engines more than required by air pollution regulations.  </a:t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4574"/>
              </a:buClr>
            </a:pPr>
            <a:r>
              <a:rPr lang="en-US" sz="1800" smtClean="0">
                <a:solidFill>
                  <a:srgbClr val="000000"/>
                </a:solidFill>
              </a:rPr>
              <a:t>The grants cover some or all of the cost difference between purchasing a newer cleaner engine/vehicle, and rebuilding the existing engine. </a:t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4574"/>
              </a:buClr>
            </a:pPr>
            <a:r>
              <a:rPr lang="en-US" sz="1800" smtClean="0">
                <a:solidFill>
                  <a:srgbClr val="000000"/>
                </a:solidFill>
              </a:rPr>
              <a:t>The 2011 Carl Moyer Program Announcement will be released in March due to modifications to the guidelines by CARB. The closing date to submit proposals will be extended to </a:t>
            </a:r>
            <a:r>
              <a:rPr lang="en-US" sz="1800" smtClean="0">
                <a:solidFill>
                  <a:srgbClr val="FF0000"/>
                </a:solidFill>
              </a:rPr>
              <a:t>Friday, June 3, 2011</a:t>
            </a:r>
            <a:r>
              <a:rPr lang="en-US" sz="1800" smtClean="0">
                <a:solidFill>
                  <a:srgbClr val="000000"/>
                </a:solidFill>
              </a:rPr>
              <a:t>.</a:t>
            </a: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62329"/>
              </a:buClr>
              <a:buFont typeface="Wingdings" pitchFamily="2" charset="2"/>
              <a:buChar char="Ø"/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>
            <a:noAutofit/>
            <a:sp3d prstMaterial="softEdge"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Carl Moyer Memorial Air Quality  Standards Attainment Program</a:t>
            </a:r>
            <a:endParaRPr lang="en-US" sz="3200" dirty="0">
              <a:solidFill>
                <a:srgbClr val="FBFFC4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Voucher Incentive Program (VIP)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2971800"/>
          </a:xfrm>
        </p:spPr>
        <p:txBody>
          <a:bodyPr/>
          <a:lstStyle/>
          <a:p>
            <a:pPr eaLnBrk="1" hangingPunct="1">
              <a:buClr>
                <a:srgbClr val="004574"/>
              </a:buClr>
              <a:defRPr/>
            </a:pPr>
            <a:r>
              <a:rPr lang="en-US" sz="2000" smtClean="0">
                <a:solidFill>
                  <a:srgbClr val="000000"/>
                </a:solidFill>
                <a:effectLst/>
              </a:rPr>
              <a:t>The On-Road Heavy-Duty Vehicle Voucher Incentive Program (VIP) allows truck dealers to provide a discount to owners/operators to offset the purchase cost of a newer, low-emitting truck. </a:t>
            </a:r>
            <a:br>
              <a:rPr lang="en-US" sz="2000" smtClean="0">
                <a:solidFill>
                  <a:srgbClr val="000000"/>
                </a:solidFill>
                <a:effectLst/>
              </a:rPr>
            </a:br>
            <a:endParaRPr lang="en-US" sz="2000" smtClean="0">
              <a:solidFill>
                <a:srgbClr val="000000"/>
              </a:solidFill>
              <a:effectLst/>
            </a:endParaRPr>
          </a:p>
          <a:p>
            <a:pPr eaLnBrk="1" hangingPunct="1">
              <a:buClr>
                <a:srgbClr val="004574"/>
              </a:buClr>
              <a:defRPr/>
            </a:pPr>
            <a:r>
              <a:rPr lang="en-US" sz="2000" smtClean="0">
                <a:solidFill>
                  <a:srgbClr val="000000"/>
                </a:solidFill>
                <a:effectLst/>
              </a:rPr>
              <a:t>Total Funding Available under this Program: $6.8 Million (FY 09-10) </a:t>
            </a:r>
            <a:br>
              <a:rPr lang="en-US" sz="2000" smtClean="0">
                <a:solidFill>
                  <a:srgbClr val="000000"/>
                </a:solidFill>
                <a:effectLst/>
              </a:rPr>
            </a:br>
            <a:endParaRPr lang="en-US" sz="2000" smtClean="0">
              <a:solidFill>
                <a:srgbClr val="000000"/>
              </a:solidFill>
              <a:effectLst/>
            </a:endParaRPr>
          </a:p>
          <a:p>
            <a:pPr eaLnBrk="1" hangingPunct="1">
              <a:buClr>
                <a:srgbClr val="004574"/>
              </a:buClr>
              <a:defRPr/>
            </a:pPr>
            <a:r>
              <a:rPr lang="en-US" sz="2000" smtClean="0">
                <a:solidFill>
                  <a:srgbClr val="FF0000"/>
                </a:solidFill>
                <a:effectLst/>
              </a:rPr>
              <a:t>First-Come, First-Served Basis </a:t>
            </a:r>
            <a:r>
              <a:rPr lang="en-US" sz="2000" smtClean="0">
                <a:solidFill>
                  <a:srgbClr val="000000"/>
                </a:solidFill>
                <a:effectLst/>
              </a:rPr>
              <a:t>(no application deadline; open until funds are exhausted) 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35846" name="Picture 7" descr="http://www.aqmd.gov/tao/implementation/VIP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495800"/>
            <a:ext cx="3248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Surplus Off-Road Opt-in for </a:t>
            </a:r>
            <a:r>
              <a:rPr lang="en-US" sz="3600" b="1" dirty="0" err="1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NOx</a:t>
            </a:r>
            <a: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 (SOON)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83163"/>
          </a:xfrm>
        </p:spPr>
        <p:txBody>
          <a:bodyPr/>
          <a:lstStyle/>
          <a:p>
            <a:pPr eaLnBrk="1" hangingPunct="1">
              <a:buClr>
                <a:srgbClr val="004574"/>
              </a:buClr>
              <a:defRPr/>
            </a:pPr>
            <a:r>
              <a:rPr lang="en-US" sz="2400" smtClean="0">
                <a:solidFill>
                  <a:srgbClr val="000000"/>
                </a:solidFill>
                <a:effectLst/>
              </a:rPr>
              <a:t>Program provides funding assistance to applicable fleets to repower or replace older, high-polluting, off-road diesel vehicles, which operate within South Coast AQMD’s jurisdiction, with new, cleaner engines and equipment. </a:t>
            </a:r>
            <a:br>
              <a:rPr lang="en-US" sz="2400" smtClean="0">
                <a:solidFill>
                  <a:srgbClr val="000000"/>
                </a:solidFill>
                <a:effectLst/>
              </a:rPr>
            </a:br>
            <a:endParaRPr lang="en-US" sz="2400" smtClean="0">
              <a:solidFill>
                <a:srgbClr val="000000"/>
              </a:solidFill>
              <a:effectLst/>
            </a:endParaRPr>
          </a:p>
          <a:p>
            <a:pPr>
              <a:buClrTx/>
              <a:defRPr/>
            </a:pPr>
            <a:r>
              <a:rPr lang="en-US" sz="2400" smtClean="0">
                <a:solidFill>
                  <a:srgbClr val="000000"/>
                </a:solidFill>
                <a:effectLst/>
              </a:rPr>
              <a:t>Funding is available for of up to $60 million to accelerate the clean-up of Off-Road Diesel Vehicles.</a:t>
            </a:r>
            <a:br>
              <a:rPr lang="en-US" sz="2400" smtClean="0">
                <a:solidFill>
                  <a:srgbClr val="000000"/>
                </a:solidFill>
                <a:effectLst/>
              </a:rPr>
            </a:br>
            <a:endParaRPr lang="en-US" sz="2400" smtClean="0">
              <a:solidFill>
                <a:srgbClr val="000000"/>
              </a:solidFill>
              <a:effectLst/>
            </a:endParaRPr>
          </a:p>
          <a:p>
            <a:pPr>
              <a:buClrTx/>
              <a:buFont typeface="Wingdings" pitchFamily="2" charset="2"/>
              <a:buNone/>
              <a:defRPr/>
            </a:pPr>
            <a:r>
              <a:rPr lang="en-US" sz="2400" b="1" smtClean="0"/>
              <a:t/>
            </a:r>
            <a:br>
              <a:rPr lang="en-US" sz="2400" b="1" smtClean="0"/>
            </a:br>
            <a:endParaRPr lang="en-US" sz="2400" smtClean="0">
              <a:solidFill>
                <a:srgbClr val="16161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908800" cy="91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Proposition 1B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400800" cy="4800600"/>
          </a:xfrm>
        </p:spPr>
        <p:txBody>
          <a:bodyPr/>
          <a:lstStyle/>
          <a:p>
            <a:pPr>
              <a:spcBef>
                <a:spcPct val="40000"/>
              </a:spcBef>
              <a:buClr>
                <a:srgbClr val="004574"/>
              </a:buClr>
            </a:pPr>
            <a:r>
              <a:rPr lang="en-US" sz="2600" smtClean="0">
                <a:solidFill>
                  <a:srgbClr val="161616"/>
                </a:solidFill>
                <a:effectLst/>
              </a:rPr>
              <a:t>Proposition 1B approved by voters in November 2006</a:t>
            </a:r>
          </a:p>
          <a:p>
            <a:pPr lvl="1">
              <a:spcBef>
                <a:spcPct val="40000"/>
              </a:spcBef>
              <a:buClr>
                <a:srgbClr val="004574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161616"/>
                </a:solidFill>
                <a:effectLst/>
              </a:rPr>
              <a:t>$1 billion for projects involved in movement of freight along California’s trade corridors</a:t>
            </a:r>
          </a:p>
          <a:p>
            <a:pPr lvl="1">
              <a:spcBef>
                <a:spcPct val="40000"/>
              </a:spcBef>
              <a:buClr>
                <a:srgbClr val="004574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161616"/>
                </a:solidFill>
                <a:effectLst/>
              </a:rPr>
              <a:t>Funding available over 4 year period</a:t>
            </a:r>
          </a:p>
          <a:p>
            <a:pPr lvl="1">
              <a:spcBef>
                <a:spcPct val="40000"/>
              </a:spcBef>
              <a:buClr>
                <a:srgbClr val="004574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161616"/>
                </a:solidFill>
                <a:effectLst/>
              </a:rPr>
              <a:t>55% allocated to LA/Inland region</a:t>
            </a:r>
          </a:p>
          <a:p>
            <a:pPr>
              <a:spcBef>
                <a:spcPct val="40000"/>
              </a:spcBef>
              <a:buClr>
                <a:srgbClr val="004574"/>
              </a:buClr>
            </a:pPr>
            <a:r>
              <a:rPr lang="en-US" sz="2600" smtClean="0">
                <a:solidFill>
                  <a:srgbClr val="161616"/>
                </a:solidFill>
                <a:effectLst/>
              </a:rPr>
              <a:t>Authorizing Legislations</a:t>
            </a:r>
          </a:p>
          <a:p>
            <a:pPr lvl="1">
              <a:spcBef>
                <a:spcPct val="40000"/>
              </a:spcBef>
              <a:buClr>
                <a:srgbClr val="004574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161616"/>
                </a:solidFill>
                <a:effectLst/>
              </a:rPr>
              <a:t>Senate Bill 88</a:t>
            </a:r>
          </a:p>
          <a:p>
            <a:pPr lvl="1">
              <a:spcBef>
                <a:spcPct val="40000"/>
              </a:spcBef>
              <a:buClr>
                <a:srgbClr val="004574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161616"/>
                </a:solidFill>
                <a:effectLst/>
              </a:rPr>
              <a:t>Assembly Bill 201</a:t>
            </a:r>
            <a:endParaRPr lang="en-US" sz="1800" smtClean="0">
              <a:solidFill>
                <a:srgbClr val="161616"/>
              </a:solidFill>
              <a:effectLst/>
            </a:endParaRPr>
          </a:p>
          <a:p>
            <a:pPr>
              <a:spcBef>
                <a:spcPct val="40000"/>
              </a:spcBef>
              <a:buClr>
                <a:srgbClr val="004574"/>
              </a:buClr>
            </a:pPr>
            <a:endParaRPr lang="en-US" sz="900" smtClean="0">
              <a:solidFill>
                <a:srgbClr val="161616"/>
              </a:solidFill>
              <a:effectLst/>
            </a:endParaRPr>
          </a:p>
        </p:txBody>
      </p:sp>
      <p:pic>
        <p:nvPicPr>
          <p:cNvPr id="37894" name="Picture 5" descr="trucks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capitol.ps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613" y="-304800"/>
            <a:ext cx="25923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choolbus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550" y="1447800"/>
            <a:ext cx="8229600" cy="5135563"/>
          </a:xfrm>
        </p:spPr>
        <p:txBody>
          <a:bodyPr/>
          <a:lstStyle/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>
                  <a:lumMod val="10000"/>
                </a:schemeClr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Arial"/>
                <a:cs typeface="Arial"/>
              </a:rPr>
              <a:t>US EPA funding program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>
                  <a:lumMod val="10000"/>
                </a:schemeClr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Arial"/>
                <a:cs typeface="Arial"/>
              </a:rPr>
              <a:t>Awarded $1,065,465 to replace older diesel school buses with new CNG buses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>
                  <a:lumMod val="10000"/>
                </a:schemeClr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Arial"/>
                <a:cs typeface="Arial"/>
              </a:rPr>
              <a:t>Combined with Carl Moyer and AB 923 funds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rgbClr val="161616"/>
                </a:solidFill>
                <a:latin typeface="Arial"/>
                <a:cs typeface="Arial"/>
              </a:rPr>
              <a:t>•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latin typeface="Arial"/>
                <a:cs typeface="Arial"/>
              </a:rPr>
              <a:t>Replaced 128 pre-1994 diesel school buses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>
                  <a:lumMod val="10000"/>
                </a:schemeClr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Arial"/>
                <a:cs typeface="Arial"/>
              </a:rPr>
              <a:t>Provides less polluting and safer school transportation for school children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>
                  <a:lumMod val="10000"/>
                </a:schemeClr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Arial"/>
                <a:cs typeface="Arial"/>
              </a:rPr>
              <a:t>Reduces public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exposure to toxic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diesel particulate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matter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84291"/>
            <a:ext cx="9144000" cy="133948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Diesel Emissions Reduction Act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cs typeface="+mn-cs"/>
              </a:rPr>
              <a:t>(DERA)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28600"/>
            <a:ext cx="4724400" cy="1600200"/>
          </a:xfrm>
        </p:spPr>
        <p:txBody>
          <a:bodyPr/>
          <a:lstStyle/>
          <a:p>
            <a:pPr eaLnBrk="1" hangingPunct="1">
              <a:lnSpc>
                <a:spcPts val="4680"/>
              </a:lnSpc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Lower-Emission School Bus</a:t>
            </a:r>
            <a:b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Program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7924800" cy="3916363"/>
          </a:xfrm>
        </p:spPr>
        <p:txBody>
          <a:bodyPr/>
          <a:lstStyle/>
          <a:p>
            <a:pPr eaLnBrk="1" hangingPunct="1">
              <a:buClr>
                <a:schemeClr val="bg2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161616"/>
                </a:solidFill>
                <a:effectLst/>
              </a:rPr>
              <a:t>AQMD has awarded $106M to date for replacement &amp; retrofit of school buses</a:t>
            </a:r>
          </a:p>
          <a:p>
            <a:pPr eaLnBrk="1" hangingPunct="1">
              <a:spcBef>
                <a:spcPct val="55000"/>
              </a:spcBef>
              <a:buClr>
                <a:schemeClr val="bg2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161616"/>
                </a:solidFill>
                <a:effectLst/>
              </a:rPr>
              <a:t>Funds have been used to:</a:t>
            </a:r>
          </a:p>
          <a:p>
            <a:pPr lvl="1" eaLnBrk="1" hangingPunct="1">
              <a:buClr>
                <a:schemeClr val="bg2">
                  <a:lumMod val="50000"/>
                </a:schemeClr>
              </a:buClr>
              <a:buFont typeface="Arial" charset="0"/>
              <a:buChar char="–"/>
              <a:defRPr/>
            </a:pPr>
            <a:r>
              <a:rPr lang="en-US" sz="2400" dirty="0" smtClean="0">
                <a:solidFill>
                  <a:srgbClr val="161616"/>
                </a:solidFill>
                <a:effectLst/>
              </a:rPr>
              <a:t>Replace 621 pre-1987 school buses with 535</a:t>
            </a:r>
            <a:br>
              <a:rPr lang="en-US" sz="2400" dirty="0" smtClean="0">
                <a:solidFill>
                  <a:srgbClr val="161616"/>
                </a:solidFill>
                <a:effectLst/>
              </a:rPr>
            </a:br>
            <a:r>
              <a:rPr lang="en-US" sz="2400" dirty="0" smtClean="0">
                <a:solidFill>
                  <a:srgbClr val="161616"/>
                </a:solidFill>
                <a:effectLst/>
              </a:rPr>
              <a:t>CNG and 86 lower-emitting diesel buses</a:t>
            </a:r>
          </a:p>
          <a:p>
            <a:pPr lvl="1" eaLnBrk="1" hangingPunct="1">
              <a:buClr>
                <a:schemeClr val="bg2">
                  <a:lumMod val="50000"/>
                </a:schemeClr>
              </a:buClr>
              <a:buFont typeface="Arial" charset="0"/>
              <a:buChar char="–"/>
              <a:defRPr/>
            </a:pPr>
            <a:r>
              <a:rPr lang="en-US" sz="2400" dirty="0" smtClean="0">
                <a:solidFill>
                  <a:srgbClr val="161616"/>
                </a:solidFill>
                <a:effectLst/>
              </a:rPr>
              <a:t>Retrofit 2,777 model year 1994 and newer</a:t>
            </a:r>
            <a:br>
              <a:rPr lang="en-US" sz="2400" dirty="0" smtClean="0">
                <a:solidFill>
                  <a:srgbClr val="161616"/>
                </a:solidFill>
                <a:effectLst/>
              </a:rPr>
            </a:br>
            <a:r>
              <a:rPr lang="en-US" sz="2400" dirty="0" smtClean="0">
                <a:solidFill>
                  <a:srgbClr val="161616"/>
                </a:solidFill>
                <a:effectLst/>
              </a:rPr>
              <a:t>school buses with particulate traps</a:t>
            </a:r>
          </a:p>
        </p:txBody>
      </p:sp>
      <p:pic>
        <p:nvPicPr>
          <p:cNvPr id="39942" name="Picture 3" descr="E:\Pictures folder\untitled folder 15\School Bu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04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Lawnmower Exchange</a:t>
            </a:r>
          </a:p>
        </p:txBody>
      </p:sp>
      <p:sp>
        <p:nvSpPr>
          <p:cNvPr id="4096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83163"/>
          </a:xfrm>
        </p:spPr>
        <p:txBody>
          <a:bodyPr/>
          <a:lstStyle/>
          <a:p>
            <a:pPr eaLnBrk="1" hangingPunct="1">
              <a:buClr>
                <a:srgbClr val="004574"/>
              </a:buClr>
            </a:pPr>
            <a:r>
              <a:rPr lang="en-US" sz="2000" smtClean="0">
                <a:solidFill>
                  <a:srgbClr val="161616"/>
                </a:solidFill>
                <a:effectLst/>
              </a:rPr>
              <a:t>Program reduces air pollution by </a:t>
            </a:r>
          </a:p>
          <a:p>
            <a:pPr eaLnBrk="1" hangingPunct="1">
              <a:buClr>
                <a:srgbClr val="004574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161616"/>
                </a:solidFill>
                <a:effectLst/>
              </a:rPr>
              <a:t>      exchanging a working gasoline-powered</a:t>
            </a:r>
          </a:p>
          <a:p>
            <a:pPr eaLnBrk="1" hangingPunct="1">
              <a:buClr>
                <a:srgbClr val="004574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161616"/>
                </a:solidFill>
                <a:effectLst/>
              </a:rPr>
              <a:t>      lawn mower for a new electric mower </a:t>
            </a:r>
          </a:p>
          <a:p>
            <a:pPr eaLnBrk="1" hangingPunct="1">
              <a:buClr>
                <a:srgbClr val="004574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161616"/>
                </a:solidFill>
                <a:effectLst/>
              </a:rPr>
              <a:t>      at a deeply discounted price</a:t>
            </a:r>
          </a:p>
          <a:p>
            <a:pPr eaLnBrk="1" hangingPunct="1">
              <a:buFont typeface="Wingdings" pitchFamily="2" charset="2"/>
              <a:buNone/>
            </a:pPr>
            <a:endParaRPr lang="en-US" sz="900" smtClean="0">
              <a:solidFill>
                <a:srgbClr val="161616"/>
              </a:solidFill>
              <a:effectLst/>
            </a:endParaRPr>
          </a:p>
          <a:p>
            <a:pPr eaLnBrk="1" hangingPunct="1">
              <a:buClr>
                <a:srgbClr val="004574"/>
              </a:buClr>
            </a:pPr>
            <a:r>
              <a:rPr lang="en-US" sz="2000" smtClean="0">
                <a:solidFill>
                  <a:srgbClr val="161616"/>
                </a:solidFill>
                <a:effectLst/>
              </a:rPr>
              <a:t>9,380 new lawn mowers distributed </a:t>
            </a:r>
            <a:br>
              <a:rPr lang="en-US" sz="2000" smtClean="0">
                <a:solidFill>
                  <a:srgbClr val="161616"/>
                </a:solidFill>
                <a:effectLst/>
              </a:rPr>
            </a:br>
            <a:r>
              <a:rPr lang="en-US" sz="2000" smtClean="0">
                <a:solidFill>
                  <a:srgbClr val="161616"/>
                </a:solidFill>
                <a:effectLst/>
              </a:rPr>
              <a:t>in 2010 through 12 events across </a:t>
            </a:r>
            <a:br>
              <a:rPr lang="en-US" sz="2000" smtClean="0">
                <a:solidFill>
                  <a:srgbClr val="161616"/>
                </a:solidFill>
                <a:effectLst/>
              </a:rPr>
            </a:br>
            <a:r>
              <a:rPr lang="en-US" sz="2000" smtClean="0">
                <a:solidFill>
                  <a:srgbClr val="161616"/>
                </a:solidFill>
                <a:effectLst/>
              </a:rPr>
              <a:t>the Southland</a:t>
            </a:r>
          </a:p>
          <a:p>
            <a:pPr eaLnBrk="1" hangingPunct="1">
              <a:buFont typeface="Wingdings" pitchFamily="2" charset="2"/>
              <a:buNone/>
            </a:pPr>
            <a:endParaRPr lang="en-US" sz="900" smtClean="0">
              <a:solidFill>
                <a:srgbClr val="161616"/>
              </a:solidFill>
              <a:effectLst/>
            </a:endParaRPr>
          </a:p>
          <a:p>
            <a:pPr eaLnBrk="1" hangingPunct="1">
              <a:buClr>
                <a:srgbClr val="004574"/>
              </a:buClr>
            </a:pPr>
            <a:r>
              <a:rPr lang="en-US" sz="2000" smtClean="0">
                <a:solidFill>
                  <a:srgbClr val="161616"/>
                </a:solidFill>
                <a:effectLst/>
              </a:rPr>
              <a:t>Since the program‘s inception, AQMD has scrapped more than 37,800 highly polluting gasoline mowers, removing 80 tons of pollution from the Southland’s air</a:t>
            </a:r>
            <a:br>
              <a:rPr lang="en-US" sz="2000" smtClean="0">
                <a:solidFill>
                  <a:srgbClr val="161616"/>
                </a:solidFill>
                <a:effectLst/>
              </a:rPr>
            </a:br>
            <a:endParaRPr lang="en-US" sz="2000" smtClean="0">
              <a:solidFill>
                <a:srgbClr val="161616"/>
              </a:solidFill>
              <a:effectLst/>
            </a:endParaRPr>
          </a:p>
          <a:p>
            <a:pPr eaLnBrk="1" hangingPunct="1">
              <a:buClr>
                <a:srgbClr val="004574"/>
              </a:buClr>
              <a:buFont typeface="Wingdings" pitchFamily="2" charset="2"/>
              <a:buNone/>
            </a:pPr>
            <a:endParaRPr lang="en-US" sz="2000" smtClean="0">
              <a:solidFill>
                <a:srgbClr val="161616"/>
              </a:solidFill>
              <a:effectLst/>
            </a:endParaRPr>
          </a:p>
        </p:txBody>
      </p:sp>
      <p:pic>
        <p:nvPicPr>
          <p:cNvPr id="40966" name="Picture 4" descr="Neuton_6.4_RFb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Leaf Blower Exchange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334000" cy="4983163"/>
          </a:xfrm>
        </p:spPr>
        <p:txBody>
          <a:bodyPr/>
          <a:lstStyle/>
          <a:p>
            <a:pPr>
              <a:buClrTx/>
            </a:pPr>
            <a:r>
              <a:rPr lang="en-US" sz="2000" smtClean="0">
                <a:solidFill>
                  <a:srgbClr val="161616"/>
                </a:solidFill>
                <a:effectLst/>
              </a:rPr>
              <a:t>This program allows an older leaf blower to be exchanged for a low-polluting and lower-noise model.  It is open to professional gardeners and landscapers who live and work in the SCAQMD’s four-county jurisdiction. </a:t>
            </a:r>
            <a:br>
              <a:rPr lang="en-US" sz="2000" smtClean="0">
                <a:solidFill>
                  <a:srgbClr val="161616"/>
                </a:solidFill>
                <a:effectLst/>
              </a:rPr>
            </a:br>
            <a:endParaRPr lang="en-US" sz="2000" smtClean="0">
              <a:solidFill>
                <a:srgbClr val="161616"/>
              </a:solidFill>
              <a:effectLst/>
            </a:endParaRPr>
          </a:p>
          <a:p>
            <a:pPr>
              <a:buClrTx/>
            </a:pPr>
            <a:r>
              <a:rPr lang="en-US" sz="2000" smtClean="0">
                <a:solidFill>
                  <a:srgbClr val="161616"/>
                </a:solidFill>
                <a:effectLst/>
              </a:rPr>
              <a:t>Reducing engine emissions from commercial leaf blowers is very cost-effective because the equipment is used for several hours a day, 5 or 6 days a week. </a:t>
            </a:r>
          </a:p>
          <a:p>
            <a:pPr eaLnBrk="1" hangingPunct="1">
              <a:buFont typeface="Wingdings" pitchFamily="2" charset="2"/>
              <a:buNone/>
            </a:pPr>
            <a:endParaRPr lang="en-US" sz="900" smtClean="0">
              <a:solidFill>
                <a:srgbClr val="161616"/>
              </a:solidFill>
              <a:effectLst/>
            </a:endParaRPr>
          </a:p>
        </p:txBody>
      </p:sp>
      <p:pic>
        <p:nvPicPr>
          <p:cNvPr id="41990" name="Picture 9" descr="http://4.bp.blogspot.com/_Ue8qnUzHVFU/S-q0vJGfWGI/AAAAAAAAABY/uA9xq8A4C4o/s1600/BR600_magn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State of the Air 2011 </a:t>
            </a:r>
            <a:endParaRPr lang="en-US" sz="6000" b="1" dirty="0" smtClean="0">
              <a:solidFill>
                <a:srgbClr val="FBFFC4"/>
              </a:solidFill>
            </a:endParaRP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cs typeface="Arial" charset="0"/>
              </a:rPr>
              <a:t>Health Impacts of Air Pollution: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007BCF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cs typeface="Arial" charset="0"/>
              </a:rPr>
              <a:t>Premature mortality, asthma &amp; other lower respiratory symptoms, acute bronchitis, 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007BCF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cs typeface="Arial" charset="0"/>
              </a:rPr>
              <a:t>cardiovascular disease, cancer risks from diesel particulates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cs typeface="Arial" charset="0"/>
              </a:rPr>
              <a:t>Air Quality Challenge:</a:t>
            </a:r>
          </a:p>
          <a:p>
            <a:pPr>
              <a:buClr>
                <a:srgbClr val="007BCF"/>
              </a:buClr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</a:rPr>
              <a:t>Mobile sources (e.g. cars, trucks, ships, trains, aircraft) create 90% of </a:t>
            </a:r>
            <a:r>
              <a:rPr lang="en-US" sz="1600" dirty="0" err="1" smtClean="0">
                <a:solidFill>
                  <a:srgbClr val="000000"/>
                </a:solidFill>
                <a:effectLst/>
              </a:rPr>
              <a:t>No</a:t>
            </a:r>
            <a:r>
              <a:rPr lang="en-US" sz="1600" baseline="-25000" dirty="0" err="1" smtClean="0">
                <a:solidFill>
                  <a:srgbClr val="000000"/>
                </a:solidFill>
                <a:effectLst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(nitrogen oxides) </a:t>
            </a:r>
          </a:p>
          <a:p>
            <a:pPr>
              <a:buClr>
                <a:srgbClr val="007BCF"/>
              </a:buClr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</a:rPr>
              <a:t>Attaining the federal 24-hr PM and ozone standards will require substantial </a:t>
            </a:r>
            <a:r>
              <a:rPr lang="en-US" sz="1600" dirty="0" err="1" smtClean="0">
                <a:solidFill>
                  <a:srgbClr val="000000"/>
                </a:solidFill>
                <a:effectLst/>
              </a:rPr>
              <a:t>Nox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 reductions </a:t>
            </a:r>
            <a:r>
              <a:rPr lang="en-US" sz="1600" i="1" dirty="0" smtClean="0">
                <a:solidFill>
                  <a:srgbClr val="000000"/>
                </a:solidFill>
                <a:effectLst/>
              </a:rPr>
              <a:t>beyond adopted rules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cs typeface="Arial" charset="0"/>
              </a:rPr>
              <a:t>Federal Air Quality Standards Attainment Deadlines*: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Fine Particulates (PM</a:t>
            </a:r>
            <a:r>
              <a:rPr lang="en-US" sz="2400" b="1" baseline="-25000" dirty="0" smtClean="0">
                <a:solidFill>
                  <a:srgbClr val="C00000"/>
                </a:solidFill>
                <a:cs typeface="Arial" charset="0"/>
              </a:rPr>
              <a:t>2.5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B40000"/>
                </a:solidFill>
                <a:cs typeface="Arial" charset="0"/>
              </a:rPr>
              <a:t>2014</a:t>
            </a:r>
            <a:r>
              <a:rPr lang="en-US" sz="2000" dirty="0" smtClean="0">
                <a:solidFill>
                  <a:srgbClr val="B4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ffectLst/>
                <a:cs typeface="Arial" charset="0"/>
              </a:rPr>
              <a:t>(annual average standard) 	</a:t>
            </a:r>
            <a:r>
              <a:rPr lang="en-US" sz="2000" dirty="0" smtClean="0">
                <a:cs typeface="Arial" charset="0"/>
              </a:rPr>
              <a:t> 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B40000"/>
                </a:solidFill>
                <a:cs typeface="Arial" charset="0"/>
              </a:rPr>
              <a:t>2019</a:t>
            </a:r>
            <a:r>
              <a:rPr lang="en-US" sz="2000" dirty="0" smtClean="0">
                <a:solidFill>
                  <a:srgbClr val="B4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ffectLst/>
                <a:cs typeface="Arial" charset="0"/>
              </a:rPr>
              <a:t>(24 hr average standard)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B40000"/>
                </a:solidFill>
                <a:cs typeface="Arial" charset="0"/>
              </a:rPr>
              <a:t>Ozone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B40000"/>
                </a:solidFill>
                <a:cs typeface="Arial" charset="0"/>
              </a:rPr>
              <a:t>2023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endParaRPr lang="en-US" sz="1600" dirty="0" smtClean="0">
              <a:solidFill>
                <a:srgbClr val="161616"/>
              </a:solidFill>
              <a:effectLst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8001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</a:rPr>
              <a:t>*  Years attainment must be demonstrated; Clean Air Act deadlines are the following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More Funding Opportunities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83163"/>
          </a:xfrm>
        </p:spPr>
        <p:txBody>
          <a:bodyPr/>
          <a:lstStyle/>
          <a:p>
            <a:pPr algn="ctr" eaLnBrk="1" hangingPunct="1">
              <a:buClr>
                <a:srgbClr val="004574"/>
              </a:buClr>
            </a:pPr>
            <a:endParaRPr lang="en-US" sz="4000" smtClean="0">
              <a:solidFill>
                <a:srgbClr val="003457"/>
              </a:solidFill>
              <a:effectLst/>
            </a:endParaRPr>
          </a:p>
          <a:p>
            <a:pPr algn="ctr" eaLnBrk="1" hangingPunct="1">
              <a:buClr>
                <a:srgbClr val="004574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3457"/>
                </a:solidFill>
                <a:effectLst/>
              </a:rPr>
              <a:t>For more information</a:t>
            </a:r>
          </a:p>
          <a:p>
            <a:pPr algn="ctr" eaLnBrk="1" hangingPunct="1">
              <a:buClr>
                <a:srgbClr val="004574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3457"/>
                </a:solidFill>
                <a:effectLst/>
              </a:rPr>
              <a:t>Please visit … </a:t>
            </a:r>
          </a:p>
          <a:p>
            <a:pPr algn="ctr" eaLnBrk="1" hangingPunct="1">
              <a:buClr>
                <a:srgbClr val="004574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B050"/>
                </a:solidFill>
                <a:effectLst/>
              </a:rPr>
              <a:t>http://www.aqmd.gov/aqmd/funding.html</a:t>
            </a:r>
          </a:p>
          <a:p>
            <a:pPr algn="ctr" eaLnBrk="1" hangingPunct="1">
              <a:buClr>
                <a:srgbClr val="004574"/>
              </a:buClr>
            </a:pPr>
            <a:endParaRPr lang="en-US" sz="4000" smtClean="0">
              <a:solidFill>
                <a:srgbClr val="003457"/>
              </a:solidFill>
              <a:effectLst/>
            </a:endParaRPr>
          </a:p>
          <a:p>
            <a:pPr algn="ctr" eaLnBrk="1" hangingPunct="1">
              <a:buClr>
                <a:srgbClr val="004574"/>
              </a:buClr>
            </a:pPr>
            <a:endParaRPr lang="en-US" sz="4000" smtClean="0">
              <a:solidFill>
                <a:srgbClr val="161616"/>
              </a:solidFill>
              <a:effectLst/>
            </a:endParaRPr>
          </a:p>
          <a:p>
            <a:pPr eaLnBrk="1" hangingPunct="1">
              <a:buClr>
                <a:srgbClr val="004574"/>
              </a:buClr>
              <a:buFont typeface="Wingdings" pitchFamily="2" charset="2"/>
              <a:buNone/>
            </a:pPr>
            <a:endParaRPr lang="en-US" sz="2400" smtClean="0">
              <a:solidFill>
                <a:srgbClr val="16161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Cleaner Police Vehicles</a:t>
            </a:r>
          </a:p>
        </p:txBody>
      </p:sp>
      <p:sp>
        <p:nvSpPr>
          <p:cNvPr id="44037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334000" cy="4983163"/>
          </a:xfrm>
        </p:spPr>
        <p:txBody>
          <a:bodyPr/>
          <a:lstStyle/>
          <a:p>
            <a:pPr>
              <a:buClrTx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effectLst/>
              </a:rPr>
              <a:t>Ford CVPI - 3.27: (CNG)		</a:t>
            </a:r>
          </a:p>
          <a:p>
            <a:pPr>
              <a:buClrTx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effectLst/>
              </a:rPr>
              <a:t>	Full size four door sedan, rear wheel drive,4.6 Liter V-8 engine, 4 speed automatic transmission with overdrive and a 3.27 axle ratio.</a:t>
            </a:r>
            <a:br>
              <a:rPr lang="en-US" sz="2000" smtClean="0">
                <a:solidFill>
                  <a:srgbClr val="000000"/>
                </a:solidFill>
                <a:effectLst/>
              </a:rPr>
            </a:br>
            <a:endParaRPr lang="en-US" sz="2000" smtClean="0">
              <a:solidFill>
                <a:srgbClr val="000000"/>
              </a:solidFill>
              <a:effectLst/>
            </a:endParaRPr>
          </a:p>
          <a:p>
            <a:pPr>
              <a:buClrTx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effectLst/>
              </a:rPr>
              <a:t>L.A. County Sheriff – vehicle testing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Speed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Pursuit Course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Brake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Acceleration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Heat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Mechanical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Communication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Ergonomic Evaluation</a:t>
            </a:r>
          </a:p>
          <a:p>
            <a:pPr>
              <a:buClrTx/>
            </a:pPr>
            <a:r>
              <a:rPr lang="en-US" sz="1600" smtClean="0">
                <a:solidFill>
                  <a:srgbClr val="000000"/>
                </a:solidFill>
                <a:effectLst/>
              </a:rPr>
              <a:t>Fuel Efficiency</a:t>
            </a:r>
          </a:p>
        </p:txBody>
      </p:sp>
      <p:pic>
        <p:nvPicPr>
          <p:cNvPr id="44038" name="Picture 2" descr="C:\Users\ryeung\Documents\Governing Board\Board Members\Cacciotti\Roadshow CC outreach\TAO slides - sheriff CNG\Slide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33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 descr="C:\Users\ryeung\Documents\Governing Board\Board Members\Cacciotti\Roadshow CC outreach\TAO slides - sheriff CNG\Slide 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524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EV Infrastructure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 anchor="t"/>
          <a:lstStyle/>
          <a:p>
            <a:pPr algn="l">
              <a:defRPr/>
            </a:pPr>
            <a:fld id="{5E1057E4-DFE5-4679-93BB-E44E3C80E4BA}" type="slidenum">
              <a:rPr lang="en-US"/>
              <a:pPr algn="l">
                <a:defRPr/>
              </a:pPr>
              <a:t>22</a:t>
            </a:fld>
            <a:endParaRPr lang="en-US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772318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www.chevrolet.com/assets/en/images/open/future/volt/enlarge/volt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00200"/>
            <a:ext cx="3168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 descr="http://www.smithelectric.com/images/highRes_New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124200"/>
            <a:ext cx="2809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Plug-in Electric Vehicles in 2011</a:t>
            </a:r>
            <a:endParaRPr lang="en-US" b="1" dirty="0">
              <a:solidFill>
                <a:srgbClr val="FBFFC4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pic>
        <p:nvPicPr>
          <p:cNvPr id="46086" name="Picture 2" descr="http://www.thedailygreen.com/cm/thedailygreen/images/nissan-ev6-lg-7206116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t="6667" b="6667"/>
          <a:stretch>
            <a:fillRect/>
          </a:stretch>
        </p:blipFill>
        <p:spPr>
          <a:xfrm>
            <a:off x="304800" y="1600200"/>
            <a:ext cx="2697163" cy="1828800"/>
          </a:xfrm>
        </p:spPr>
      </p:pic>
      <p:pic>
        <p:nvPicPr>
          <p:cNvPr id="46087" name="Picture 4" descr="http://www.thedailygreen.com/cm/thedailygreen/images/coda-lg.jpg"/>
          <p:cNvPicPr>
            <a:picLocks noChangeAspect="1" noChangeArrowheads="1"/>
          </p:cNvPicPr>
          <p:nvPr/>
        </p:nvPicPr>
        <p:blipFill>
          <a:blip r:embed="rId7" cstate="print"/>
          <a:srcRect l="12173" r="14783" b="2222"/>
          <a:stretch>
            <a:fillRect/>
          </a:stretch>
        </p:blipFill>
        <p:spPr bwMode="auto">
          <a:xfrm>
            <a:off x="6705600" y="4648200"/>
            <a:ext cx="1746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 descr="http://www.thedailygreen.com/cm/thedailygreen/images/O7/think-city-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81400"/>
            <a:ext cx="233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8" descr="[Karma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410200"/>
            <a:ext cx="2824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2" descr="The Ford Transit Connect Electri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1600200"/>
            <a:ext cx="23923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2"/>
          <p:cNvPicPr>
            <a:picLocks noChangeAspect="1" noChangeArrowheads="1"/>
          </p:cNvPicPr>
          <p:nvPr/>
        </p:nvPicPr>
        <p:blipFill>
          <a:blip r:embed="rId11" cstate="print"/>
          <a:srcRect l="2238" t="19418"/>
          <a:stretch>
            <a:fillRect/>
          </a:stretch>
        </p:blipFill>
        <p:spPr bwMode="auto">
          <a:xfrm>
            <a:off x="2895600" y="3581400"/>
            <a:ext cx="28527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6" descr="http://www.teslamotors.com/sites/all/themes/tesla/images/roadster/hero_roadster_brilliant-yello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5257800"/>
            <a:ext cx="29257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More Planned for 2012</a:t>
            </a:r>
            <a:endParaRPr lang="en-US" b="1" dirty="0">
              <a:solidFill>
                <a:srgbClr val="FBFFC4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DEBCBDED-7C21-4E58-A110-DC642D3500D7}" type="slidenum">
              <a:rPr lang="en-US"/>
              <a:pPr algn="l">
                <a:defRPr/>
              </a:pPr>
              <a:t>24</a:t>
            </a:fld>
            <a:endParaRPr lang="en-US"/>
          </a:p>
        </p:txBody>
      </p:sp>
      <p:pic>
        <p:nvPicPr>
          <p:cNvPr id="47109" name="Picture 2" descr="BMW ActiveE (internal)"/>
          <p:cNvPicPr>
            <a:picLocks noChangeAspect="1" noChangeArrowheads="1"/>
          </p:cNvPicPr>
          <p:nvPr/>
        </p:nvPicPr>
        <p:blipFill>
          <a:blip r:embed="rId4" cstate="print"/>
          <a:srcRect l="2963" t="10471" r="5185" b="7854"/>
          <a:stretch>
            <a:fillRect/>
          </a:stretch>
        </p:blipFill>
        <p:spPr bwMode="auto">
          <a:xfrm>
            <a:off x="381000" y="1292225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81000" y="4035425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BMW ActiveE All Electric Series 1</a:t>
            </a:r>
          </a:p>
        </p:txBody>
      </p:sp>
      <p:sp>
        <p:nvSpPr>
          <p:cNvPr id="4711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711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47114" name="Picture 9" descr="Tesla Model S.jpg"/>
          <p:cNvPicPr>
            <a:picLocks noChangeAspect="1"/>
          </p:cNvPicPr>
          <p:nvPr/>
        </p:nvPicPr>
        <p:blipFill>
          <a:blip r:embed="rId5" cstate="print"/>
          <a:srcRect l="5556" t="27779" r="5556" b="13889"/>
          <a:stretch>
            <a:fillRect/>
          </a:stretch>
        </p:blipFill>
        <p:spPr bwMode="auto">
          <a:xfrm>
            <a:off x="304800" y="4648200"/>
            <a:ext cx="457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5" descr="Tesla logo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7" descr="http://www.bmw.com/com/en/_common/shared/img/id_moduls.png"/>
          <p:cNvPicPr>
            <a:picLocks noChangeAspect="1" noChangeArrowheads="1"/>
          </p:cNvPicPr>
          <p:nvPr/>
        </p:nvPicPr>
        <p:blipFill>
          <a:blip r:embed="rId8" cstate="print"/>
          <a:srcRect l="51337" r="5882" b="8772"/>
          <a:stretch>
            <a:fillRect/>
          </a:stretch>
        </p:blipFill>
        <p:spPr bwMode="auto">
          <a:xfrm>
            <a:off x="381000" y="1216025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2438400" y="63246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Tesla Model S</a:t>
            </a:r>
          </a:p>
        </p:txBody>
      </p:sp>
      <p:pic>
        <p:nvPicPr>
          <p:cNvPr id="47118" name="Picture 9" descr="0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10954" t="21164" r="9894" b="19577"/>
          <a:stretch>
            <a:fillRect/>
          </a:stretch>
        </p:blipFill>
        <p:spPr bwMode="auto">
          <a:xfrm>
            <a:off x="4953000" y="17526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5867400" y="36544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Honda Fit Electric</a:t>
            </a:r>
          </a:p>
        </p:txBody>
      </p:sp>
      <p:pic>
        <p:nvPicPr>
          <p:cNvPr id="47120" name="Picture 11" descr="http://www.wired.com/images_blogs/autopia/2010/11/Mitsubishi-iMiEV-North-American-01.jpg"/>
          <p:cNvPicPr>
            <a:picLocks noChangeAspect="1" noChangeArrowheads="1"/>
          </p:cNvPicPr>
          <p:nvPr/>
        </p:nvPicPr>
        <p:blipFill>
          <a:blip r:embed="rId11" cstate="print"/>
          <a:srcRect l="18182" t="25197" r="3030" b="3412"/>
          <a:stretch>
            <a:fillRect/>
          </a:stretch>
        </p:blipFill>
        <p:spPr bwMode="auto">
          <a:xfrm>
            <a:off x="5029200" y="4492625"/>
            <a:ext cx="38100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Rectangle 16"/>
          <p:cNvSpPr>
            <a:spLocks noChangeArrowheads="1"/>
          </p:cNvSpPr>
          <p:nvPr/>
        </p:nvSpPr>
        <p:spPr bwMode="auto">
          <a:xfrm>
            <a:off x="7010400" y="4267200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Mitsubishi iMiEV</a:t>
            </a:r>
          </a:p>
        </p:txBody>
      </p:sp>
      <p:pic>
        <p:nvPicPr>
          <p:cNvPr id="47122" name="Picture 13" descr="http://ts1.mm.bing.net/images/thumbnail.aspx?q=677543216962&amp;id=7cf9ecd43c217483f570e023e7dd6cf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1066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15" descr="http://ts2.mm.bing.net/images/thumbnail.aspx?q=863169024483&amp;id=ce8ead5d75f96aa9a521b9ca81cb73f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22221" r="16667"/>
          <a:stretch>
            <a:fillRect/>
          </a:stretch>
        </p:blipFill>
        <p:spPr bwMode="auto">
          <a:xfrm>
            <a:off x="5257800" y="4038600"/>
            <a:ext cx="838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391400" cy="4572000"/>
          </a:xfrm>
        </p:spPr>
        <p:txBody>
          <a:bodyPr/>
          <a:lstStyle/>
          <a:p>
            <a:pPr marL="341313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Members to provide ~50% matching funds</a:t>
            </a:r>
            <a:b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(in-kind and/or cash)</a:t>
            </a:r>
          </a:p>
          <a:p>
            <a:pPr marL="341313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Minimum number of chargers to each Collaborative member</a:t>
            </a:r>
          </a:p>
          <a:p>
            <a:pPr marL="341313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Project sites must be exempt from CEQA</a:t>
            </a:r>
          </a:p>
          <a:p>
            <a:pPr marL="341313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Remaining chargers distributed based on</a:t>
            </a:r>
          </a:p>
          <a:p>
            <a:pPr marL="792163" lvl="1" indent="-341313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Number of charging locations</a:t>
            </a:r>
          </a:p>
          <a:p>
            <a:pPr marL="792163" lvl="1" indent="-341313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Greatest cost share</a:t>
            </a:r>
          </a:p>
          <a:p>
            <a:pPr marL="792163" lvl="1" indent="-341313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Shortest lead time</a:t>
            </a:r>
          </a:p>
          <a:p>
            <a:pPr marL="792163" lvl="1" indent="-341313" eaLnBrk="1" hangingPunct="1">
              <a:spcBef>
                <a:spcPct val="50000"/>
              </a:spcBef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 anchor="t"/>
          <a:lstStyle/>
          <a:p>
            <a:pPr algn="l">
              <a:defRPr/>
            </a:pPr>
            <a:fld id="{30AF2D02-34DB-4712-AD90-189382169700}" type="slidenum">
              <a:rPr lang="en-US"/>
              <a:pPr algn="l">
                <a:defRPr/>
              </a:pPr>
              <a:t>25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Proposal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962400"/>
            <a:ext cx="12795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avinc.com/images/evmicrosite/gallery/image08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447800"/>
            <a:ext cx="13716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Program Funds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5105400"/>
          </a:xfrm>
        </p:spPr>
        <p:txBody>
          <a:bodyPr/>
          <a:lstStyle/>
          <a:p>
            <a:pPr marL="341313" indent="-341313">
              <a:buFontTx/>
              <a:buChar char="•"/>
              <a:defRPr/>
            </a:pP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341313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Maximum incentives per charger</a:t>
            </a:r>
          </a:p>
          <a:p>
            <a:pPr marL="792163" lvl="1" indent="-341313"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charset="0"/>
              </a:rPr>
              <a:t>$1,000 Level 1 (110V – 18 hours)</a:t>
            </a:r>
          </a:p>
          <a:p>
            <a:pPr marL="792163" lvl="1" indent="-341313"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charset="0"/>
              </a:rPr>
              <a:t>$2,500 Level 2 (220V – 8 hours)</a:t>
            </a:r>
          </a:p>
          <a:p>
            <a:pPr marL="792163" lvl="1" indent="-341313"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charset="0"/>
              </a:rPr>
              <a:t>$5,000 Level 3 (400 V – 30 minutes)</a:t>
            </a:r>
          </a:p>
          <a:p>
            <a:pPr marL="403225" lvl="1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charset="0"/>
              </a:rPr>
              <a:t>AQMD to receive 5% administrative fee</a:t>
            </a:r>
          </a:p>
          <a:p>
            <a:pPr marL="403225" lvl="1" indent="-341313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charset="0"/>
              </a:rPr>
              <a:t>Total $798,750 for charger installations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10000"/>
            <a:ext cx="14636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clippercreek.net/images/CS-40%20RGB%20175x338%20Small%20Shadow%20v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447800"/>
            <a:ext cx="1528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AQMD Involvement in Pasadena</a:t>
            </a:r>
          </a:p>
        </p:txBody>
      </p:sp>
      <p:sp>
        <p:nvSpPr>
          <p:cNvPr id="49157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u="sng" smtClean="0">
                <a:solidFill>
                  <a:srgbClr val="000000"/>
                </a:solidFill>
                <a:effectLst/>
              </a:rPr>
              <a:t>Events hosted/participated: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Lawn Mower Exchange 2008 – 2011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Leaf Blower Exchange 2008 – 2011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Neighborhood Green Fair, Unitarian Universalist Church of Pasadena 2009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Green Tech Connect Forum 2009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The Green Economy Symposium, Pasadena City College 2009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3</a:t>
            </a:r>
            <a:r>
              <a:rPr lang="en-US" sz="1800" baseline="30000" smtClean="0">
                <a:solidFill>
                  <a:srgbClr val="000000"/>
                </a:solidFill>
                <a:effectLst/>
              </a:rPr>
              <a:t>rd</a:t>
            </a:r>
            <a:r>
              <a:rPr lang="en-US" sz="1800" smtClean="0">
                <a:solidFill>
                  <a:srgbClr val="000000"/>
                </a:solidFill>
                <a:effectLst/>
              </a:rPr>
              <a:t> Annual Family Health &amp; Safety Fair 2009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Villa Parke Census Festival 2010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Women in Green Forum 2010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Conference on Aging, First Church of Nazarene 2011</a:t>
            </a:r>
            <a:endParaRPr lang="en-US" sz="2000" smtClean="0">
              <a:solidFill>
                <a:srgbClr val="000000"/>
              </a:solidFill>
              <a:effectLst/>
            </a:endParaRPr>
          </a:p>
          <a:p>
            <a:pPr>
              <a:buClrTx/>
              <a:buFont typeface="Wingdings" pitchFamily="2" charset="2"/>
              <a:buNone/>
            </a:pPr>
            <a:r>
              <a:rPr lang="en-US" sz="2000" u="sng" smtClean="0">
                <a:solidFill>
                  <a:srgbClr val="000000"/>
                </a:solidFill>
                <a:effectLst/>
              </a:rPr>
              <a:t>AQMD Grants: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Tree-planting Grant 2010 ($15,000)</a:t>
            </a:r>
          </a:p>
          <a:p>
            <a:pPr>
              <a:buClrTx/>
            </a:pPr>
            <a:r>
              <a:rPr lang="en-US" sz="1800" smtClean="0">
                <a:solidFill>
                  <a:srgbClr val="000000"/>
                </a:solidFill>
                <a:effectLst/>
              </a:rPr>
              <a:t>Dry Cleaner Grants ($45,000)</a:t>
            </a:r>
          </a:p>
          <a:p>
            <a:pPr eaLnBrk="1" hangingPunct="1">
              <a:buClr>
                <a:srgbClr val="004574"/>
              </a:buClr>
              <a:buFont typeface="Wingdings" pitchFamily="2" charset="2"/>
              <a:buNone/>
            </a:pPr>
            <a:endParaRPr lang="en-US" sz="2000" smtClean="0">
              <a:solidFill>
                <a:srgbClr val="16161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4800600"/>
            <a:ext cx="7772400" cy="1600200"/>
          </a:xfrm>
        </p:spPr>
        <p:txBody>
          <a:bodyPr/>
          <a:lstStyle/>
          <a:p>
            <a:pPr eaLnBrk="1" hangingPunct="1">
              <a:lnSpc>
                <a:spcPts val="4720"/>
              </a:lnSpc>
              <a:defRPr/>
            </a:pPr>
            <a:r>
              <a:rPr lang="en-US" sz="3200" b="1" dirty="0" smtClean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Local Government Liaison: Rainbow Yeung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ln w="3175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BFFC4"/>
                </a:solidFill>
              </a:rPr>
              <a:t> (909) 396-3373 / ryeung@aqmd.gov</a:t>
            </a:r>
            <a:endParaRPr lang="en-US" sz="3200" dirty="0" smtClean="0">
              <a:solidFill>
                <a:srgbClr val="FBFFC4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1" y="76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ts val="4200"/>
              </a:lnSpc>
              <a:defRPr/>
            </a:pPr>
            <a:r>
              <a:rPr lang="en-US" sz="4000" b="1" kern="0" dirty="0">
                <a:ln w="3175" cmpd="sng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90000"/>
                    </a:srgbClr>
                  </a:outerShdw>
                </a:effectLst>
                <a:latin typeface="Frutiger 75 Black"/>
                <a:ea typeface="+mj-ea"/>
                <a:cs typeface="+mj-cs"/>
              </a:rPr>
              <a:t>Useful Numbers for Cities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1" y="14478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ts val="5980"/>
              </a:lnSpc>
              <a:defRPr/>
            </a:pPr>
            <a:r>
              <a:rPr lang="en-US" sz="3600" b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9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AQMD’s</a:t>
            </a:r>
            <a:r>
              <a:rPr lang="en-US" sz="3600" b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9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Toll Free Hot Line</a:t>
            </a:r>
            <a:r>
              <a:rPr lang="en-US" sz="36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en-US" sz="36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n-US" sz="3600" b="1" kern="0" dirty="0">
                <a:ln w="3175" cmpd="sng">
                  <a:solidFill>
                    <a:schemeClr val="accent4">
                      <a:lumMod val="10000"/>
                      <a:alpha val="90000"/>
                    </a:schemeClr>
                  </a:solidFill>
                </a:ln>
                <a:solidFill>
                  <a:srgbClr val="FBFF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(800) CUT-SMOG</a:t>
            </a:r>
            <a:endParaRPr lang="en-US" sz="3600" kern="0" dirty="0">
              <a:solidFill>
                <a:srgbClr val="FBFF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1" y="32766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ts val="5980"/>
              </a:lnSpc>
              <a:defRPr/>
            </a:pPr>
            <a:r>
              <a:rPr lang="en-US" sz="3600" b="1" kern="0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Small Business Hotline</a:t>
            </a:r>
            <a:r>
              <a:rPr lang="en-US" sz="36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en-US" sz="36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n-US" sz="3600" b="1" kern="0" dirty="0">
                <a:ln w="3175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BFF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(909) 396-3529</a:t>
            </a:r>
            <a:endParaRPr lang="en-US" sz="3600" kern="0" dirty="0">
              <a:solidFill>
                <a:srgbClr val="FBFF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Connect with us!</a:t>
            </a:r>
          </a:p>
        </p:txBody>
      </p:sp>
      <p:pic>
        <p:nvPicPr>
          <p:cNvPr id="51203" name="Picture 11" descr="http://ts3.mm.bing.net/images/thumbnail.aspx?q=200218843026&amp;id=00f5964307be4d050c2bbf1d1389e65e&amp;url=http%3a%2f%2fwww.rtpi.org.uk%2fdownload%2f7254%2fFacebook_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3" descr="http://ts4.mm.bing.net/images/thumbnail.aspx?q=211713591995&amp;id=a6bd4e0cc33aa272c487a55e471c1d70&amp;url=http%3a%2f%2fstatic.flickr.com%2f2456%2f3560900310_a0ac53ed6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2004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4" descr="http://ts2.mm.bing.net/images/thumbnail.aspx?q=214831535701&amp;id=cb511c72e6410365f4d3891a639f833f&amp;url=http%3a%2f%2fwww.aurahoops.com%2fYoutube_512x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1148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15"/>
          <p:cNvSpPr txBox="1">
            <a:spLocks noChangeArrowheads="1"/>
          </p:cNvSpPr>
          <p:nvPr/>
        </p:nvSpPr>
        <p:spPr bwMode="auto">
          <a:xfrm>
            <a:off x="1600200" y="22860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www.Facebook.com/CleanAirConnections</a:t>
            </a:r>
          </a:p>
        </p:txBody>
      </p:sp>
      <p:sp>
        <p:nvSpPr>
          <p:cNvPr id="51207" name="TextBox 16"/>
          <p:cNvSpPr txBox="1">
            <a:spLocks noChangeArrowheads="1"/>
          </p:cNvSpPr>
          <p:nvPr/>
        </p:nvSpPr>
        <p:spPr bwMode="auto">
          <a:xfrm>
            <a:off x="1600200" y="32004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  <a:hlinkClick r:id="rId9"/>
              </a:rPr>
              <a:t>www.Twitter.com/Connect2ClnAir</a:t>
            </a:r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@Connect2ClnAir</a:t>
            </a:r>
          </a:p>
        </p:txBody>
      </p:sp>
      <p:sp>
        <p:nvSpPr>
          <p:cNvPr id="51208" name="TextBox 18"/>
          <p:cNvSpPr txBox="1">
            <a:spLocks noChangeArrowheads="1"/>
          </p:cNvSpPr>
          <p:nvPr/>
        </p:nvSpPr>
        <p:spPr bwMode="auto">
          <a:xfrm>
            <a:off x="1600200" y="42672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www.YouTube.com/SouthCoastAQMD</a:t>
            </a:r>
          </a:p>
        </p:txBody>
      </p:sp>
      <p:sp>
        <p:nvSpPr>
          <p:cNvPr id="51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11" name="Picture 21" descr="App_Store_Badge_EN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54102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" descr="C:\Users\lmcdesmond\Pictures\iphoneversion1.jpg"/>
          <p:cNvPicPr>
            <a:picLocks noChangeAspect="1" noChangeArrowheads="1"/>
          </p:cNvPicPr>
          <p:nvPr/>
        </p:nvPicPr>
        <p:blipFill>
          <a:blip r:embed="rId11" cstate="print"/>
          <a:srcRect l="22581" r="22581"/>
          <a:stretch>
            <a:fillRect/>
          </a:stretch>
        </p:blipFill>
        <p:spPr bwMode="auto">
          <a:xfrm>
            <a:off x="533400" y="4953000"/>
            <a:ext cx="124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2" descr="On The Ai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5486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Health Consequences</a:t>
            </a:r>
            <a:b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Ozone and Particulates</a:t>
            </a:r>
          </a:p>
        </p:txBody>
      </p:sp>
      <p:sp>
        <p:nvSpPr>
          <p:cNvPr id="10" name="Content Placeholder 9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effectLst/>
                <a:cs typeface="Arial" charset="0"/>
              </a:rPr>
              <a:t>Premature mortality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effectLst/>
                <a:cs typeface="Arial" charset="0"/>
              </a:rPr>
              <a:t>Asthma &amp; other lower respiratory symptoms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effectLst/>
                <a:cs typeface="Arial" charset="0"/>
              </a:rPr>
              <a:t>Acute bronchitis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effectLst/>
                <a:cs typeface="Arial" charset="0"/>
              </a:rPr>
              <a:t>Cardiovascular disease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effectLst/>
                <a:cs typeface="Arial" charset="0"/>
              </a:rPr>
              <a:t>Cancer risks from diesel particulates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effectLst/>
                <a:cs typeface="Arial" charset="0"/>
              </a:rPr>
              <a:t>Lost work days and school absences </a:t>
            </a:r>
          </a:p>
          <a:p>
            <a:pPr lvl="1">
              <a:lnSpc>
                <a:spcPts val="4000"/>
              </a:lnSpc>
              <a:spcBef>
                <a:spcPts val="1200"/>
              </a:spcBef>
            </a:pPr>
            <a:endParaRPr lang="en-US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/>
          <a:srcRect t="13547" b="5418"/>
          <a:stretch>
            <a:fillRect/>
          </a:stretch>
        </p:blipFill>
        <p:spPr bwMode="auto">
          <a:xfrm>
            <a:off x="664643" y="4276745"/>
            <a:ext cx="7914580" cy="23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11789" y="1626959"/>
            <a:ext cx="1667436" cy="251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PH01970J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05063"/>
            <a:ext cx="66294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2" descr="MPj04331960000[1]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50800" dir="5400000" algn="ctr" rotWithShape="0">
              <a:schemeClr val="tx1"/>
            </a:outerShdw>
          </a:effectLst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971800" y="533400"/>
            <a:ext cx="6172200" cy="877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241300"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buClr>
                <a:srgbClr val="007FAC"/>
              </a:buClr>
              <a:buSzPct val="130000"/>
              <a:buFont typeface="Wingdings" pitchFamily="2" charset="2"/>
              <a:buNone/>
              <a:defRPr/>
            </a:pPr>
            <a:endParaRPr lang="en-US" sz="800" b="1">
              <a:solidFill>
                <a:srgbClr val="00538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7FAC"/>
              </a:buClr>
              <a:buSzPct val="130000"/>
              <a:buFont typeface="Wingdings" pitchFamily="2" charset="2"/>
              <a:buNone/>
              <a:defRPr/>
            </a:pPr>
            <a:r>
              <a:rPr lang="en-US" sz="3200">
                <a:solidFill>
                  <a:srgbClr val="00538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</a:t>
            </a:r>
            <a:r>
              <a:rPr lang="en-US" sz="4000">
                <a:solidFill>
                  <a:srgbClr val="00538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You!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7FAC"/>
              </a:buClr>
              <a:buSzPct val="130000"/>
              <a:buFont typeface="Wingdings" pitchFamily="2" charset="2"/>
              <a:buNone/>
              <a:defRPr/>
            </a:pPr>
            <a:endParaRPr lang="en-US" sz="4400" b="1">
              <a:solidFill>
                <a:srgbClr val="0053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7FAC"/>
              </a:buClr>
              <a:buSzPct val="130000"/>
              <a:buFont typeface="Wingdings" pitchFamily="2" charset="2"/>
              <a:buNone/>
              <a:defRPr/>
            </a:pPr>
            <a:endParaRPr lang="en-US" sz="9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800600"/>
            <a:ext cx="990600" cy="137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South Coast Air Basin</a:t>
            </a:r>
            <a:r>
              <a:rPr lang="en-US" sz="24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 Federal Air Quality Standards Attainment Deadlines* </a:t>
            </a:r>
            <a:r>
              <a:rPr lang="en-US" sz="28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</a:br>
            <a:endParaRPr lang="en-US" sz="2800" b="1" dirty="0">
              <a:solidFill>
                <a:srgbClr val="FBFFC4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87680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buClrTx/>
              <a:defRPr/>
            </a:pP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Fine Particulates (PM2.5)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‾"/>
            </a:pPr>
            <a:r>
              <a:rPr lang="en-US" sz="2400" b="1" dirty="0" smtClean="0">
                <a:solidFill>
                  <a:srgbClr val="C00000"/>
                </a:solidFill>
                <a:ea typeface="+mn-ea"/>
                <a:cs typeface="Arial" charset="0"/>
              </a:rPr>
              <a:t>2014 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(annual average standard) </a:t>
            </a: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	</a:t>
            </a:r>
            <a:r>
              <a:rPr lang="en-US" sz="2000" dirty="0" smtClean="0">
                <a:cs typeface="Arial" pitchFamily="34" charset="0"/>
              </a:rPr>
              <a:t> 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‾"/>
              <a:defRPr/>
            </a:pPr>
            <a:r>
              <a:rPr lang="en-US" sz="2400" b="1" dirty="0" smtClean="0">
                <a:solidFill>
                  <a:srgbClr val="C00000"/>
                </a:solidFill>
                <a:ea typeface="+mn-ea"/>
                <a:cs typeface="Arial" charset="0"/>
              </a:rPr>
              <a:t>2019</a:t>
            </a:r>
            <a:r>
              <a:rPr lang="en-US" sz="2000" dirty="0" smtClean="0">
                <a:solidFill>
                  <a:srgbClr val="B40000"/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(24 hr average standard)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‾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emissions that must be reduced: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nitrogen oxides 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sulfur oxides 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directly-emitted particulates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Tx/>
              <a:defRPr/>
            </a:pP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Ozone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Tx/>
              <a:buFont typeface="Times New Roman" pitchFamily="18" charset="0"/>
              <a:buChar char="-"/>
              <a:defRPr/>
            </a:pPr>
            <a:r>
              <a:rPr lang="en-US" sz="2400" b="1" dirty="0" smtClean="0">
                <a:solidFill>
                  <a:srgbClr val="C00000"/>
                </a:solidFill>
                <a:ea typeface="+mn-ea"/>
                <a:cs typeface="Arial" charset="0"/>
              </a:rPr>
              <a:t>2023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Tx/>
              <a:buFont typeface="Times New Roman" pitchFamily="18" charset="0"/>
              <a:buChar char="-"/>
              <a:defRPr/>
            </a:pPr>
            <a:r>
              <a:rPr lang="en-US" sz="1600" b="1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emissions that must be reduced: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nitrogen oxides 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ffectLst/>
                <a:ea typeface="+mn-ea"/>
                <a:cs typeface="Arial" charset="0"/>
              </a:rPr>
              <a:t>hydrocarbons</a:t>
            </a: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1600" dirty="0" smtClean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z="1700" dirty="0" smtClean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z="170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2100" dirty="0" smtClean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z="1900" dirty="0" smtClean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z="1900" dirty="0" smtClean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z="190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>
              <a:buClr>
                <a:srgbClr val="FF0000"/>
              </a:buClr>
              <a:buSzPct val="130000"/>
              <a:buNone/>
              <a:defRPr/>
            </a:pPr>
            <a:endParaRPr lang="en-U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SzPct val="130000"/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550223"/>
            <a:ext cx="7398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  Years attainment must be demonstrated; Clean Air Act deadlines are the following years.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"/>
          </a:blip>
          <a:srcRect/>
          <a:stretch>
            <a:fillRect/>
          </a:stretch>
        </p:blipFill>
        <p:spPr bwMode="auto">
          <a:xfrm>
            <a:off x="5181600" y="2667000"/>
            <a:ext cx="3152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louds2N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  <a:t/>
            </a:r>
            <a:b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</a:br>
            <a: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  <a:t/>
            </a:r>
            <a:b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</a:br>
            <a: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  <a:t>MOBILE SOURCES CAUSE 80% OF AIR POLLUTION IN SOUTH COAST</a:t>
            </a:r>
            <a:r>
              <a:rPr lang="en-US" sz="6000" dirty="0" smtClean="0">
                <a:solidFill>
                  <a:srgbClr val="6E0500"/>
                </a:solidFill>
                <a:latin typeface="Gill Sans Light"/>
                <a:sym typeface="Gill Sans Light"/>
              </a:rPr>
              <a:t/>
            </a:r>
            <a:br>
              <a:rPr lang="en-US" sz="6000" dirty="0" smtClean="0">
                <a:solidFill>
                  <a:srgbClr val="6E0500"/>
                </a:solidFill>
                <a:latin typeface="Gill Sans Light"/>
                <a:sym typeface="Gill Sans Light"/>
              </a:rPr>
            </a:br>
            <a:endParaRPr lang="en-US" sz="6000" b="1" dirty="0" smtClean="0">
              <a:solidFill>
                <a:srgbClr val="FBFFC4"/>
              </a:solidFill>
            </a:endParaRPr>
          </a:p>
        </p:txBody>
      </p:sp>
      <p:graphicFrame>
        <p:nvGraphicFramePr>
          <p:cNvPr id="138242" name="Object 7"/>
          <p:cNvGraphicFramePr>
            <a:graphicFrameLocks/>
          </p:cNvGraphicFramePr>
          <p:nvPr>
            <p:ph idx="1"/>
          </p:nvPr>
        </p:nvGraphicFramePr>
        <p:xfrm>
          <a:off x="2514600" y="2057400"/>
          <a:ext cx="3886200" cy="3711574"/>
        </p:xfrm>
        <a:graphic>
          <a:graphicData uri="http://schemas.openxmlformats.org/presentationml/2006/ole">
            <p:oleObj spid="_x0000_s138242" name="Chart" r:id="rId5" imgW="5014104" imgH="5061311" progId="MSGraph.Chart.8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22098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OTHER SOURCES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5029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OFF-ROAD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41%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24384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ON-ROAD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39%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6248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ill Sans"/>
                <a:ea typeface="Gill Sans"/>
                <a:cs typeface="Gill Sans"/>
                <a:sym typeface="Gill Sans"/>
              </a:rPr>
              <a:t>EMISSION TYPES: </a:t>
            </a:r>
            <a:r>
              <a:rPr lang="en-US" sz="2800" dirty="0" err="1" smtClean="0">
                <a:solidFill>
                  <a:prstClr val="black"/>
                </a:solidFill>
                <a:latin typeface="Gill Sans"/>
                <a:ea typeface="Gill Sans"/>
                <a:cs typeface="Gill Sans"/>
                <a:sym typeface="Gill Sans"/>
              </a:rPr>
              <a:t>NOx</a:t>
            </a:r>
            <a:r>
              <a:rPr lang="en-US" sz="2800" dirty="0" smtClean="0">
                <a:solidFill>
                  <a:prstClr val="black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Gill Sans"/>
                <a:ea typeface="Gill Sans"/>
                <a:cs typeface="Gill Sans"/>
                <a:sym typeface="Gill Sans"/>
              </a:rPr>
              <a:t>SOx</a:t>
            </a:r>
            <a:r>
              <a:rPr lang="en-US" sz="2800" dirty="0" smtClean="0">
                <a:solidFill>
                  <a:prstClr val="black"/>
                </a:solidFill>
                <a:latin typeface="Gill Sans"/>
                <a:ea typeface="Gill Sans"/>
                <a:cs typeface="Gill Sans"/>
                <a:sym typeface="Gill Sans"/>
              </a:rPr>
              <a:t>, PM2.5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375"/>
            <a:ext cx="899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  <a:t>NOx</a:t>
            </a:r>
            <a:r>
              <a:rPr lang="en-US" sz="36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sym typeface="Gill Sans Light"/>
              </a:rPr>
              <a:t> Emissions (SCAB, 2008)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19400" y="6096000"/>
            <a:ext cx="3495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Calibri"/>
                <a:cs typeface="+mn-cs"/>
              </a:rPr>
              <a:t>Total = 860 Tons Per Day</a:t>
            </a:r>
            <a:endParaRPr lang="en-US" sz="2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Ultrafine Particles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 anchor="t"/>
          <a:lstStyle/>
          <a:p>
            <a:pPr algn="l">
              <a:defRPr/>
            </a:pPr>
            <a:fld id="{7E63BE63-0207-4315-A9CD-8EFAD0557A74}" type="slidenum">
              <a:rPr lang="en-US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30725" name="Picture 2" descr="PM grades 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488" y="1490663"/>
            <a:ext cx="3902075" cy="472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6" descr="http://streetvac.com/blog/wp-content/uploads/2008/07/ultrafinestudy08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362200"/>
            <a:ext cx="2571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Ultrafine Particle Health Impacts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 anchor="t"/>
          <a:lstStyle/>
          <a:p>
            <a:pPr algn="l">
              <a:defRPr/>
            </a:pPr>
            <a:fld id="{8429DAA3-456A-419B-813E-86A945918B20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pic>
        <p:nvPicPr>
          <p:cNvPr id="31749" name="Picture 7" descr="http://media.wiley.com/wires/WNAN/WNAN41/nfig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56578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867400" y="2057400"/>
            <a:ext cx="304800" cy="914400"/>
          </a:xfrm>
          <a:prstGeom prst="roundRect">
            <a:avLst/>
          </a:prstGeom>
          <a:solidFill>
            <a:srgbClr val="B26D5A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3581400"/>
            <a:ext cx="304800" cy="914400"/>
          </a:xfrm>
          <a:prstGeom prst="roundRect">
            <a:avLst/>
          </a:prstGeom>
          <a:solidFill>
            <a:srgbClr val="B26D5A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105400"/>
            <a:ext cx="304800" cy="914400"/>
          </a:xfrm>
          <a:prstGeom prst="roundRect">
            <a:avLst/>
          </a:prstGeom>
          <a:solidFill>
            <a:srgbClr val="B26D5A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louds2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algn="ctr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BFFC4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Ultrafine Particle Health Impacts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 anchor="t"/>
          <a:lstStyle/>
          <a:p>
            <a:pPr algn="l">
              <a:defRPr/>
            </a:pPr>
            <a:fld id="{AAFA5ECA-9515-4DD5-BABF-63E1FE07F7FB}" type="slidenum">
              <a:rPr lang="en-US"/>
              <a:pPr algn="l">
                <a:defRPr/>
              </a:pPr>
              <a:t>9</a:t>
            </a:fld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3810000"/>
          </a:xfrm>
        </p:spPr>
        <p:txBody>
          <a:bodyPr/>
          <a:lstStyle/>
          <a:p>
            <a:pPr eaLnBrk="1" hangingPunct="1">
              <a:buClr>
                <a:srgbClr val="004574"/>
              </a:buClr>
            </a:pPr>
            <a:r>
              <a:rPr lang="en-US" sz="2400" smtClean="0">
                <a:solidFill>
                  <a:srgbClr val="000000"/>
                </a:solidFill>
                <a:effectLst/>
              </a:rPr>
              <a:t>Ultrafine particulate material is more toxic than PM2.5 material</a:t>
            </a:r>
          </a:p>
          <a:p>
            <a:pPr eaLnBrk="1" hangingPunct="1">
              <a:buClr>
                <a:srgbClr val="004574"/>
              </a:buClr>
            </a:pPr>
            <a:r>
              <a:rPr lang="en-US" sz="2400" smtClean="0">
                <a:solidFill>
                  <a:srgbClr val="000000"/>
                </a:solidFill>
                <a:effectLst/>
              </a:rPr>
              <a:t>Ultrafine particles can cross cell membranes and can move into the circulatory system, brain, and other organs</a:t>
            </a:r>
          </a:p>
          <a:p>
            <a:pPr eaLnBrk="1" hangingPunct="1">
              <a:buClr>
                <a:srgbClr val="004574"/>
              </a:buClr>
            </a:pPr>
            <a:r>
              <a:rPr lang="en-US" sz="2400" smtClean="0">
                <a:solidFill>
                  <a:srgbClr val="000000"/>
                </a:solidFill>
                <a:effectLst/>
              </a:rPr>
              <a:t>UFP have been shown to cause adverse health effects related to stroke, systemic inflammation, vascular effects on diabetics, airway development, and asthma exacerbation</a:t>
            </a:r>
          </a:p>
          <a:p>
            <a:pPr eaLnBrk="1" hangingPunct="1">
              <a:buClr>
                <a:srgbClr val="004574"/>
              </a:buClr>
            </a:pPr>
            <a:r>
              <a:rPr lang="en-US" sz="2400" smtClean="0">
                <a:solidFill>
                  <a:srgbClr val="000000"/>
                </a:solidFill>
                <a:effectLst/>
              </a:rPr>
              <a:t>Suspected as one of the causative pollutants in near-traffic epidemiology studies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860</Words>
  <Application>Microsoft Office PowerPoint</Application>
  <PresentationFormat>On-screen Show (4:3)</PresentationFormat>
  <Paragraphs>229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Ripple</vt:lpstr>
      <vt:lpstr>Concourse</vt:lpstr>
      <vt:lpstr>Chart</vt:lpstr>
      <vt:lpstr>  Michael Cacciotti Governing Board Member/South Pasadena Mayor Pro Tem Representing  the cities of Los Angeles County/Eastern Region</vt:lpstr>
      <vt:lpstr>State of the Air 2011 </vt:lpstr>
      <vt:lpstr>Health Consequences Ozone and Particulates</vt:lpstr>
      <vt:lpstr> South Coast Air Basin  Federal Air Quality Standards Attainment Deadlines*  </vt:lpstr>
      <vt:lpstr>  MOBILE SOURCES CAUSE 80% OF AIR POLLUTION IN SOUTH COAST </vt:lpstr>
      <vt:lpstr>NOx Emissions (SCAB, 2008)</vt:lpstr>
      <vt:lpstr>Ultrafine Particles</vt:lpstr>
      <vt:lpstr>Ultrafine Particle Health Impacts</vt:lpstr>
      <vt:lpstr>Ultrafine Particle Health Impacts</vt:lpstr>
      <vt:lpstr>AQMD Technology Incentives &amp; Funding for Cities</vt:lpstr>
      <vt:lpstr>AB 2766 Subvention Funds</vt:lpstr>
      <vt:lpstr>Carl Moyer Memorial Air Quality  Standards Attainment Program</vt:lpstr>
      <vt:lpstr>Voucher Incentive Program (VIP)</vt:lpstr>
      <vt:lpstr>Surplus Off-Road Opt-in for NOx (SOON)</vt:lpstr>
      <vt:lpstr>Proposition 1B</vt:lpstr>
      <vt:lpstr>Slide 16</vt:lpstr>
      <vt:lpstr>Lower-Emission School Bus Program </vt:lpstr>
      <vt:lpstr>Lawnmower Exchange</vt:lpstr>
      <vt:lpstr>Leaf Blower Exchange</vt:lpstr>
      <vt:lpstr>More Funding Opportunities</vt:lpstr>
      <vt:lpstr>Cleaner Police Vehicles</vt:lpstr>
      <vt:lpstr>EV Infrastructure</vt:lpstr>
      <vt:lpstr>Plug-in Electric Vehicles in 2011</vt:lpstr>
      <vt:lpstr>More Planned for 2012</vt:lpstr>
      <vt:lpstr>Proposal</vt:lpstr>
      <vt:lpstr>Program Funds</vt:lpstr>
      <vt:lpstr>AQMD Involvement in Pasadena</vt:lpstr>
      <vt:lpstr>Local Government Liaison: Rainbow Yeung  (909) 396-3373 / ryeung@aqmd.gov</vt:lpstr>
      <vt:lpstr>Connect with us!</vt:lpstr>
      <vt:lpstr>Slide 30</vt:lpstr>
    </vt:vector>
  </TitlesOfParts>
  <Company>AQMD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Assistance Programs of the AQMD</dc:title>
  <dc:creator>Ganguli</dc:creator>
  <cp:lastModifiedBy>Jeanette Short</cp:lastModifiedBy>
  <cp:revision>475</cp:revision>
  <cp:lastPrinted>2011-02-17T19:30:58Z</cp:lastPrinted>
  <dcterms:created xsi:type="dcterms:W3CDTF">2011-02-17T16:07:00Z</dcterms:created>
  <dcterms:modified xsi:type="dcterms:W3CDTF">2011-06-10T00:00:00Z</dcterms:modified>
</cp:coreProperties>
</file>