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6" r:id="rId1"/>
  </p:sldMasterIdLst>
  <p:notesMasterIdLst>
    <p:notesMasterId r:id="rId14"/>
  </p:notesMasterIdLst>
  <p:handoutMasterIdLst>
    <p:handoutMasterId r:id="rId15"/>
  </p:handoutMasterIdLst>
  <p:sldIdLst>
    <p:sldId id="283" r:id="rId2"/>
    <p:sldId id="382" r:id="rId3"/>
    <p:sldId id="426" r:id="rId4"/>
    <p:sldId id="420" r:id="rId5"/>
    <p:sldId id="424" r:id="rId6"/>
    <p:sldId id="425" r:id="rId7"/>
    <p:sldId id="428" r:id="rId8"/>
    <p:sldId id="429" r:id="rId9"/>
    <p:sldId id="435" r:id="rId10"/>
    <p:sldId id="432" r:id="rId11"/>
    <p:sldId id="433" r:id="rId12"/>
    <p:sldId id="338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5B00"/>
    <a:srgbClr val="663300"/>
    <a:srgbClr val="996600"/>
    <a:srgbClr val="FF9900"/>
    <a:srgbClr val="894400"/>
    <a:srgbClr val="A451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0" autoAdjust="0"/>
    <p:restoredTop sz="94689" autoAdjust="0"/>
  </p:normalViewPr>
  <p:slideViewPr>
    <p:cSldViewPr>
      <p:cViewPr>
        <p:scale>
          <a:sx n="100" d="100"/>
          <a:sy n="100" d="100"/>
        </p:scale>
        <p:origin x="342" y="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30" d="100"/>
          <a:sy n="130" d="100"/>
        </p:scale>
        <p:origin x="-78" y="383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t" anchorCtr="0" compatLnSpc="1">
            <a:prstTxWarp prst="textNoShape">
              <a:avLst/>
            </a:prstTxWarp>
          </a:bodyPr>
          <a:lstStyle>
            <a:lvl1pPr defTabSz="931572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1" y="0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t" anchorCtr="0" compatLnSpc="1">
            <a:prstTxWarp prst="textNoShape">
              <a:avLst/>
            </a:prstTxWarp>
          </a:bodyPr>
          <a:lstStyle>
            <a:lvl1pPr algn="r" defTabSz="931572" eaLnBrk="0" hangingPunct="0">
              <a:defRPr sz="1200" smtClean="0"/>
            </a:lvl1pPr>
          </a:lstStyle>
          <a:p>
            <a:pPr>
              <a:defRPr/>
            </a:pPr>
            <a:fld id="{498C1DAE-578D-4680-8E2C-1CA37E35FA57}" type="datetimeFigureOut">
              <a:rPr lang="en-US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676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b" anchorCtr="0" compatLnSpc="1">
            <a:prstTxWarp prst="textNoShape">
              <a:avLst/>
            </a:prstTxWarp>
          </a:bodyPr>
          <a:lstStyle>
            <a:lvl1pPr defTabSz="931572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1" y="8829676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b" anchorCtr="0" compatLnSpc="1">
            <a:prstTxWarp prst="textNoShape">
              <a:avLst/>
            </a:prstTxWarp>
          </a:bodyPr>
          <a:lstStyle>
            <a:lvl1pPr algn="r" defTabSz="931572" eaLnBrk="0" hangingPunct="0">
              <a:defRPr sz="1200" smtClean="0"/>
            </a:lvl1pPr>
          </a:lstStyle>
          <a:p>
            <a:pPr>
              <a:defRPr/>
            </a:pPr>
            <a:fld id="{3AA99ED7-F99B-4F60-869D-D98B2E0EB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051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t" anchorCtr="0" compatLnSpc="1">
            <a:prstTxWarp prst="textNoShape">
              <a:avLst/>
            </a:prstTxWarp>
          </a:bodyPr>
          <a:lstStyle>
            <a:lvl1pPr defTabSz="931572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1" y="0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t" anchorCtr="0" compatLnSpc="1">
            <a:prstTxWarp prst="textNoShape">
              <a:avLst/>
            </a:prstTxWarp>
          </a:bodyPr>
          <a:lstStyle>
            <a:lvl1pPr algn="r" defTabSz="931572" eaLnBrk="0" hangingPunct="0">
              <a:defRPr sz="1200" smtClean="0"/>
            </a:lvl1pPr>
          </a:lstStyle>
          <a:p>
            <a:pPr>
              <a:defRPr/>
            </a:pPr>
            <a:fld id="{176D47FE-8BA3-4EA2-843A-A7CC7CC36F6C}" type="datetimeFigureOut">
              <a:rPr lang="en-US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7"/>
            <a:ext cx="5607051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676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b" anchorCtr="0" compatLnSpc="1">
            <a:prstTxWarp prst="textNoShape">
              <a:avLst/>
            </a:prstTxWarp>
          </a:bodyPr>
          <a:lstStyle>
            <a:lvl1pPr defTabSz="931572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1" y="8829676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4" rIns="93149" bIns="46574" numCol="1" anchor="b" anchorCtr="0" compatLnSpc="1">
            <a:prstTxWarp prst="textNoShape">
              <a:avLst/>
            </a:prstTxWarp>
          </a:bodyPr>
          <a:lstStyle>
            <a:lvl1pPr algn="r" defTabSz="931572" eaLnBrk="0" hangingPunct="0">
              <a:defRPr sz="1200" smtClean="0"/>
            </a:lvl1pPr>
          </a:lstStyle>
          <a:p>
            <a:pPr>
              <a:defRPr/>
            </a:pPr>
            <a:fld id="{965B73C0-8A3B-4F36-BB6C-401F1336C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033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2775" y="222250"/>
            <a:ext cx="3251200" cy="2438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05025" y="517525"/>
            <a:ext cx="2755900" cy="20669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8050" y="442913"/>
            <a:ext cx="2660650" cy="1997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8050" y="442913"/>
            <a:ext cx="2671763" cy="2005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8838" y="295275"/>
            <a:ext cx="2752725" cy="20653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762000" y="4343401"/>
            <a:ext cx="5607051" cy="463709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0413" y="517525"/>
            <a:ext cx="2825750" cy="2120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762002" y="4343401"/>
            <a:ext cx="5943599" cy="463709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9638" y="369888"/>
            <a:ext cx="2713037" cy="20367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1075" y="442913"/>
            <a:ext cx="2528888" cy="18970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1075" y="295275"/>
            <a:ext cx="2452688" cy="18399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05025" y="517525"/>
            <a:ext cx="2800350" cy="21002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9488" y="588963"/>
            <a:ext cx="2673350" cy="20066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8050" y="517525"/>
            <a:ext cx="2533650" cy="19002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B73C0-8A3B-4F36-BB6C-401F1336C6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D3449-89A0-4951-88E5-E71905435898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DA3F-2B9B-4EA5-84DC-40A2CBB0C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4A3097-78FD-4FAA-A647-89B3E4D5716A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4F0DC-3979-4485-B976-2753C017A7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5D1C8-2678-4F74-A419-0D609398F66E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85236-15DF-495E-98AA-6BF0BD3D29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28C62-3B67-4200-BDC9-0B95DE3C3937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25038-E9E5-4FCD-832E-6991EB71BF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C8F575-9F9F-478A-A982-6339F52BE165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59025925-9461-4CBE-89B2-11F7F1075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FC3A95-33D2-42FC-AC14-9C275AC1931B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F6146-10E6-4533-8727-43CBCAC9EF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9B791-8FC7-471C-A40D-6B685A0F4CBE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9FE08-6394-4FE3-92FA-87A1E78522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361931-77EF-43FB-8C45-B7438D0B23C5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8C870-66EC-443D-AE9A-4EA6F5DBA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00A867-170D-479E-B5D0-175CB8213780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DAD71-1928-4891-B660-BBB4D08083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B0AE1-7F7C-4926-AF60-C24C1768CB07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E5149-CD07-4D1A-AED8-5F2B1F21A8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79E923-14BB-4A60-AE0A-3E2908ADBE5B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1585-503C-4675-A384-A786C98FF0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81E2846F-3FB1-4DC0-8BC4-422400E89948}" type="datetimeFigureOut">
              <a:rPr lang="en-US" smtClean="0"/>
              <a:pPr>
                <a:defRPr/>
              </a:pPr>
              <a:t>04/11/2011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B54E000-2A07-4BD9-AD2B-398371E32B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stone@dpw.lacounty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pw.lacounty.gov/wrd/Removal/index.cf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CD LOGO REV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800" y="1600200"/>
            <a:ext cx="1180419" cy="1143000"/>
          </a:xfrm>
          <a:prstGeom prst="ellipse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63407" y="1295400"/>
            <a:ext cx="7086600" cy="3581400"/>
          </a:xfrm>
          <a:prstGeom prst="rect">
            <a:avLst/>
          </a:prstGeom>
        </p:spPr>
        <p:txBody>
          <a:bodyPr vert="horz" lIns="92075" tIns="46038" rIns="92075" bIns="46038" anchor="b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Devil’s Gate</a:t>
            </a:r>
            <a:r>
              <a:rPr kumimoji="0" lang="en-US" sz="5700" b="1" i="0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 Reservoir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0" b="1" i="0" u="none" strike="noStrike" kern="1200" cap="none" spc="0" normalizeH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Environmental Impact Report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600" b="1" baseline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Interim Operational Measures</a:t>
            </a:r>
            <a:r>
              <a:rPr kumimoji="0" lang="en-US" sz="36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7652" name="Content Placeholder 2"/>
          <p:cNvSpPr>
            <a:spLocks/>
          </p:cNvSpPr>
          <p:nvPr/>
        </p:nvSpPr>
        <p:spPr bwMode="auto">
          <a:xfrm>
            <a:off x="2739116" y="5181600"/>
            <a:ext cx="61106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Steve Sheridan, P.E.</a:t>
            </a:r>
          </a:p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Los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Angeles County 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Department of Public Works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07" y="1600200"/>
            <a:ext cx="1219200" cy="12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28600"/>
            <a:ext cx="7696200" cy="1066800"/>
          </a:xfrm>
          <a:prstGeom prst="rect">
            <a:avLst/>
          </a:prstGeom>
        </p:spPr>
        <p:txBody>
          <a:bodyPr vert="horz" lIns="92075" tIns="46038" rIns="92075" bIns="46038" anchor="b">
            <a:normAutofit fontScale="7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CE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Interim Operational Measures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CE33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P:\wrd\Water Conservation\USERS\ECO\Devil's Gate Cleanout 2011\interim photos\Altadena West Drai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0000"/>
          <a:stretch>
            <a:fillRect/>
          </a:stretch>
        </p:blipFill>
        <p:spPr bwMode="auto">
          <a:xfrm>
            <a:off x="304800" y="3810000"/>
            <a:ext cx="4114800" cy="27342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724400" y="4987498"/>
            <a:ext cx="3962400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Modify the Altadena West Storm Drain to allow discharge in the event the outlet becomes blocked by sediment.</a:t>
            </a:r>
            <a:endParaRPr lang="en-US" sz="1600" dirty="0"/>
          </a:p>
        </p:txBody>
      </p:sp>
      <p:grpSp>
        <p:nvGrpSpPr>
          <p:cNvPr id="2" name="Group 25"/>
          <p:cNvGrpSpPr>
            <a:grpSpLocks noChangeAspect="1"/>
          </p:cNvGrpSpPr>
          <p:nvPr/>
        </p:nvGrpSpPr>
        <p:grpSpPr>
          <a:xfrm>
            <a:off x="4562475" y="1922026"/>
            <a:ext cx="4114800" cy="2732871"/>
            <a:chOff x="4800600" y="1600200"/>
            <a:chExt cx="4114800" cy="2732871"/>
          </a:xfrm>
        </p:grpSpPr>
        <p:pic>
          <p:nvPicPr>
            <p:cNvPr id="3074" name="Picture 2" descr="P:\wrd\Water Conservation\USERS\ECO\Devil's Gate Cleanout 2011\interim photos\Spillway Catwalk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600" y="1600200"/>
              <a:ext cx="4114800" cy="2732871"/>
            </a:xfrm>
            <a:prstGeom prst="rect">
              <a:avLst/>
            </a:prstGeom>
            <a:noFill/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943600" y="2799304"/>
              <a:ext cx="838200" cy="76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781800" y="2646904"/>
              <a:ext cx="838200" cy="2286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5867400" y="2723104"/>
              <a:ext cx="1524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stCxn id="14" idx="3"/>
          </p:cNvCxnSpPr>
          <p:nvPr/>
        </p:nvCxnSpPr>
        <p:spPr>
          <a:xfrm>
            <a:off x="4429125" y="1922026"/>
            <a:ext cx="1362075" cy="1192406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04925" y="1629638"/>
            <a:ext cx="312420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Install new catwalk around the spillway ports.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cxnSp>
        <p:nvCxnSpPr>
          <p:cNvPr id="32" name="Straight Arrow Connector 31"/>
          <p:cNvCxnSpPr>
            <a:stCxn id="13" idx="1"/>
          </p:cNvCxnSpPr>
          <p:nvPr/>
        </p:nvCxnSpPr>
        <p:spPr>
          <a:xfrm flipH="1">
            <a:off x="3886200" y="5402997"/>
            <a:ext cx="838200" cy="235804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6725" y="2452713"/>
            <a:ext cx="39624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Replace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the existing wooden boom logs that are employed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upstream of spillway ports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to trap floating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debris and install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new anchor points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19600" y="3038233"/>
            <a:ext cx="1371600" cy="491698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828800"/>
            <a:ext cx="6324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Division of Safety of Dams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Department of Fish and Game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Regional Water Quality Control Board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US Army Corps of Engineers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696200" cy="914400"/>
          </a:xfrm>
          <a:prstGeom prst="rect">
            <a:avLst/>
          </a:prstGeom>
        </p:spPr>
        <p:txBody>
          <a:bodyPr vert="horz" lIns="92075" tIns="46038" rIns="92075" bIns="46038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CE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Regulatory</a:t>
            </a:r>
            <a:r>
              <a:rPr kumimoji="0" lang="en-US" sz="4800" b="1" i="0" u="none" strike="noStrike" kern="1200" cap="none" spc="0" normalizeH="0" noProof="0" dirty="0" smtClean="0">
                <a:ln w="6350">
                  <a:noFill/>
                </a:ln>
                <a:solidFill>
                  <a:srgbClr val="FFCE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Agencies</a:t>
            </a:r>
            <a:endParaRPr kumimoji="0" lang="en-US" sz="48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CE33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229600" cy="1381125"/>
          </a:xfrm>
        </p:spPr>
        <p:txBody>
          <a:bodyPr lIns="92075" tIns="46038" rIns="92075" bIns="46038" anchor="b">
            <a:noAutofit/>
          </a:bodyPr>
          <a:lstStyle/>
          <a:p>
            <a:pPr algn="ctr" eaLnBrk="1" hangingPunct="1">
              <a:defRPr/>
            </a:pPr>
            <a:r>
              <a:rPr lang="en-US" sz="6000" dirty="0" smtClean="0"/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542" y="3289518"/>
            <a:ext cx="5562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Steve Sheridan, Principal Engineer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 Angeles County Department of Public Works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Water Resources Division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(626) 458-6102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ssheridan@dpw.lacounty.gov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3974" y="2667000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  <a:endParaRPr lang="en-US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5410200"/>
            <a:ext cx="467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4"/>
              </a:rPr>
              <a:t>http://dpw.lacounty.gov/wrd/Removal/index.cfm</a:t>
            </a:r>
            <a:endParaRPr lang="en-US" u="sng" dirty="0" smtClean="0"/>
          </a:p>
          <a:p>
            <a:pPr algn="ctr"/>
            <a:r>
              <a:rPr lang="en-US" dirty="0" smtClean="0"/>
              <a:t>And select Devil’s Gate Dam and Reservoir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5105400"/>
            <a:ext cx="371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copy of the Board Report, go to: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541145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 </a:t>
            </a:r>
          </a:p>
        </p:txBody>
      </p:sp>
      <p:pic>
        <p:nvPicPr>
          <p:cNvPr id="4" name="Picture 3" descr="After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81000" y="6096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Picture 5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9682" b="8711"/>
          <a:stretch>
            <a:fillRect/>
          </a:stretch>
        </p:blipFill>
        <p:spPr>
          <a:xfrm>
            <a:off x="4724400" y="1828800"/>
            <a:ext cx="41148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541145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 </a:t>
            </a:r>
          </a:p>
        </p:txBody>
      </p:sp>
      <p:pic>
        <p:nvPicPr>
          <p:cNvPr id="5122" name="Picture 2" descr="C:\Documents and Settings\gyu\Desktop\CIMG1679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8162" r="23041"/>
          <a:stretch>
            <a:fillRect/>
          </a:stretch>
        </p:blipFill>
        <p:spPr bwMode="auto">
          <a:xfrm>
            <a:off x="304800" y="1828800"/>
            <a:ext cx="4114800" cy="448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228600"/>
            <a:ext cx="7467600" cy="1905000"/>
          </a:xfrm>
          <a:prstGeom prst="rect">
            <a:avLst/>
          </a:prstGeom>
        </p:spPr>
        <p:txBody>
          <a:bodyPr vert="horz" lIns="92075" tIns="46038" rIns="92075" bIns="46038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Condition Assessment</a:t>
            </a:r>
            <a:br>
              <a:rPr kumimoji="0" lang="en-US" sz="48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800" b="1" i="0" u="none" strike="noStrike" kern="1200" cap="none" spc="0" normalizeH="0" baseline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September 2009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6324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January 2011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1981200"/>
            <a:ext cx="19050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Same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trashrack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4401" y="2350532"/>
            <a:ext cx="2819399" cy="1002268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62600" y="2350532"/>
            <a:ext cx="762000" cy="2145268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38200"/>
          </a:xfrm>
        </p:spPr>
        <p:txBody>
          <a:bodyPr lIns="92075" tIns="46038" rIns="92075" bIns="46038" anchor="b">
            <a:normAutofit/>
          </a:bodyPr>
          <a:lstStyle/>
          <a:p>
            <a:pPr>
              <a:defRPr/>
            </a:pPr>
            <a:r>
              <a:rPr lang="en-US" sz="4800" dirty="0" smtClean="0"/>
              <a:t>Flood Hazard Risk</a:t>
            </a:r>
          </a:p>
        </p:txBody>
      </p:sp>
      <p:pic>
        <p:nvPicPr>
          <p:cNvPr id="4" name="Picture 3" descr="Devils Gate Arroyo Sec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2200" y="1219200"/>
            <a:ext cx="4600574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990600" y="1219200"/>
            <a:ext cx="7467600" cy="3657600"/>
          </a:xfrm>
        </p:spPr>
        <p:txBody>
          <a:bodyPr lIns="92075" tIns="46038" rIns="92075" bIns="46038" anchor="b">
            <a:normAutofit/>
          </a:bodyPr>
          <a:lstStyle/>
          <a:p>
            <a:pPr algn="ctr" eaLnBrk="1" hangingPunct="1">
              <a:defRPr/>
            </a:pPr>
            <a:r>
              <a:rPr lang="en-US" sz="4800" dirty="0" smtClean="0"/>
              <a:t>Environmental Impact Report 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38200" y="541145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447800"/>
            <a:ext cx="7696200" cy="2514600"/>
          </a:xfrm>
          <a:prstGeom prst="rect">
            <a:avLst/>
          </a:prstGeom>
        </p:spPr>
        <p:txBody>
          <a:bodyPr vert="horz" lIns="92075" tIns="46038" rIns="92075" bIns="46038" anchor="b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Operational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Measures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5400" y="1219200"/>
            <a:ext cx="3381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C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Limits of work</a:t>
            </a:r>
            <a:endParaRPr lang="en-US" sz="3600" dirty="0">
              <a:solidFill>
                <a:srgbClr val="FFCE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rcRect l="15432" t="5802" r="35417" b="4969"/>
          <a:stretch>
            <a:fillRect/>
          </a:stretch>
        </p:blipFill>
        <p:spPr bwMode="auto">
          <a:xfrm>
            <a:off x="304800" y="228600"/>
            <a:ext cx="4566834" cy="5181600"/>
          </a:xfrm>
          <a:prstGeom prst="roundRect">
            <a:avLst>
              <a:gd name="adj" fmla="val 83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l="5247" t="6049" r="18904" b="3951"/>
          <a:stretch>
            <a:fillRect/>
          </a:stretch>
        </p:blipFill>
        <p:spPr bwMode="auto">
          <a:xfrm>
            <a:off x="3581400" y="2698705"/>
            <a:ext cx="5181600" cy="3842712"/>
          </a:xfrm>
          <a:prstGeom prst="roundRect">
            <a:avLst>
              <a:gd name="adj" fmla="val 1010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28600"/>
            <a:ext cx="7924800" cy="1066800"/>
          </a:xfrm>
          <a:prstGeom prst="rect">
            <a:avLst/>
          </a:prstGeom>
        </p:spPr>
        <p:txBody>
          <a:bodyPr vert="horz" lIns="92075" tIns="46038" rIns="92075" bIns="46038" anchor="b">
            <a:normAutofit fontScale="5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CE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Interim Operational Measures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CE33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P:\wrd\Water Conservation\USERS\ECO\Devil's Gate Cleanout 2011\Media\Devil's Gate 110310\IMAG013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85800" y="1873624"/>
            <a:ext cx="7772400" cy="4648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4800600"/>
            <a:ext cx="2286000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Re-establish the access road along east abutment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1828800"/>
            <a:ext cx="2895600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Remove an estimated 25,000 CY of sediment from an area approximately 100 feet  upstream of the dam face.</a:t>
            </a:r>
          </a:p>
        </p:txBody>
      </p:sp>
      <p:sp>
        <p:nvSpPr>
          <p:cNvPr id="10" name="Freeform 9"/>
          <p:cNvSpPr/>
          <p:nvPr/>
        </p:nvSpPr>
        <p:spPr>
          <a:xfrm>
            <a:off x="1426866" y="3255667"/>
            <a:ext cx="2373085" cy="1011534"/>
          </a:xfrm>
          <a:custGeom>
            <a:avLst/>
            <a:gdLst>
              <a:gd name="connsiteX0" fmla="*/ 0 w 2373085"/>
              <a:gd name="connsiteY0" fmla="*/ 0 h 1276141"/>
              <a:gd name="connsiteX1" fmla="*/ 1306286 w 2373085"/>
              <a:gd name="connsiteY1" fmla="*/ 50242 h 1276141"/>
              <a:gd name="connsiteX2" fmla="*/ 1929283 w 2373085"/>
              <a:gd name="connsiteY2" fmla="*/ 70338 h 1276141"/>
              <a:gd name="connsiteX3" fmla="*/ 2301072 w 2373085"/>
              <a:gd name="connsiteY3" fmla="*/ 221064 h 1276141"/>
              <a:gd name="connsiteX4" fmla="*/ 1497204 w 2373085"/>
              <a:gd name="connsiteY4" fmla="*/ 622998 h 1276141"/>
              <a:gd name="connsiteX5" fmla="*/ 1537398 w 2373085"/>
              <a:gd name="connsiteY5" fmla="*/ 1276141 h 127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3085" h="1276141">
                <a:moveTo>
                  <a:pt x="0" y="0"/>
                </a:moveTo>
                <a:lnTo>
                  <a:pt x="1306286" y="50242"/>
                </a:lnTo>
                <a:cubicBezTo>
                  <a:pt x="1627833" y="61965"/>
                  <a:pt x="1763485" y="41868"/>
                  <a:pt x="1929283" y="70338"/>
                </a:cubicBezTo>
                <a:cubicBezTo>
                  <a:pt x="2095081" y="98808"/>
                  <a:pt x="2373085" y="128954"/>
                  <a:pt x="2301072" y="221064"/>
                </a:cubicBezTo>
                <a:cubicBezTo>
                  <a:pt x="2229059" y="313174"/>
                  <a:pt x="1624483" y="447152"/>
                  <a:pt x="1497204" y="622998"/>
                </a:cubicBezTo>
                <a:cubicBezTo>
                  <a:pt x="1369925" y="798844"/>
                  <a:pt x="1453661" y="1037492"/>
                  <a:pt x="1537398" y="1276141"/>
                </a:cubicBezTo>
              </a:path>
            </a:pathLst>
          </a:cu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rot="5400000" flipH="1" flipV="1">
            <a:off x="1066800" y="3733800"/>
            <a:ext cx="1371600" cy="762000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</p:cNvCxnSpPr>
          <p:nvPr/>
        </p:nvCxnSpPr>
        <p:spPr>
          <a:xfrm flipH="1">
            <a:off x="6324600" y="3583126"/>
            <a:ext cx="1143000" cy="1065074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ket 16"/>
          <p:cNvSpPr/>
          <p:nvPr/>
        </p:nvSpPr>
        <p:spPr>
          <a:xfrm rot="5400000">
            <a:off x="4991100" y="2400300"/>
            <a:ext cx="152400" cy="46482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95800" y="4267200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≈ 100’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28600"/>
            <a:ext cx="7696200" cy="1066800"/>
          </a:xfrm>
          <a:prstGeom prst="rect">
            <a:avLst/>
          </a:prstGeom>
        </p:spPr>
        <p:txBody>
          <a:bodyPr vert="horz" lIns="92075" tIns="46038" rIns="92075" bIns="46038" anchor="b">
            <a:normAutofit fontScale="7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CE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Interim Operational Measures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CE33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Content Placeholder 12" descr="Devils Gate Trash Rack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rcRect l="22642" r="8595"/>
          <a:stretch>
            <a:fillRect/>
          </a:stretch>
        </p:blipFill>
        <p:spPr>
          <a:xfrm>
            <a:off x="1573109" y="1457324"/>
            <a:ext cx="4741966" cy="5172075"/>
          </a:xfrm>
          <a:ln w="25400">
            <a:solidFill>
              <a:schemeClr val="accent1">
                <a:lumMod val="7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6477000" y="2158424"/>
            <a:ext cx="1781175" cy="1169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Extend the height of existing sluice gate trash rack approximately 32 feet.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3400" y="5562600"/>
            <a:ext cx="3124200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Reduce the bar opening width of the existing sluice gate trash rack.</a:t>
            </a:r>
          </a:p>
        </p:txBody>
      </p:sp>
      <p:sp>
        <p:nvSpPr>
          <p:cNvPr id="3" name="Can 2"/>
          <p:cNvSpPr/>
          <p:nvPr/>
        </p:nvSpPr>
        <p:spPr>
          <a:xfrm rot="287605">
            <a:off x="4060290" y="2810550"/>
            <a:ext cx="440155" cy="15010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/>
          <p:cNvSpPr/>
          <p:nvPr/>
        </p:nvSpPr>
        <p:spPr>
          <a:xfrm flipH="1">
            <a:off x="4651664" y="2898101"/>
            <a:ext cx="152400" cy="14478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30" idx="1"/>
          </p:cNvCxnSpPr>
          <p:nvPr/>
        </p:nvCxnSpPr>
        <p:spPr>
          <a:xfrm flipH="1">
            <a:off x="4830907" y="2743200"/>
            <a:ext cx="1646093" cy="533400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038600" y="2869959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082735" y="2898101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130411" y="2901799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177035" y="2920513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225323" y="2934978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274662" y="2934977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347569" y="2920512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313246" y="2941146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378164" y="2920513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412436" y="2924822"/>
            <a:ext cx="122246" cy="1374045"/>
          </a:xfrm>
          <a:custGeom>
            <a:avLst/>
            <a:gdLst>
              <a:gd name="connsiteX0" fmla="*/ 119801 w 122246"/>
              <a:gd name="connsiteY0" fmla="*/ 0 h 1374045"/>
              <a:gd name="connsiteX1" fmla="*/ 122246 w 122246"/>
              <a:gd name="connsiteY1" fmla="*/ 12225 h 1374045"/>
              <a:gd name="connsiteX2" fmla="*/ 117356 w 122246"/>
              <a:gd name="connsiteY2" fmla="*/ 29339 h 1374045"/>
              <a:gd name="connsiteX3" fmla="*/ 114911 w 122246"/>
              <a:gd name="connsiteY3" fmla="*/ 51344 h 1374045"/>
              <a:gd name="connsiteX4" fmla="*/ 110021 w 122246"/>
              <a:gd name="connsiteY4" fmla="*/ 92907 h 1374045"/>
              <a:gd name="connsiteX5" fmla="*/ 105132 w 122246"/>
              <a:gd name="connsiteY5" fmla="*/ 110022 h 1374045"/>
              <a:gd name="connsiteX6" fmla="*/ 102687 w 122246"/>
              <a:gd name="connsiteY6" fmla="*/ 129581 h 1374045"/>
              <a:gd name="connsiteX7" fmla="*/ 100242 w 122246"/>
              <a:gd name="connsiteY7" fmla="*/ 146695 h 1374045"/>
              <a:gd name="connsiteX8" fmla="*/ 95352 w 122246"/>
              <a:gd name="connsiteY8" fmla="*/ 207818 h 1374045"/>
              <a:gd name="connsiteX9" fmla="*/ 92907 w 122246"/>
              <a:gd name="connsiteY9" fmla="*/ 300725 h 1374045"/>
              <a:gd name="connsiteX10" fmla="*/ 90462 w 122246"/>
              <a:gd name="connsiteY10" fmla="*/ 317840 h 1374045"/>
              <a:gd name="connsiteX11" fmla="*/ 88017 w 122246"/>
              <a:gd name="connsiteY11" fmla="*/ 342289 h 1374045"/>
              <a:gd name="connsiteX12" fmla="*/ 83127 w 122246"/>
              <a:gd name="connsiteY12" fmla="*/ 359403 h 1374045"/>
              <a:gd name="connsiteX13" fmla="*/ 78237 w 122246"/>
              <a:gd name="connsiteY13" fmla="*/ 503654 h 1374045"/>
              <a:gd name="connsiteX14" fmla="*/ 75793 w 122246"/>
              <a:gd name="connsiteY14" fmla="*/ 569667 h 1374045"/>
              <a:gd name="connsiteX15" fmla="*/ 70903 w 122246"/>
              <a:gd name="connsiteY15" fmla="*/ 611230 h 1374045"/>
              <a:gd name="connsiteX16" fmla="*/ 66013 w 122246"/>
              <a:gd name="connsiteY16" fmla="*/ 652794 h 1374045"/>
              <a:gd name="connsiteX17" fmla="*/ 63568 w 122246"/>
              <a:gd name="connsiteY17" fmla="*/ 711472 h 1374045"/>
              <a:gd name="connsiteX18" fmla="*/ 61123 w 122246"/>
              <a:gd name="connsiteY18" fmla="*/ 723696 h 1374045"/>
              <a:gd name="connsiteX19" fmla="*/ 58678 w 122246"/>
              <a:gd name="connsiteY19" fmla="*/ 745701 h 1374045"/>
              <a:gd name="connsiteX20" fmla="*/ 56233 w 122246"/>
              <a:gd name="connsiteY20" fmla="*/ 762815 h 1374045"/>
              <a:gd name="connsiteX21" fmla="*/ 51343 w 122246"/>
              <a:gd name="connsiteY21" fmla="*/ 811714 h 1374045"/>
              <a:gd name="connsiteX22" fmla="*/ 48898 w 122246"/>
              <a:gd name="connsiteY22" fmla="*/ 855722 h 1374045"/>
              <a:gd name="connsiteX23" fmla="*/ 44009 w 122246"/>
              <a:gd name="connsiteY23" fmla="*/ 929070 h 1374045"/>
              <a:gd name="connsiteX24" fmla="*/ 39119 w 122246"/>
              <a:gd name="connsiteY24" fmla="*/ 1002417 h 1374045"/>
              <a:gd name="connsiteX25" fmla="*/ 36674 w 122246"/>
              <a:gd name="connsiteY25" fmla="*/ 1012197 h 1374045"/>
              <a:gd name="connsiteX26" fmla="*/ 31784 w 122246"/>
              <a:gd name="connsiteY26" fmla="*/ 1046426 h 1374045"/>
              <a:gd name="connsiteX27" fmla="*/ 29339 w 122246"/>
              <a:gd name="connsiteY27" fmla="*/ 1056206 h 1374045"/>
              <a:gd name="connsiteX28" fmla="*/ 24449 w 122246"/>
              <a:gd name="connsiteY28" fmla="*/ 1095324 h 1374045"/>
              <a:gd name="connsiteX29" fmla="*/ 22004 w 122246"/>
              <a:gd name="connsiteY29" fmla="*/ 1109994 h 1374045"/>
              <a:gd name="connsiteX30" fmla="*/ 17114 w 122246"/>
              <a:gd name="connsiteY30" fmla="*/ 1161337 h 1374045"/>
              <a:gd name="connsiteX31" fmla="*/ 12225 w 122246"/>
              <a:gd name="connsiteY31" fmla="*/ 1212680 h 1374045"/>
              <a:gd name="connsiteX32" fmla="*/ 7335 w 122246"/>
              <a:gd name="connsiteY32" fmla="*/ 1337371 h 1374045"/>
              <a:gd name="connsiteX33" fmla="*/ 4890 w 122246"/>
              <a:gd name="connsiteY33" fmla="*/ 1352041 h 1374045"/>
              <a:gd name="connsiteX34" fmla="*/ 0 w 122246"/>
              <a:gd name="connsiteY34" fmla="*/ 1366710 h 1374045"/>
              <a:gd name="connsiteX35" fmla="*/ 0 w 122246"/>
              <a:gd name="connsiteY35" fmla="*/ 1374045 h 1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246" h="1374045">
                <a:moveTo>
                  <a:pt x="119801" y="0"/>
                </a:moveTo>
                <a:cubicBezTo>
                  <a:pt x="120616" y="4075"/>
                  <a:pt x="122246" y="8069"/>
                  <a:pt x="122246" y="12225"/>
                </a:cubicBezTo>
                <a:cubicBezTo>
                  <a:pt x="122246" y="15296"/>
                  <a:pt x="118509" y="25879"/>
                  <a:pt x="117356" y="29339"/>
                </a:cubicBezTo>
                <a:cubicBezTo>
                  <a:pt x="116541" y="36674"/>
                  <a:pt x="115684" y="44004"/>
                  <a:pt x="114911" y="51344"/>
                </a:cubicBezTo>
                <a:cubicBezTo>
                  <a:pt x="113833" y="61589"/>
                  <a:pt x="112259" y="81713"/>
                  <a:pt x="110021" y="92907"/>
                </a:cubicBezTo>
                <a:cubicBezTo>
                  <a:pt x="104210" y="121967"/>
                  <a:pt x="111207" y="73571"/>
                  <a:pt x="105132" y="110022"/>
                </a:cubicBezTo>
                <a:cubicBezTo>
                  <a:pt x="104052" y="116503"/>
                  <a:pt x="103555" y="123068"/>
                  <a:pt x="102687" y="129581"/>
                </a:cubicBezTo>
                <a:cubicBezTo>
                  <a:pt x="101925" y="135293"/>
                  <a:pt x="100780" y="140958"/>
                  <a:pt x="100242" y="146695"/>
                </a:cubicBezTo>
                <a:cubicBezTo>
                  <a:pt x="98334" y="167045"/>
                  <a:pt x="95352" y="207818"/>
                  <a:pt x="95352" y="207818"/>
                </a:cubicBezTo>
                <a:cubicBezTo>
                  <a:pt x="94537" y="238787"/>
                  <a:pt x="94283" y="269776"/>
                  <a:pt x="92907" y="300725"/>
                </a:cubicBezTo>
                <a:cubicBezTo>
                  <a:pt x="92651" y="306482"/>
                  <a:pt x="91135" y="312117"/>
                  <a:pt x="90462" y="317840"/>
                </a:cubicBezTo>
                <a:cubicBezTo>
                  <a:pt x="89505" y="325974"/>
                  <a:pt x="89175" y="334181"/>
                  <a:pt x="88017" y="342289"/>
                </a:cubicBezTo>
                <a:cubicBezTo>
                  <a:pt x="87249" y="347663"/>
                  <a:pt x="84869" y="354177"/>
                  <a:pt x="83127" y="359403"/>
                </a:cubicBezTo>
                <a:cubicBezTo>
                  <a:pt x="75368" y="421472"/>
                  <a:pt x="81806" y="364430"/>
                  <a:pt x="78237" y="503654"/>
                </a:cubicBezTo>
                <a:cubicBezTo>
                  <a:pt x="77673" y="525666"/>
                  <a:pt x="76981" y="547680"/>
                  <a:pt x="75793" y="569667"/>
                </a:cubicBezTo>
                <a:cubicBezTo>
                  <a:pt x="74731" y="589323"/>
                  <a:pt x="73130" y="593414"/>
                  <a:pt x="70903" y="611230"/>
                </a:cubicBezTo>
                <a:cubicBezTo>
                  <a:pt x="69173" y="625072"/>
                  <a:pt x="67743" y="638952"/>
                  <a:pt x="66013" y="652794"/>
                </a:cubicBezTo>
                <a:cubicBezTo>
                  <a:pt x="65198" y="672353"/>
                  <a:pt x="64915" y="691942"/>
                  <a:pt x="63568" y="711472"/>
                </a:cubicBezTo>
                <a:cubicBezTo>
                  <a:pt x="63282" y="715618"/>
                  <a:pt x="61711" y="719582"/>
                  <a:pt x="61123" y="723696"/>
                </a:cubicBezTo>
                <a:cubicBezTo>
                  <a:pt x="60079" y="731002"/>
                  <a:pt x="59593" y="738378"/>
                  <a:pt x="58678" y="745701"/>
                </a:cubicBezTo>
                <a:cubicBezTo>
                  <a:pt x="57963" y="751419"/>
                  <a:pt x="56948" y="757097"/>
                  <a:pt x="56233" y="762815"/>
                </a:cubicBezTo>
                <a:cubicBezTo>
                  <a:pt x="54697" y="775102"/>
                  <a:pt x="52135" y="800236"/>
                  <a:pt x="51343" y="811714"/>
                </a:cubicBezTo>
                <a:cubicBezTo>
                  <a:pt x="50332" y="826371"/>
                  <a:pt x="49597" y="841047"/>
                  <a:pt x="48898" y="855722"/>
                </a:cubicBezTo>
                <a:cubicBezTo>
                  <a:pt x="45717" y="922539"/>
                  <a:pt x="49807" y="894283"/>
                  <a:pt x="44009" y="929070"/>
                </a:cubicBezTo>
                <a:cubicBezTo>
                  <a:pt x="43214" y="943371"/>
                  <a:pt x="41318" y="984825"/>
                  <a:pt x="39119" y="1002417"/>
                </a:cubicBezTo>
                <a:cubicBezTo>
                  <a:pt x="38702" y="1005751"/>
                  <a:pt x="37226" y="1008882"/>
                  <a:pt x="36674" y="1012197"/>
                </a:cubicBezTo>
                <a:cubicBezTo>
                  <a:pt x="34779" y="1023566"/>
                  <a:pt x="34579" y="1035245"/>
                  <a:pt x="31784" y="1046426"/>
                </a:cubicBezTo>
                <a:cubicBezTo>
                  <a:pt x="30969" y="1049686"/>
                  <a:pt x="29837" y="1052883"/>
                  <a:pt x="29339" y="1056206"/>
                </a:cubicBezTo>
                <a:cubicBezTo>
                  <a:pt x="27390" y="1069201"/>
                  <a:pt x="26609" y="1082362"/>
                  <a:pt x="24449" y="1095324"/>
                </a:cubicBezTo>
                <a:cubicBezTo>
                  <a:pt x="23634" y="1100214"/>
                  <a:pt x="22659" y="1105080"/>
                  <a:pt x="22004" y="1109994"/>
                </a:cubicBezTo>
                <a:cubicBezTo>
                  <a:pt x="19933" y="1125529"/>
                  <a:pt x="18234" y="1146216"/>
                  <a:pt x="17114" y="1161337"/>
                </a:cubicBezTo>
                <a:cubicBezTo>
                  <a:pt x="13785" y="1206292"/>
                  <a:pt x="16909" y="1184577"/>
                  <a:pt x="12225" y="1212680"/>
                </a:cubicBezTo>
                <a:cubicBezTo>
                  <a:pt x="5832" y="1289398"/>
                  <a:pt x="14269" y="1181362"/>
                  <a:pt x="7335" y="1337371"/>
                </a:cubicBezTo>
                <a:cubicBezTo>
                  <a:pt x="7115" y="1342324"/>
                  <a:pt x="6092" y="1347232"/>
                  <a:pt x="4890" y="1352041"/>
                </a:cubicBezTo>
                <a:cubicBezTo>
                  <a:pt x="3640" y="1357041"/>
                  <a:pt x="0" y="1361556"/>
                  <a:pt x="0" y="1366710"/>
                </a:cubicBezTo>
                <a:lnTo>
                  <a:pt x="0" y="1374045"/>
                </a:lnTo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743200" y="4648200"/>
            <a:ext cx="1255144" cy="914400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505837" y="2186171"/>
            <a:ext cx="1029482" cy="70547"/>
          </a:xfrm>
          <a:prstGeom prst="straightConnector1">
            <a:avLst/>
          </a:prstGeom>
          <a:ln w="38100">
            <a:solidFill>
              <a:srgbClr val="FFCE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1816838"/>
            <a:ext cx="3124200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Replace approximately 100 feet of damaged ladder system on the face of the dam. </a:t>
            </a:r>
          </a:p>
        </p:txBody>
      </p:sp>
    </p:spTree>
    <p:extLst>
      <p:ext uri="{BB962C8B-B14F-4D97-AF65-F5344CB8AC3E}">
        <p14:creationId xmlns:p14="http://schemas.microsoft.com/office/powerpoint/2010/main" xmlns="" val="6566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5259</TotalTime>
  <Words>262</Words>
  <Application>Microsoft Office PowerPoint</Application>
  <PresentationFormat>On-screen Show (4:3)</PresentationFormat>
  <Paragraphs>66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Apex</vt:lpstr>
      <vt:lpstr>Slide 1</vt:lpstr>
      <vt:lpstr>Slide 2</vt:lpstr>
      <vt:lpstr>Slide 3</vt:lpstr>
      <vt:lpstr>Flood Hazard Risk</vt:lpstr>
      <vt:lpstr>Environmental Impact Report   </vt:lpstr>
      <vt:lpstr>Slide 6</vt:lpstr>
      <vt:lpstr>Slide 7</vt:lpstr>
      <vt:lpstr>Slide 8</vt:lpstr>
      <vt:lpstr>Slide 9</vt:lpstr>
      <vt:lpstr>Slide 10</vt:lpstr>
      <vt:lpstr>Slide 11</vt:lpstr>
      <vt:lpstr>Summary</vt:lpstr>
    </vt:vector>
  </TitlesOfParts>
  <Company>Department of Public Works, Los Angeles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Fire Recovery Efforts</dc:title>
  <dc:creator>patricia wood</dc:creator>
  <cp:lastModifiedBy>SSHERIDA</cp:lastModifiedBy>
  <cp:revision>474</cp:revision>
  <cp:lastPrinted>2011-04-11T02:14:20Z</cp:lastPrinted>
  <dcterms:created xsi:type="dcterms:W3CDTF">2009-10-05T22:24:48Z</dcterms:created>
  <dcterms:modified xsi:type="dcterms:W3CDTF">2011-04-11T15:07:11Z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TC010690221033</vt:lpwstr>
  </property>
</Properties>
</file>