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342" r:id="rId3"/>
    <p:sldId id="261" r:id="rId4"/>
    <p:sldId id="272" r:id="rId5"/>
    <p:sldId id="338" r:id="rId6"/>
    <p:sldId id="341" r:id="rId7"/>
    <p:sldId id="339" r:id="rId8"/>
    <p:sldId id="331" r:id="rId9"/>
    <p:sldId id="332" r:id="rId10"/>
    <p:sldId id="335" r:id="rId11"/>
    <p:sldId id="334" r:id="rId12"/>
    <p:sldId id="340" r:id="rId13"/>
    <p:sldId id="318" r:id="rId14"/>
    <p:sldId id="333" r:id="rId15"/>
    <p:sldId id="336" r:id="rId16"/>
    <p:sldId id="337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E99"/>
    <a:srgbClr val="3A5272"/>
    <a:srgbClr val="009A28"/>
    <a:srgbClr val="009A46"/>
    <a:srgbClr val="008E40"/>
    <a:srgbClr val="003567"/>
    <a:srgbClr val="192433"/>
    <a:srgbClr val="314661"/>
    <a:srgbClr val="F89827"/>
    <a:srgbClr val="00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2211" autoAdjust="0"/>
  </p:normalViewPr>
  <p:slideViewPr>
    <p:cSldViewPr>
      <p:cViewPr varScale="1">
        <p:scale>
          <a:sx n="66" d="100"/>
          <a:sy n="66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2"/>
            <a:ext cx="5608320" cy="418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8"/>
            <a:ext cx="3037840" cy="4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8"/>
            <a:ext cx="3037840" cy="4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CA23B6-6234-4DFE-B230-A692B692E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2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5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5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4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9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5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6" name="Picture 32" descr="Powerpoint_Template_Cover_11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416175"/>
            <a:ext cx="9144000" cy="1470025"/>
          </a:xfrm>
        </p:spPr>
        <p:txBody>
          <a:bodyPr anchor="t" anchorCtr="1"/>
          <a:lstStyle>
            <a:lvl1pPr algn="ctr">
              <a:defRPr>
                <a:solidFill>
                  <a:srgbClr val="00376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1752600"/>
          </a:xfrm>
        </p:spPr>
        <p:txBody>
          <a:bodyPr anchorCtr="1"/>
          <a:lstStyle>
            <a:lvl1pPr marL="0" indent="0" algn="ctr">
              <a:buFontTx/>
              <a:buNone/>
              <a:defRPr>
                <a:solidFill>
                  <a:srgbClr val="D3A46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27013" y="1260475"/>
            <a:ext cx="8623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B5C3D4"/>
                </a:solidFill>
                <a:latin typeface="Futura Md BT" pitchFamily="34" charset="0"/>
              </a:rPr>
              <a:t>Planning &amp; Community Development</a:t>
            </a:r>
            <a:endParaRPr lang="en-US" sz="2000" dirty="0">
              <a:solidFill>
                <a:srgbClr val="B5C3D4"/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77E6DF-AF25-4D74-AF83-7E6D7C23A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DDAC0F-2B35-400E-9455-866EBD1A6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A89E7-CC61-4042-B494-C9BCBFB21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C01DB-9AFC-4B26-814C-776791643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35D87D-B8A9-4998-96EF-90EFD15E5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7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11D458-0DD3-46DD-825C-A335FD626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49CF9F-D99C-4E27-9C53-87CB666EB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E8F7F7-3E25-41F3-A82A-78165B3F9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64FF59-0B19-4C89-B0A1-14FF48EC9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CF8A58-6395-44FC-AA27-059638ACF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Powerpoint_Template_Page2_11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logotyp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67450"/>
            <a:ext cx="232251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914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Futura Bk BT" pitchFamily="34" charset="0"/>
              </a:defRPr>
            </a:lvl1pPr>
          </a:lstStyle>
          <a:p>
            <a:fld id="{A9B9EC4F-1756-453B-A6F9-501E6125F5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body copy</a:t>
            </a:r>
          </a:p>
          <a:p>
            <a:pPr lvl="1"/>
            <a:r>
              <a:rPr lang="en-US" dirty="0" smtClean="0"/>
              <a:t>Click to edit bullet 1</a:t>
            </a:r>
          </a:p>
          <a:p>
            <a:pPr lvl="2"/>
            <a:r>
              <a:rPr lang="en-US" dirty="0" smtClean="0"/>
              <a:t>Click to edit bullet 2</a:t>
            </a:r>
          </a:p>
          <a:p>
            <a:pPr lvl="3"/>
            <a:r>
              <a:rPr lang="en-US" dirty="0" smtClean="0"/>
              <a:t>Click to edit bullet 3</a:t>
            </a:r>
          </a:p>
          <a:p>
            <a:pPr lvl="3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7013" y="995363"/>
            <a:ext cx="8470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B5C3D4"/>
                </a:solidFill>
                <a:latin typeface="Futura Md BT" pitchFamily="34" charset="0"/>
              </a:rPr>
              <a:t>Planning &amp; Community</a:t>
            </a:r>
            <a:r>
              <a:rPr lang="en-US" sz="2000" baseline="0" dirty="0" smtClean="0">
                <a:solidFill>
                  <a:srgbClr val="B5C3D4"/>
                </a:solidFill>
                <a:latin typeface="Futura Md BT" pitchFamily="34" charset="0"/>
              </a:rPr>
              <a:t> Development</a:t>
            </a:r>
            <a:endParaRPr lang="en-US" sz="2000" dirty="0">
              <a:solidFill>
                <a:srgbClr val="B5C3D4"/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3A46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rgbClr val="D3A464"/>
        </a:buClr>
        <a:buChar char="•"/>
        <a:defRPr sz="2800">
          <a:solidFill>
            <a:srgbClr val="0037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3A464"/>
        </a:buClr>
        <a:buFont typeface="Futura Hv BT" pitchFamily="34" charset="0"/>
        <a:buChar char="&gt;"/>
        <a:defRPr sz="2500">
          <a:solidFill>
            <a:srgbClr val="4D6E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14661"/>
        </a:buClr>
        <a:buFont typeface="Wingdings" pitchFamily="2" charset="2"/>
        <a:buChar char="§"/>
        <a:defRPr sz="2400">
          <a:solidFill>
            <a:schemeClr val="bg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85000"/>
            <a:lumOff val="15000"/>
          </a:schemeClr>
        </a:buClr>
        <a:buFont typeface="Futura Hv BT" pitchFamily="34" charset="0"/>
        <a:buChar char="»"/>
        <a:defRPr sz="2000">
          <a:solidFill>
            <a:schemeClr val="accent1">
              <a:lumMod val="50000"/>
            </a:schemeClr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6999"/>
            <a:ext cx="9144000" cy="762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Religious Institutions </a:t>
            </a:r>
            <a:r>
              <a:rPr lang="en-US" sz="4000" b="1" dirty="0" smtClean="0"/>
              <a:t>Housing Discussion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City Council</a:t>
            </a:r>
          </a:p>
          <a:p>
            <a:pPr eaLnBrk="1" hangingPunct="1"/>
            <a:r>
              <a:rPr lang="en-US" dirty="0" smtClean="0"/>
              <a:t>October 5, 2020</a:t>
            </a:r>
          </a:p>
        </p:txBody>
      </p:sp>
    </p:spTree>
    <p:extLst>
      <p:ext uri="{BB962C8B-B14F-4D97-AF65-F5344CB8AC3E}">
        <p14:creationId xmlns:p14="http://schemas.microsoft.com/office/powerpoint/2010/main" val="31051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Religious Institutions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6096000"/>
            <a:ext cx="2667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188"/>
            <a:ext cx="9152391" cy="52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r>
              <a:rPr lang="en-US" dirty="0" smtClean="0"/>
              <a:t>Discussion – Temporary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48700" cy="45720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400" u="sng" dirty="0" smtClean="0"/>
              <a:t>Staff seeks input and direction on the following topics: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Appropriate changes for zones that permit, conditionally permit, or prohibit Temporary Homeless Shelters</a:t>
            </a:r>
          </a:p>
          <a:p>
            <a:pPr lvl="1">
              <a:spcBef>
                <a:spcPts val="400"/>
              </a:spcBef>
            </a:pPr>
            <a:endParaRPr lang="en-US" sz="8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Increasing maximum stay period (currently 60 days) and other standards</a:t>
            </a:r>
          </a:p>
          <a:p>
            <a:pPr marL="400050" lvl="1" indent="0">
              <a:spcBef>
                <a:spcPts val="400"/>
              </a:spcBef>
              <a:buNone/>
            </a:pPr>
            <a:endParaRPr lang="en-US" sz="8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Expanding definition of “temporary facilities” to include trailers, recreational vehicles (RVs), or other non-permanent structures</a:t>
            </a:r>
          </a:p>
          <a:p>
            <a:pPr marL="400050" lvl="1" indent="0">
              <a:spcBef>
                <a:spcPts val="400"/>
              </a:spcBef>
              <a:buNone/>
            </a:pPr>
            <a:endParaRPr lang="en-US" sz="8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Include provisions for utility connections for trailers and RVs</a:t>
            </a:r>
          </a:p>
          <a:p>
            <a:pPr marL="400050" lvl="1" indent="0">
              <a:spcBef>
                <a:spcPts val="400"/>
              </a:spcBef>
              <a:buNone/>
            </a:pPr>
            <a:endParaRPr lang="en-US" sz="8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Amending code sections prohibiting the parking of RVs in certain locations on private property and duration of time spent on private property</a:t>
            </a:r>
          </a:p>
          <a:p>
            <a:pPr marL="0" indent="0">
              <a:spcBef>
                <a:spcPts val="400"/>
              </a:spcBef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r>
              <a:rPr lang="en-US" dirty="0" smtClean="0"/>
              <a:t>Discussion – Permanent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48700" cy="45720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400" u="sng" dirty="0"/>
              <a:t>Staff seeks input and direction on the following topics:</a:t>
            </a:r>
          </a:p>
          <a:p>
            <a:pPr marL="0" indent="0">
              <a:spcBef>
                <a:spcPts val="400"/>
              </a:spcBef>
              <a:buNone/>
            </a:pPr>
            <a:endParaRPr lang="en-US" sz="12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Appropriate zones and site locations for permanent housing on land owned by religious facilities</a:t>
            </a:r>
          </a:p>
          <a:p>
            <a:pPr marL="400050" lvl="1" indent="0">
              <a:spcBef>
                <a:spcPts val="400"/>
              </a:spcBef>
              <a:buNone/>
            </a:pPr>
            <a:endParaRPr lang="en-US" sz="800" dirty="0"/>
          </a:p>
          <a:p>
            <a:pPr lvl="1">
              <a:spcBef>
                <a:spcPts val="400"/>
              </a:spcBef>
            </a:pPr>
            <a:r>
              <a:rPr lang="en-US" sz="2000" dirty="0"/>
              <a:t>Development </a:t>
            </a:r>
            <a:r>
              <a:rPr lang="en-US" sz="2000" dirty="0" smtClean="0"/>
              <a:t>and operating standards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Minimum lot sizes, setbacks, height and density requirements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Open space requirements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Parking requirements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Affordability requirements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Amenities required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Design Review</a:t>
            </a:r>
            <a:endParaRPr lang="en-US" sz="1600" dirty="0"/>
          </a:p>
          <a:p>
            <a:pPr marL="0" indent="0">
              <a:spcBef>
                <a:spcPts val="400"/>
              </a:spcBef>
              <a:buNone/>
            </a:pPr>
            <a:endParaRPr lang="en-US" sz="2400" dirty="0" smtClean="0"/>
          </a:p>
          <a:p>
            <a:pPr lvl="2">
              <a:spcBef>
                <a:spcPts val="400"/>
              </a:spcBef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487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Council Direction</a:t>
            </a:r>
          </a:p>
          <a:p>
            <a:pPr lvl="1"/>
            <a:r>
              <a:rPr lang="en-US" dirty="0" smtClean="0"/>
              <a:t>Proceed with Amendments on open-ended basis</a:t>
            </a:r>
          </a:p>
          <a:p>
            <a:pPr lvl="1"/>
            <a:r>
              <a:rPr lang="en-US" dirty="0" smtClean="0"/>
              <a:t>Proceed with Amendments with specific focus on certain housing types or regulatory framework</a:t>
            </a:r>
          </a:p>
          <a:p>
            <a:pPr lvl="1"/>
            <a:r>
              <a:rPr lang="en-US" dirty="0" smtClean="0"/>
              <a:t>Do not proceed with Amendments at this time </a:t>
            </a:r>
          </a:p>
          <a:p>
            <a:r>
              <a:rPr lang="en-US" dirty="0" smtClean="0"/>
              <a:t>Virtual Community Meeting</a:t>
            </a:r>
          </a:p>
          <a:p>
            <a:r>
              <a:rPr lang="en-US" dirty="0" smtClean="0"/>
              <a:t>Prepare Zoning Code Amendment</a:t>
            </a:r>
          </a:p>
          <a:p>
            <a:r>
              <a:rPr lang="en-US" dirty="0" smtClean="0"/>
              <a:t>Bring item to Planning Commission for recommendation</a:t>
            </a:r>
          </a:p>
          <a:p>
            <a:r>
              <a:rPr lang="en-US" dirty="0" smtClean="0"/>
              <a:t>Return to City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6999"/>
            <a:ext cx="9144000" cy="762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Church</a:t>
            </a:r>
            <a:r>
              <a:rPr lang="en-US" sz="4000" b="1" dirty="0"/>
              <a:t> </a:t>
            </a:r>
            <a:r>
              <a:rPr lang="en-US" sz="4000" b="1" dirty="0" smtClean="0"/>
              <a:t>Housing Discussion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City Council</a:t>
            </a:r>
          </a:p>
          <a:p>
            <a:pPr eaLnBrk="1" hangingPunct="1"/>
            <a:r>
              <a:rPr lang="en-US" dirty="0" smtClean="0"/>
              <a:t>October 5, 2020</a:t>
            </a:r>
          </a:p>
        </p:txBody>
      </p:sp>
    </p:spTree>
    <p:extLst>
      <p:ext uri="{BB962C8B-B14F-4D97-AF65-F5344CB8AC3E}">
        <p14:creationId xmlns:p14="http://schemas.microsoft.com/office/powerpoint/2010/main" val="37914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Govt. Code Section 65583.2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487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Appropriate densities for accommodating lower-income households is defined in Section 65583.2(c)(3)(B)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jurisdictions in metropolitan </a:t>
            </a:r>
            <a:r>
              <a:rPr lang="en-US" dirty="0" smtClean="0"/>
              <a:t>counties such as Pasadena, sites must allow </a:t>
            </a:r>
            <a:r>
              <a:rPr lang="en-US" dirty="0"/>
              <a:t>at least 30 </a:t>
            </a:r>
            <a:r>
              <a:rPr lang="en-US" dirty="0" smtClean="0"/>
              <a:t>du/ac.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487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Current Area Median Income (AMI) for Los Angeles County is $77,300, as published by HCD.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Very Low Income = &lt;50% of AMI</a:t>
            </a:r>
          </a:p>
          <a:p>
            <a:r>
              <a:rPr lang="en-US" dirty="0" smtClean="0"/>
              <a:t>Low Income = 51-80% of AMI</a:t>
            </a:r>
          </a:p>
          <a:p>
            <a:r>
              <a:rPr lang="en-US" dirty="0" smtClean="0"/>
              <a:t>Moderate Income = 81-120% of AMI</a:t>
            </a:r>
          </a:p>
          <a:p>
            <a:r>
              <a:rPr lang="en-US" dirty="0" smtClean="0"/>
              <a:t>Above Moderate = &gt;120% of 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48700" cy="4572000"/>
          </a:xfrm>
        </p:spPr>
        <p:txBody>
          <a:bodyPr/>
          <a:lstStyle/>
          <a:p>
            <a:r>
              <a:rPr lang="en-US" dirty="0" smtClean="0"/>
              <a:t>The City Manager has initiated Text Amendments to address two separate issues: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emporary homeless shelters associated with Religious Institutions (potential RV use);</a:t>
            </a:r>
            <a:endParaRPr lang="en-US" sz="400" dirty="0" smtClean="0"/>
          </a:p>
          <a:p>
            <a:pPr lvl="1"/>
            <a:r>
              <a:rPr lang="en-US" dirty="0" smtClean="0"/>
              <a:t>Permanent Affordable Housing on Religious Institutional Property;</a:t>
            </a:r>
          </a:p>
          <a:p>
            <a:r>
              <a:rPr lang="en-US" dirty="0" smtClean="0"/>
              <a:t>The Planning Commission has conducted study sessions on each item. </a:t>
            </a:r>
          </a:p>
          <a:p>
            <a:r>
              <a:rPr lang="en-US" dirty="0" smtClean="0"/>
              <a:t>The City Council has requested that staff provide an update/information to the Council.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800" dirty="0">
              <a:solidFill>
                <a:srgbClr val="4D6E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Tonight’s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48700" cy="4572000"/>
          </a:xfrm>
        </p:spPr>
        <p:txBody>
          <a:bodyPr/>
          <a:lstStyle/>
          <a:p>
            <a:r>
              <a:rPr lang="en-US" dirty="0" smtClean="0"/>
              <a:t>Provide Background</a:t>
            </a:r>
            <a:endParaRPr lang="en-US" sz="800" dirty="0" smtClean="0"/>
          </a:p>
          <a:p>
            <a:r>
              <a:rPr lang="en-US" dirty="0" smtClean="0"/>
              <a:t>Provide Examples</a:t>
            </a:r>
          </a:p>
          <a:p>
            <a:r>
              <a:rPr lang="en-US" dirty="0" smtClean="0"/>
              <a:t>Identify Critical Issues</a:t>
            </a:r>
          </a:p>
          <a:p>
            <a:r>
              <a:rPr lang="en-US" dirty="0" smtClean="0"/>
              <a:t>Receive Comments from the City Council</a:t>
            </a:r>
          </a:p>
          <a:p>
            <a:r>
              <a:rPr lang="en-US" dirty="0" smtClean="0"/>
              <a:t>Next Steps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800" dirty="0">
              <a:solidFill>
                <a:srgbClr val="4D6E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00200"/>
            <a:ext cx="8648700" cy="4572000"/>
          </a:xfrm>
        </p:spPr>
        <p:txBody>
          <a:bodyPr/>
          <a:lstStyle/>
          <a:p>
            <a:r>
              <a:rPr lang="en-US" dirty="0" smtClean="0"/>
              <a:t>Recent efforts by faith-based organizations have prompted discussion of both temporary and permanent housing on religious properties.</a:t>
            </a:r>
          </a:p>
          <a:p>
            <a:r>
              <a:rPr lang="en-US" dirty="0" smtClean="0"/>
              <a:t>Several bills considered at the State level; only one was passed (AB 1851).</a:t>
            </a:r>
          </a:p>
          <a:p>
            <a:r>
              <a:rPr lang="en-US" dirty="0" smtClean="0"/>
              <a:t>The City Manager has initiated a Zoning Code Amendment to address regulations related to housing on these properties. </a:t>
            </a:r>
            <a:endParaRPr lang="en-US" sz="1800" dirty="0">
              <a:solidFill>
                <a:srgbClr val="4D6E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Temporary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48700" cy="4572000"/>
          </a:xfrm>
        </p:spPr>
        <p:txBody>
          <a:bodyPr/>
          <a:lstStyle/>
          <a:p>
            <a:r>
              <a:rPr lang="en-US" dirty="0" smtClean="0"/>
              <a:t>“Religious Institutions with Temporary Homeless Shelter” exists as a conditionally permitted use in various zones.</a:t>
            </a:r>
          </a:p>
          <a:p>
            <a:r>
              <a:rPr lang="en-US" dirty="0"/>
              <a:t>Specific standards currently exist allowing religious facilities to operate temporary homeless shelters without obtaining a CUP, including:</a:t>
            </a:r>
          </a:p>
          <a:p>
            <a:pPr lvl="1"/>
            <a:r>
              <a:rPr lang="en-US" dirty="0"/>
              <a:t>Within residential, CO, and PS zones, if the religious facility was authorized through a CUP;</a:t>
            </a:r>
          </a:p>
          <a:p>
            <a:pPr lvl="1"/>
            <a:r>
              <a:rPr lang="en-US" dirty="0"/>
              <a:t>No rent or fees may be charged for services;</a:t>
            </a:r>
          </a:p>
          <a:p>
            <a:pPr lvl="1"/>
            <a:r>
              <a:rPr lang="en-US" dirty="0"/>
              <a:t>No more than 10 homeless persons in residential district; </a:t>
            </a:r>
          </a:p>
          <a:p>
            <a:pPr lvl="1"/>
            <a:r>
              <a:rPr lang="en-US" dirty="0"/>
              <a:t>Maximum stay of 60 days;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Hayward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9400" y="1600200"/>
            <a:ext cx="3632200" cy="4648200"/>
          </a:xfrm>
        </p:spPr>
        <p:txBody>
          <a:bodyPr>
            <a:noAutofit/>
          </a:bodyPr>
          <a:lstStyle/>
          <a:p>
            <a:pPr lvl="1">
              <a:spcBef>
                <a:spcPts val="400"/>
              </a:spcBef>
            </a:pPr>
            <a:r>
              <a:rPr lang="en-US" sz="2000" dirty="0" smtClean="0"/>
              <a:t>First Presbyterian Church of Hayward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Built 6 mobile “tiny homes” in parking lot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Temporary transitional housing for 6-12 individuals</a:t>
            </a:r>
          </a:p>
          <a:p>
            <a:pPr lvl="1">
              <a:spcBef>
                <a:spcPts val="400"/>
              </a:spcBef>
            </a:pPr>
            <a:endParaRPr lang="en-US" sz="2000" dirty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Stay up to 18 months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2">
              <a:spcBef>
                <a:spcPts val="400"/>
              </a:spcBef>
            </a:pPr>
            <a:endParaRPr lang="en-US" sz="1600" dirty="0" smtClean="0"/>
          </a:p>
          <a:p>
            <a:pPr lvl="2">
              <a:spcBef>
                <a:spcPts val="400"/>
              </a:spcBef>
            </a:pP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4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Permanent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487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Religious facilities are currently allowed in a variety of zones, either by-right or conditionally</a:t>
            </a:r>
          </a:p>
          <a:p>
            <a:r>
              <a:rPr lang="en-US" dirty="0" smtClean="0"/>
              <a:t>Housing is allowed generally in most zoning districts – not permitted generally in CG or IG</a:t>
            </a:r>
          </a:p>
          <a:p>
            <a:r>
              <a:rPr lang="en-US" dirty="0" smtClean="0"/>
              <a:t>The allowed density/FAR, setbacks and height are regulated by zoning code and the Church and any proposed housing would need to comply with all standards</a:t>
            </a:r>
          </a:p>
          <a:p>
            <a:r>
              <a:rPr lang="en-US" dirty="0" smtClean="0"/>
              <a:t>AB 1851 eliminated the need modify or provide parking for affordable housing on these properties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CE741-5D45-496F-81D0-28C8BD8269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San Diego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Jonathan Doolittle, senior pastor at Clairemont Lutheran Church, stands in th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/>
          <a:stretch/>
        </p:blipFill>
        <p:spPr bwMode="auto">
          <a:xfrm>
            <a:off x="228600" y="1600200"/>
            <a:ext cx="533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9400" y="1600200"/>
            <a:ext cx="3632200" cy="4648200"/>
          </a:xfrm>
        </p:spPr>
        <p:txBody>
          <a:bodyPr>
            <a:noAutofit/>
          </a:bodyPr>
          <a:lstStyle/>
          <a:p>
            <a:pPr lvl="1">
              <a:spcBef>
                <a:spcPts val="400"/>
              </a:spcBef>
            </a:pPr>
            <a:r>
              <a:rPr lang="en-US" sz="2000" dirty="0" err="1" smtClean="0"/>
              <a:t>Clairemont</a:t>
            </a:r>
            <a:r>
              <a:rPr lang="en-US" sz="2000" dirty="0" smtClean="0"/>
              <a:t> Lutheran Church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Seeks to build approximately 12 low-income homes on existing parking lot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City eliminated parking standards based on pew count and reduced overall requirement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2">
              <a:spcBef>
                <a:spcPts val="400"/>
              </a:spcBef>
            </a:pPr>
            <a:endParaRPr lang="en-US" sz="1600" dirty="0" smtClean="0"/>
          </a:p>
          <a:p>
            <a:pPr lvl="2">
              <a:spcBef>
                <a:spcPts val="40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4649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Walnut Creek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9400" y="1600200"/>
            <a:ext cx="3632200" cy="4648200"/>
          </a:xfrm>
        </p:spPr>
        <p:txBody>
          <a:bodyPr>
            <a:noAutofit/>
          </a:bodyPr>
          <a:lstStyle/>
          <a:p>
            <a:pPr lvl="1">
              <a:spcBef>
                <a:spcPts val="400"/>
              </a:spcBef>
            </a:pPr>
            <a:r>
              <a:rPr lang="en-US" sz="2000" dirty="0" smtClean="0"/>
              <a:t>St. Paul’s Episcopal Church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45 low-income units currently under construction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1">
              <a:spcBef>
                <a:spcPts val="400"/>
              </a:spcBef>
            </a:pPr>
            <a:r>
              <a:rPr lang="en-US" sz="2000" dirty="0" smtClean="0"/>
              <a:t>Project includes community centers with services for homeless and working poor on-site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 smtClean="0"/>
          </a:p>
          <a:p>
            <a:pPr lvl="2">
              <a:spcBef>
                <a:spcPts val="400"/>
              </a:spcBef>
            </a:pPr>
            <a:endParaRPr lang="en-US" sz="1600" dirty="0" smtClean="0"/>
          </a:p>
          <a:p>
            <a:pPr lvl="2">
              <a:spcBef>
                <a:spcPts val="400"/>
              </a:spcBef>
            </a:pPr>
            <a:endParaRPr lang="en-US" sz="1600" dirty="0" smtClean="0"/>
          </a:p>
        </p:txBody>
      </p:sp>
      <p:pic>
        <p:nvPicPr>
          <p:cNvPr id="2052" name="Picture 4" descr="https://religionnews.com/wp-content/uploads/2019/10/thumbRNS-YIGBY-Housing1-111219-1200x6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r="5020"/>
          <a:stretch/>
        </p:blipFill>
        <p:spPr bwMode="auto">
          <a:xfrm>
            <a:off x="228600" y="1600200"/>
            <a:ext cx="533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00896"/>
      </p:ext>
    </p:extLst>
  </p:cSld>
  <p:clrMapOvr>
    <a:masterClrMapping/>
  </p:clrMapOvr>
</p:sld>
</file>

<file path=ppt/theme/theme1.xml><?xml version="1.0" encoding="utf-8"?>
<a:theme xmlns:a="http://schemas.openxmlformats.org/drawingml/2006/main" name="Pasadena 2013 PP Template Revised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Futura Md BT"/>
        <a:ea typeface=""/>
        <a:cs typeface="Times New Roman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720</Words>
  <Application>Microsoft Office PowerPoint</Application>
  <PresentationFormat>On-screen Show (4:3)</PresentationFormat>
  <Paragraphs>132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Futura Bk BT</vt:lpstr>
      <vt:lpstr>Futura Hv BT</vt:lpstr>
      <vt:lpstr>Futura Md BT</vt:lpstr>
      <vt:lpstr>Times New Roman</vt:lpstr>
      <vt:lpstr>Wingdings</vt:lpstr>
      <vt:lpstr>Pasadena 2013 PP Template Revised</vt:lpstr>
      <vt:lpstr>Religious Institutions Housing Discussion </vt:lpstr>
      <vt:lpstr>Executive Summary</vt:lpstr>
      <vt:lpstr>Purpose of Tonight’s Meeting</vt:lpstr>
      <vt:lpstr>Background</vt:lpstr>
      <vt:lpstr>Background – Temporary Housing</vt:lpstr>
      <vt:lpstr>Example – Hayward</vt:lpstr>
      <vt:lpstr>Background – Permanent Housing</vt:lpstr>
      <vt:lpstr>Example – San Diego</vt:lpstr>
      <vt:lpstr>Example – Walnut Creek</vt:lpstr>
      <vt:lpstr>Locations of Religious Institutions</vt:lpstr>
      <vt:lpstr>Discussion – Temporary Housing</vt:lpstr>
      <vt:lpstr>Discussion – Permanent Housing</vt:lpstr>
      <vt:lpstr>Next Steps</vt:lpstr>
      <vt:lpstr>Church Housing Discussion </vt:lpstr>
      <vt:lpstr>CA Govt. Code Section 65583.2</vt:lpstr>
      <vt:lpstr>Income Categories</vt:lpstr>
    </vt:vector>
  </TitlesOfParts>
  <Company>City of Pasadena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J. Beck</dc:creator>
  <cp:lastModifiedBy>Novelo, Lilia</cp:lastModifiedBy>
  <cp:revision>153</cp:revision>
  <cp:lastPrinted>2015-09-23T23:24:42Z</cp:lastPrinted>
  <dcterms:created xsi:type="dcterms:W3CDTF">2013-04-08T19:51:51Z</dcterms:created>
  <dcterms:modified xsi:type="dcterms:W3CDTF">2020-12-02T23:25:35Z</dcterms:modified>
</cp:coreProperties>
</file>