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536" r:id="rId3"/>
    <p:sldId id="354" r:id="rId4"/>
    <p:sldId id="514" r:id="rId5"/>
    <p:sldId id="360" r:id="rId6"/>
    <p:sldId id="534" r:id="rId7"/>
    <p:sldId id="537" r:id="rId8"/>
    <p:sldId id="535" r:id="rId9"/>
    <p:sldId id="500" r:id="rId10"/>
    <p:sldId id="515" r:id="rId11"/>
    <p:sldId id="530" r:id="rId12"/>
    <p:sldId id="517" r:id="rId13"/>
    <p:sldId id="519" r:id="rId14"/>
    <p:sldId id="520" r:id="rId15"/>
    <p:sldId id="521" r:id="rId16"/>
    <p:sldId id="522" r:id="rId17"/>
    <p:sldId id="523" r:id="rId18"/>
    <p:sldId id="532" r:id="rId19"/>
    <p:sldId id="525" r:id="rId20"/>
    <p:sldId id="526" r:id="rId21"/>
    <p:sldId id="531" r:id="rId22"/>
    <p:sldId id="533" r:id="rId23"/>
    <p:sldId id="527" r:id="rId24"/>
    <p:sldId id="528" r:id="rId25"/>
    <p:sldId id="539" r:id="rId26"/>
    <p:sldId id="540" r:id="rId27"/>
    <p:sldId id="512" r:id="rId28"/>
    <p:sldId id="538"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D6E99"/>
    <a:srgbClr val="314661"/>
    <a:srgbClr val="3A5272"/>
    <a:srgbClr val="FFFFFF"/>
    <a:srgbClr val="D3A464"/>
    <a:srgbClr val="192433"/>
    <a:srgbClr val="F89827"/>
    <a:srgbClr val="003768"/>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88543" autoAdjust="0"/>
  </p:normalViewPr>
  <p:slideViewPr>
    <p:cSldViewPr showGuides="1">
      <p:cViewPr varScale="1">
        <p:scale>
          <a:sx n="72" d="100"/>
          <a:sy n="72" d="100"/>
        </p:scale>
        <p:origin x="726" y="60"/>
      </p:cViewPr>
      <p:guideLst>
        <p:guide orient="horz" pos="2160"/>
        <p:guide pos="2880"/>
      </p:guideLst>
    </p:cSldViewPr>
  </p:slideViewPr>
  <p:notesTextViewPr>
    <p:cViewPr>
      <p:scale>
        <a:sx n="125" d="100"/>
        <a:sy n="125" d="100"/>
      </p:scale>
      <p:origin x="0" y="0"/>
    </p:cViewPr>
  </p:notesTextViewPr>
  <p:notesViewPr>
    <p:cSldViewPr>
      <p:cViewPr varScale="1">
        <p:scale>
          <a:sx n="96" d="100"/>
          <a:sy n="96" d="100"/>
        </p:scale>
        <p:origin x="-351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301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301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DBE8589F-1B07-4C98-B3E5-66373F9682EA}" type="slidenum">
              <a:rPr lang="en-US"/>
              <a:pPr>
                <a:defRPr/>
              </a:pPr>
              <a:t>‹#›</a:t>
            </a:fld>
            <a:endParaRPr lang="en-US"/>
          </a:p>
        </p:txBody>
      </p:sp>
    </p:spTree>
    <p:extLst>
      <p:ext uri="{BB962C8B-B14F-4D97-AF65-F5344CB8AC3E}">
        <p14:creationId xmlns:p14="http://schemas.microsoft.com/office/powerpoint/2010/main" val="1087859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8589F-1B07-4C98-B3E5-66373F9682EA}" type="slidenum">
              <a:rPr lang="en-US" smtClean="0"/>
              <a:pPr>
                <a:defRPr/>
              </a:pPr>
              <a:t>1</a:t>
            </a:fld>
            <a:endParaRPr lang="en-US"/>
          </a:p>
        </p:txBody>
      </p:sp>
    </p:spTree>
    <p:extLst>
      <p:ext uri="{BB962C8B-B14F-4D97-AF65-F5344CB8AC3E}">
        <p14:creationId xmlns:p14="http://schemas.microsoft.com/office/powerpoint/2010/main" val="55367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BE8589F-1B07-4C98-B3E5-66373F9682EA}" type="slidenum">
              <a:rPr lang="en-US" smtClean="0"/>
              <a:pPr>
                <a:defRPr/>
              </a:pPr>
              <a:t>3</a:t>
            </a:fld>
            <a:endParaRPr lang="en-US"/>
          </a:p>
        </p:txBody>
      </p:sp>
    </p:spTree>
    <p:extLst>
      <p:ext uri="{BB962C8B-B14F-4D97-AF65-F5344CB8AC3E}">
        <p14:creationId xmlns:p14="http://schemas.microsoft.com/office/powerpoint/2010/main" val="69397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BE8589F-1B07-4C98-B3E5-66373F9682EA}" type="slidenum">
              <a:rPr lang="en-US" smtClean="0"/>
              <a:pPr>
                <a:defRPr/>
              </a:pPr>
              <a:t>5</a:t>
            </a:fld>
            <a:endParaRPr lang="en-US"/>
          </a:p>
        </p:txBody>
      </p:sp>
    </p:spTree>
    <p:extLst>
      <p:ext uri="{BB962C8B-B14F-4D97-AF65-F5344CB8AC3E}">
        <p14:creationId xmlns:p14="http://schemas.microsoft.com/office/powerpoint/2010/main" val="3287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BE8589F-1B07-4C98-B3E5-66373F9682EA}" type="slidenum">
              <a:rPr lang="en-US" smtClean="0"/>
              <a:pPr>
                <a:defRPr/>
              </a:pPr>
              <a:t>6</a:t>
            </a:fld>
            <a:endParaRPr lang="en-US"/>
          </a:p>
        </p:txBody>
      </p:sp>
    </p:spTree>
    <p:extLst>
      <p:ext uri="{BB962C8B-B14F-4D97-AF65-F5344CB8AC3E}">
        <p14:creationId xmlns:p14="http://schemas.microsoft.com/office/powerpoint/2010/main" val="337416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BE8589F-1B07-4C98-B3E5-66373F9682EA}" type="slidenum">
              <a:rPr lang="en-US" smtClean="0"/>
              <a:pPr>
                <a:defRPr/>
              </a:pPr>
              <a:t>7</a:t>
            </a:fld>
            <a:endParaRPr lang="en-US"/>
          </a:p>
        </p:txBody>
      </p:sp>
    </p:spTree>
    <p:extLst>
      <p:ext uri="{BB962C8B-B14F-4D97-AF65-F5344CB8AC3E}">
        <p14:creationId xmlns:p14="http://schemas.microsoft.com/office/powerpoint/2010/main" val="115275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BE8589F-1B07-4C98-B3E5-66373F9682EA}" type="slidenum">
              <a:rPr lang="en-US" smtClean="0"/>
              <a:pPr>
                <a:defRPr/>
              </a:pPr>
              <a:t>8</a:t>
            </a:fld>
            <a:endParaRPr lang="en-US"/>
          </a:p>
        </p:txBody>
      </p:sp>
    </p:spTree>
    <p:extLst>
      <p:ext uri="{BB962C8B-B14F-4D97-AF65-F5344CB8AC3E}">
        <p14:creationId xmlns:p14="http://schemas.microsoft.com/office/powerpoint/2010/main" val="349307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BE8589F-1B07-4C98-B3E5-66373F9682EA}" type="slidenum">
              <a:rPr lang="en-US" smtClean="0"/>
              <a:pPr>
                <a:defRPr/>
              </a:pPr>
              <a:t>9</a:t>
            </a:fld>
            <a:endParaRPr lang="en-US"/>
          </a:p>
        </p:txBody>
      </p:sp>
    </p:spTree>
    <p:extLst>
      <p:ext uri="{BB962C8B-B14F-4D97-AF65-F5344CB8AC3E}">
        <p14:creationId xmlns:p14="http://schemas.microsoft.com/office/powerpoint/2010/main" val="1043521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8589F-1B07-4C98-B3E5-66373F9682EA}" type="slidenum">
              <a:rPr lang="en-US" smtClean="0"/>
              <a:pPr>
                <a:defRPr/>
              </a:pPr>
              <a:t>28</a:t>
            </a:fld>
            <a:endParaRPr lang="en-US"/>
          </a:p>
        </p:txBody>
      </p:sp>
    </p:spTree>
    <p:extLst>
      <p:ext uri="{BB962C8B-B14F-4D97-AF65-F5344CB8AC3E}">
        <p14:creationId xmlns:p14="http://schemas.microsoft.com/office/powerpoint/2010/main" val="2027911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descr="Powerpoint_Template_Cover_11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p:nvSpPr>
        <p:spPr bwMode="auto">
          <a:xfrm>
            <a:off x="227013" y="1260475"/>
            <a:ext cx="8623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solidFill>
                  <a:srgbClr val="B5C3D4"/>
                </a:solidFill>
                <a:latin typeface="Futura Md BT" pitchFamily="34" charset="0"/>
              </a:rPr>
              <a:t>Planning </a:t>
            </a:r>
            <a:r>
              <a:rPr lang="en-US" sz="2000" dirty="0" smtClean="0">
                <a:solidFill>
                  <a:srgbClr val="B5C3D4"/>
                </a:solidFill>
                <a:latin typeface="Futura Md BT" pitchFamily="34" charset="0"/>
              </a:rPr>
              <a:t>&amp; Community</a:t>
            </a:r>
            <a:r>
              <a:rPr lang="en-US" sz="2000" baseline="0" dirty="0" smtClean="0">
                <a:solidFill>
                  <a:srgbClr val="B5C3D4"/>
                </a:solidFill>
                <a:latin typeface="Futura Md BT" pitchFamily="34" charset="0"/>
              </a:rPr>
              <a:t> Development </a:t>
            </a:r>
            <a:r>
              <a:rPr lang="en-US" sz="2000" dirty="0" smtClean="0">
                <a:solidFill>
                  <a:srgbClr val="B5C3D4"/>
                </a:solidFill>
                <a:latin typeface="Futura Md BT" pitchFamily="34" charset="0"/>
              </a:rPr>
              <a:t>Department</a:t>
            </a:r>
            <a:endParaRPr lang="en-US" sz="2000" dirty="0">
              <a:solidFill>
                <a:srgbClr val="B5C3D4"/>
              </a:solidFill>
              <a:latin typeface="Futura Md BT" pitchFamily="34" charset="0"/>
            </a:endParaRPr>
          </a:p>
        </p:txBody>
      </p:sp>
      <p:sp>
        <p:nvSpPr>
          <p:cNvPr id="6147" name="Rectangle 3"/>
          <p:cNvSpPr>
            <a:spLocks noGrp="1" noChangeArrowheads="1"/>
          </p:cNvSpPr>
          <p:nvPr>
            <p:ph type="ctrTitle"/>
          </p:nvPr>
        </p:nvSpPr>
        <p:spPr>
          <a:xfrm>
            <a:off x="0" y="2416175"/>
            <a:ext cx="9144000" cy="1470025"/>
          </a:xfrm>
        </p:spPr>
        <p:txBody>
          <a:bodyPr anchor="t" anchorCtr="1"/>
          <a:lstStyle>
            <a:lvl1pPr algn="ctr">
              <a:defRPr>
                <a:solidFill>
                  <a:srgbClr val="003767"/>
                </a:solidFill>
              </a:defRPr>
            </a:lvl1pPr>
          </a:lstStyle>
          <a:p>
            <a:pPr lvl="0"/>
            <a:r>
              <a:rPr lang="en-US" noProof="0" smtClean="0"/>
              <a:t>Click to edit title </a:t>
            </a:r>
          </a:p>
        </p:txBody>
      </p:sp>
      <p:sp>
        <p:nvSpPr>
          <p:cNvPr id="6149" name="Rectangle 5"/>
          <p:cNvSpPr>
            <a:spLocks noGrp="1" noChangeArrowheads="1"/>
          </p:cNvSpPr>
          <p:nvPr>
            <p:ph type="subTitle" idx="1"/>
          </p:nvPr>
        </p:nvSpPr>
        <p:spPr>
          <a:xfrm>
            <a:off x="0" y="4114800"/>
            <a:ext cx="9144000" cy="1752600"/>
          </a:xfrm>
        </p:spPr>
        <p:txBody>
          <a:bodyPr anchorCtr="1"/>
          <a:lstStyle>
            <a:lvl1pPr marL="0" indent="0" algn="ctr">
              <a:buFontTx/>
              <a:buNone/>
              <a:defRPr>
                <a:solidFill>
                  <a:srgbClr val="D3A464"/>
                </a:solidFill>
              </a:defRPr>
            </a:lvl1pPr>
          </a:lstStyle>
          <a:p>
            <a:pPr lvl="0"/>
            <a:r>
              <a:rPr lang="en-US" noProof="0" smtClean="0"/>
              <a:t>Click to edit Master subtitle</a:t>
            </a:r>
          </a:p>
        </p:txBody>
      </p:sp>
    </p:spTree>
    <p:extLst>
      <p:ext uri="{BB962C8B-B14F-4D97-AF65-F5344CB8AC3E}">
        <p14:creationId xmlns:p14="http://schemas.microsoft.com/office/powerpoint/2010/main" val="193956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9727BE89-64A9-4308-9B41-60C547254974}" type="slidenum">
              <a:rPr lang="en-US"/>
              <a:pPr>
                <a:defRPr/>
              </a:pPr>
              <a:t>‹#›</a:t>
            </a:fld>
            <a:endParaRPr lang="en-US"/>
          </a:p>
        </p:txBody>
      </p:sp>
    </p:spTree>
    <p:extLst>
      <p:ext uri="{BB962C8B-B14F-4D97-AF65-F5344CB8AC3E}">
        <p14:creationId xmlns:p14="http://schemas.microsoft.com/office/powerpoint/2010/main" val="119804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0"/>
            <a:ext cx="21145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1912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0DF49EB4-6842-4B82-A227-9703BED0D39F}" type="slidenum">
              <a:rPr lang="en-US"/>
              <a:pPr>
                <a:defRPr/>
              </a:pPr>
              <a:t>‹#›</a:t>
            </a:fld>
            <a:endParaRPr lang="en-US"/>
          </a:p>
        </p:txBody>
      </p:sp>
    </p:spTree>
    <p:extLst>
      <p:ext uri="{BB962C8B-B14F-4D97-AF65-F5344CB8AC3E}">
        <p14:creationId xmlns:p14="http://schemas.microsoft.com/office/powerpoint/2010/main" val="253268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E50AC10-6472-4A86-A9DB-D5D3EBC0541D}" type="slidenum">
              <a:rPr lang="en-US"/>
              <a:pPr>
                <a:defRPr/>
              </a:pPr>
              <a:t>‹#›</a:t>
            </a:fld>
            <a:endParaRPr lang="en-US"/>
          </a:p>
        </p:txBody>
      </p:sp>
    </p:spTree>
    <p:extLst>
      <p:ext uri="{BB962C8B-B14F-4D97-AF65-F5344CB8AC3E}">
        <p14:creationId xmlns:p14="http://schemas.microsoft.com/office/powerpoint/2010/main" val="106095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5583A236-F119-423F-A348-B3DD8310BD70}" type="slidenum">
              <a:rPr lang="en-US"/>
              <a:pPr>
                <a:defRPr/>
              </a:pPr>
              <a:t>‹#›</a:t>
            </a:fld>
            <a:endParaRPr lang="en-US"/>
          </a:p>
        </p:txBody>
      </p:sp>
    </p:spTree>
    <p:extLst>
      <p:ext uri="{BB962C8B-B14F-4D97-AF65-F5344CB8AC3E}">
        <p14:creationId xmlns:p14="http://schemas.microsoft.com/office/powerpoint/2010/main" val="315289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7C70F90-25E3-4AD2-9054-70EEE40FAB2B}" type="slidenum">
              <a:rPr lang="en-US"/>
              <a:pPr>
                <a:defRPr/>
              </a:pPr>
              <a:t>‹#›</a:t>
            </a:fld>
            <a:endParaRPr lang="en-US"/>
          </a:p>
        </p:txBody>
      </p:sp>
    </p:spTree>
    <p:extLst>
      <p:ext uri="{BB962C8B-B14F-4D97-AF65-F5344CB8AC3E}">
        <p14:creationId xmlns:p14="http://schemas.microsoft.com/office/powerpoint/2010/main" val="406762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6AE8C3CA-B725-4ED8-A482-6FBCAC032F8A}" type="slidenum">
              <a:rPr lang="en-US"/>
              <a:pPr>
                <a:defRPr/>
              </a:pPr>
              <a:t>‹#›</a:t>
            </a:fld>
            <a:endParaRPr lang="en-US"/>
          </a:p>
        </p:txBody>
      </p:sp>
    </p:spTree>
    <p:extLst>
      <p:ext uri="{BB962C8B-B14F-4D97-AF65-F5344CB8AC3E}">
        <p14:creationId xmlns:p14="http://schemas.microsoft.com/office/powerpoint/2010/main" val="291511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CC051D-D51F-4FFA-9749-199FC294FECE}" type="slidenum">
              <a:rPr lang="en-US"/>
              <a:pPr>
                <a:defRPr/>
              </a:pPr>
              <a:t>‹#›</a:t>
            </a:fld>
            <a:endParaRPr lang="en-US"/>
          </a:p>
        </p:txBody>
      </p:sp>
    </p:spTree>
    <p:extLst>
      <p:ext uri="{BB962C8B-B14F-4D97-AF65-F5344CB8AC3E}">
        <p14:creationId xmlns:p14="http://schemas.microsoft.com/office/powerpoint/2010/main" val="5246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622C6D9E-F7D2-43E4-A771-A2A59DF68F3A}" type="slidenum">
              <a:rPr lang="en-US"/>
              <a:pPr>
                <a:defRPr/>
              </a:pPr>
              <a:t>‹#›</a:t>
            </a:fld>
            <a:endParaRPr lang="en-US"/>
          </a:p>
        </p:txBody>
      </p:sp>
    </p:spTree>
    <p:extLst>
      <p:ext uri="{BB962C8B-B14F-4D97-AF65-F5344CB8AC3E}">
        <p14:creationId xmlns:p14="http://schemas.microsoft.com/office/powerpoint/2010/main" val="55937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ED66457E-8773-44FD-8220-DEF219FD2BAC}" type="slidenum">
              <a:rPr lang="en-US"/>
              <a:pPr>
                <a:defRPr/>
              </a:pPr>
              <a:t>‹#›</a:t>
            </a:fld>
            <a:endParaRPr lang="en-US"/>
          </a:p>
        </p:txBody>
      </p:sp>
    </p:spTree>
    <p:extLst>
      <p:ext uri="{BB962C8B-B14F-4D97-AF65-F5344CB8AC3E}">
        <p14:creationId xmlns:p14="http://schemas.microsoft.com/office/powerpoint/2010/main" val="350418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37521A21-FD41-45B6-809C-CAF4DF757886}" type="slidenum">
              <a:rPr lang="en-US"/>
              <a:pPr>
                <a:defRPr/>
              </a:pPr>
              <a:t>‹#›</a:t>
            </a:fld>
            <a:endParaRPr lang="en-US"/>
          </a:p>
        </p:txBody>
      </p:sp>
    </p:spTree>
    <p:extLst>
      <p:ext uri="{BB962C8B-B14F-4D97-AF65-F5344CB8AC3E}">
        <p14:creationId xmlns:p14="http://schemas.microsoft.com/office/powerpoint/2010/main" val="235740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Powerpoint_Template_Page2_11S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5" descr="logotyp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6267450"/>
            <a:ext cx="23225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2"/>
          <p:cNvSpPr>
            <a:spLocks noGrp="1" noChangeArrowheads="1"/>
          </p:cNvSpPr>
          <p:nvPr>
            <p:ph type="title"/>
          </p:nvPr>
        </p:nvSpPr>
        <p:spPr bwMode="auto">
          <a:xfrm>
            <a:off x="990600" y="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title</a:t>
            </a:r>
          </a:p>
        </p:txBody>
      </p:sp>
      <p:sp>
        <p:nvSpPr>
          <p:cNvPr id="1037" name="Rectangle 13"/>
          <p:cNvSpPr>
            <a:spLocks noGrp="1" noChangeArrowheads="1"/>
          </p:cNvSpPr>
          <p:nvPr>
            <p:ph type="sldNum" sz="quarter" idx="4"/>
          </p:nvPr>
        </p:nvSpPr>
        <p:spPr bwMode="auto">
          <a:xfrm>
            <a:off x="0" y="6400800"/>
            <a:ext cx="9144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Futura Bk BT" pitchFamily="34" charset="0"/>
              </a:defRPr>
            </a:lvl1pPr>
          </a:lstStyle>
          <a:p>
            <a:pPr>
              <a:defRPr/>
            </a:pPr>
            <a:fld id="{32F5C15D-4B80-4859-A5D1-2A9BCEB97FC4}" type="slidenum">
              <a:rPr lang="en-US"/>
              <a:pPr>
                <a:defRPr/>
              </a:pPr>
              <a:t>‹#›</a:t>
            </a:fld>
            <a:endParaRPr lang="en-US"/>
          </a:p>
        </p:txBody>
      </p:sp>
      <p:sp>
        <p:nvSpPr>
          <p:cNvPr id="1030" name="Rectangle 14"/>
          <p:cNvSpPr>
            <a:spLocks noGrp="1" noChangeArrowheads="1"/>
          </p:cNvSpPr>
          <p:nvPr>
            <p:ph type="body" idx="1"/>
          </p:nvPr>
        </p:nvSpPr>
        <p:spPr bwMode="auto">
          <a:xfrm>
            <a:off x="304800" y="160020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body copy</a:t>
            </a:r>
          </a:p>
          <a:p>
            <a:pPr lvl="1"/>
            <a:r>
              <a:rPr lang="en-US" smtClean="0"/>
              <a:t>Click to edit bullet 1</a:t>
            </a:r>
          </a:p>
          <a:p>
            <a:pPr lvl="2"/>
            <a:r>
              <a:rPr lang="en-US" smtClean="0"/>
              <a:t>Click to edit bullet 2</a:t>
            </a:r>
          </a:p>
          <a:p>
            <a:pPr lvl="3"/>
            <a:r>
              <a:rPr lang="en-US" smtClean="0"/>
              <a:t>Click to edit bullet 3</a:t>
            </a:r>
          </a:p>
          <a:p>
            <a:pPr lvl="3"/>
            <a:endParaRPr lang="en-US" smtClean="0"/>
          </a:p>
          <a:p>
            <a:pPr lvl="0"/>
            <a:endParaRPr lang="en-US" smtClean="0"/>
          </a:p>
        </p:txBody>
      </p:sp>
      <p:sp>
        <p:nvSpPr>
          <p:cNvPr id="1031" name="Rectangle 26"/>
          <p:cNvSpPr>
            <a:spLocks noChangeArrowheads="1"/>
          </p:cNvSpPr>
          <p:nvPr/>
        </p:nvSpPr>
        <p:spPr bwMode="auto">
          <a:xfrm>
            <a:off x="227013" y="995363"/>
            <a:ext cx="8470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solidFill>
                  <a:srgbClr val="B5C3D4"/>
                </a:solidFill>
                <a:latin typeface="Futura Md BT" pitchFamily="34" charset="0"/>
              </a:rPr>
              <a:t>Planning </a:t>
            </a:r>
            <a:r>
              <a:rPr lang="en-US" sz="2000" dirty="0" smtClean="0">
                <a:solidFill>
                  <a:srgbClr val="B5C3D4"/>
                </a:solidFill>
                <a:latin typeface="Futura Md BT" pitchFamily="34" charset="0"/>
              </a:rPr>
              <a:t>&amp; Community Development Department</a:t>
            </a:r>
            <a:endParaRPr lang="en-US" sz="2000" dirty="0">
              <a:solidFill>
                <a:srgbClr val="B5C3D4"/>
              </a:solidFill>
              <a:latin typeface="Futura Md BT" pitchFamily="34" charset="0"/>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4400">
          <a:solidFill>
            <a:srgbClr val="D3A464"/>
          </a:solidFill>
          <a:latin typeface="+mj-lt"/>
          <a:ea typeface="+mj-ea"/>
          <a:cs typeface="+mj-cs"/>
        </a:defRPr>
      </a:lvl1pPr>
      <a:lvl2pPr algn="l" rtl="0" eaLnBrk="0" fontAlgn="base" hangingPunct="0">
        <a:spcBef>
          <a:spcPct val="0"/>
        </a:spcBef>
        <a:spcAft>
          <a:spcPct val="0"/>
        </a:spcAft>
        <a:defRPr sz="4400">
          <a:solidFill>
            <a:srgbClr val="D3A464"/>
          </a:solidFill>
          <a:latin typeface="Futura Md BT" pitchFamily="34" charset="0"/>
          <a:cs typeface="Times New Roman" pitchFamily="18" charset="0"/>
        </a:defRPr>
      </a:lvl2pPr>
      <a:lvl3pPr algn="l" rtl="0" eaLnBrk="0" fontAlgn="base" hangingPunct="0">
        <a:spcBef>
          <a:spcPct val="0"/>
        </a:spcBef>
        <a:spcAft>
          <a:spcPct val="0"/>
        </a:spcAft>
        <a:defRPr sz="4400">
          <a:solidFill>
            <a:srgbClr val="D3A464"/>
          </a:solidFill>
          <a:latin typeface="Futura Md BT" pitchFamily="34" charset="0"/>
          <a:cs typeface="Times New Roman" pitchFamily="18" charset="0"/>
        </a:defRPr>
      </a:lvl3pPr>
      <a:lvl4pPr algn="l" rtl="0" eaLnBrk="0" fontAlgn="base" hangingPunct="0">
        <a:spcBef>
          <a:spcPct val="0"/>
        </a:spcBef>
        <a:spcAft>
          <a:spcPct val="0"/>
        </a:spcAft>
        <a:defRPr sz="4400">
          <a:solidFill>
            <a:srgbClr val="D3A464"/>
          </a:solidFill>
          <a:latin typeface="Futura Md BT" pitchFamily="34" charset="0"/>
          <a:cs typeface="Times New Roman" pitchFamily="18" charset="0"/>
        </a:defRPr>
      </a:lvl4pPr>
      <a:lvl5pPr algn="l" rtl="0" eaLnBrk="0" fontAlgn="base" hangingPunct="0">
        <a:spcBef>
          <a:spcPct val="0"/>
        </a:spcBef>
        <a:spcAft>
          <a:spcPct val="0"/>
        </a:spcAft>
        <a:defRPr sz="4400">
          <a:solidFill>
            <a:srgbClr val="D3A464"/>
          </a:solidFill>
          <a:latin typeface="Futura Md BT" pitchFamily="34" charset="0"/>
          <a:cs typeface="Times New Roman" pitchFamily="18" charset="0"/>
        </a:defRPr>
      </a:lvl5pPr>
      <a:lvl6pPr marL="457200" algn="l" rtl="0" fontAlgn="base">
        <a:spcBef>
          <a:spcPct val="0"/>
        </a:spcBef>
        <a:spcAft>
          <a:spcPct val="0"/>
        </a:spcAft>
        <a:defRPr sz="4400">
          <a:solidFill>
            <a:srgbClr val="D3A464"/>
          </a:solidFill>
          <a:latin typeface="Futura Md BT" pitchFamily="34" charset="0"/>
          <a:cs typeface="Times New Roman" pitchFamily="18" charset="0"/>
        </a:defRPr>
      </a:lvl6pPr>
      <a:lvl7pPr marL="914400" algn="l" rtl="0" fontAlgn="base">
        <a:spcBef>
          <a:spcPct val="0"/>
        </a:spcBef>
        <a:spcAft>
          <a:spcPct val="0"/>
        </a:spcAft>
        <a:defRPr sz="4400">
          <a:solidFill>
            <a:srgbClr val="D3A464"/>
          </a:solidFill>
          <a:latin typeface="Futura Md BT" pitchFamily="34" charset="0"/>
          <a:cs typeface="Times New Roman" pitchFamily="18" charset="0"/>
        </a:defRPr>
      </a:lvl7pPr>
      <a:lvl8pPr marL="1371600" algn="l" rtl="0" fontAlgn="base">
        <a:spcBef>
          <a:spcPct val="0"/>
        </a:spcBef>
        <a:spcAft>
          <a:spcPct val="0"/>
        </a:spcAft>
        <a:defRPr sz="4400">
          <a:solidFill>
            <a:srgbClr val="D3A464"/>
          </a:solidFill>
          <a:latin typeface="Futura Md BT" pitchFamily="34" charset="0"/>
          <a:cs typeface="Times New Roman" pitchFamily="18" charset="0"/>
        </a:defRPr>
      </a:lvl8pPr>
      <a:lvl9pPr marL="1828800" algn="l" rtl="0" fontAlgn="base">
        <a:spcBef>
          <a:spcPct val="0"/>
        </a:spcBef>
        <a:spcAft>
          <a:spcPct val="0"/>
        </a:spcAft>
        <a:defRPr sz="4400">
          <a:solidFill>
            <a:srgbClr val="D3A464"/>
          </a:solidFill>
          <a:latin typeface="Futura Md BT" pitchFamily="34" charset="0"/>
          <a:cs typeface="Times New Roman" pitchFamily="18" charset="0"/>
        </a:defRPr>
      </a:lvl9pPr>
    </p:titleStyle>
    <p:bodyStyle>
      <a:lvl1pPr marL="342900" indent="-342900" algn="l" rtl="0" eaLnBrk="0" fontAlgn="base" hangingPunct="0">
        <a:lnSpc>
          <a:spcPct val="95000"/>
        </a:lnSpc>
        <a:spcBef>
          <a:spcPct val="20000"/>
        </a:spcBef>
        <a:spcAft>
          <a:spcPct val="0"/>
        </a:spcAft>
        <a:buClr>
          <a:srgbClr val="D3A464"/>
        </a:buClr>
        <a:buChar char="•"/>
        <a:defRPr sz="3000">
          <a:solidFill>
            <a:srgbClr val="003768"/>
          </a:solidFill>
          <a:latin typeface="+mn-lt"/>
          <a:ea typeface="+mn-ea"/>
          <a:cs typeface="+mn-cs"/>
        </a:defRPr>
      </a:lvl1pPr>
      <a:lvl2pPr marL="742950" indent="-285750" algn="l" rtl="0" eaLnBrk="0" fontAlgn="base" hangingPunct="0">
        <a:spcBef>
          <a:spcPct val="20000"/>
        </a:spcBef>
        <a:spcAft>
          <a:spcPct val="0"/>
        </a:spcAft>
        <a:buClr>
          <a:srgbClr val="D3A464"/>
        </a:buClr>
        <a:buFont typeface="Futura Hv BT" pitchFamily="34" charset="0"/>
        <a:buChar char="&gt;"/>
        <a:defRPr sz="2500">
          <a:solidFill>
            <a:srgbClr val="4D6E99"/>
          </a:solidFill>
          <a:latin typeface="+mn-lt"/>
        </a:defRPr>
      </a:lvl2pPr>
      <a:lvl3pPr marL="1143000" indent="-228600" algn="l" rtl="0" eaLnBrk="0" fontAlgn="base" hangingPunct="0">
        <a:spcBef>
          <a:spcPct val="20000"/>
        </a:spcBef>
        <a:spcAft>
          <a:spcPct val="0"/>
        </a:spcAft>
        <a:buClr>
          <a:srgbClr val="D3A464"/>
        </a:buClr>
        <a:buFont typeface="Wingdings" pitchFamily="2" charset="2"/>
        <a:buChar char="§"/>
        <a:defRPr sz="2500">
          <a:solidFill>
            <a:srgbClr val="4D6E99"/>
          </a:solidFill>
          <a:latin typeface="+mn-lt"/>
        </a:defRPr>
      </a:lvl3pPr>
      <a:lvl4pPr marL="1600200" indent="-228600" algn="l" rtl="0" eaLnBrk="0" fontAlgn="base" hangingPunct="0">
        <a:spcBef>
          <a:spcPct val="20000"/>
        </a:spcBef>
        <a:spcAft>
          <a:spcPct val="0"/>
        </a:spcAft>
        <a:buClr>
          <a:srgbClr val="D3A464"/>
        </a:buClr>
        <a:buFont typeface="Futura Hv BT" pitchFamily="34" charset="0"/>
        <a:buChar char="»"/>
        <a:defRPr sz="2500">
          <a:solidFill>
            <a:srgbClr val="4D6E99"/>
          </a:solidFill>
          <a:latin typeface="+mn-lt"/>
        </a:defRPr>
      </a:lvl4pPr>
      <a:lvl5pPr marL="2057400" indent="-228600" algn="ctr" rtl="0" eaLnBrk="0" fontAlgn="base" hangingPunct="0">
        <a:spcBef>
          <a:spcPct val="20000"/>
        </a:spcBef>
        <a:spcAft>
          <a:spcPct val="0"/>
        </a:spcAft>
        <a:buChar char="»"/>
        <a:defRPr sz="2000">
          <a:solidFill>
            <a:srgbClr val="EE962C"/>
          </a:solidFill>
          <a:latin typeface="Futura Bk BT" pitchFamily="34" charset="0"/>
        </a:defRPr>
      </a:lvl5pPr>
      <a:lvl6pPr marL="2514600" indent="-228600" algn="ctr" rtl="0" fontAlgn="base">
        <a:spcBef>
          <a:spcPct val="20000"/>
        </a:spcBef>
        <a:spcAft>
          <a:spcPct val="0"/>
        </a:spcAft>
        <a:buChar char="»"/>
        <a:defRPr sz="2000">
          <a:solidFill>
            <a:srgbClr val="EE962C"/>
          </a:solidFill>
          <a:latin typeface="Futura Bk BT" pitchFamily="34" charset="0"/>
        </a:defRPr>
      </a:lvl6pPr>
      <a:lvl7pPr marL="2971800" indent="-228600" algn="ctr" rtl="0" fontAlgn="base">
        <a:spcBef>
          <a:spcPct val="20000"/>
        </a:spcBef>
        <a:spcAft>
          <a:spcPct val="0"/>
        </a:spcAft>
        <a:buChar char="»"/>
        <a:defRPr sz="2000">
          <a:solidFill>
            <a:srgbClr val="EE962C"/>
          </a:solidFill>
          <a:latin typeface="Futura Bk BT" pitchFamily="34" charset="0"/>
        </a:defRPr>
      </a:lvl7pPr>
      <a:lvl8pPr marL="3429000" indent="-228600" algn="ctr" rtl="0" fontAlgn="base">
        <a:spcBef>
          <a:spcPct val="20000"/>
        </a:spcBef>
        <a:spcAft>
          <a:spcPct val="0"/>
        </a:spcAft>
        <a:buChar char="»"/>
        <a:defRPr sz="2000">
          <a:solidFill>
            <a:srgbClr val="EE962C"/>
          </a:solidFill>
          <a:latin typeface="Futura Bk BT" pitchFamily="34" charset="0"/>
        </a:defRPr>
      </a:lvl8pPr>
      <a:lvl9pPr marL="3886200" indent="-228600" algn="ctr" rtl="0" fontAlgn="base">
        <a:spcBef>
          <a:spcPct val="20000"/>
        </a:spcBef>
        <a:spcAft>
          <a:spcPct val="0"/>
        </a:spcAft>
        <a:buChar char="»"/>
        <a:defRPr sz="2000">
          <a:solidFill>
            <a:srgbClr val="EE962C"/>
          </a:solidFill>
          <a:latin typeface="Futura Bk B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2530170"/>
            <a:ext cx="9144000" cy="1965630"/>
          </a:xfrm>
        </p:spPr>
        <p:txBody>
          <a:bodyPr/>
          <a:lstStyle/>
          <a:p>
            <a:r>
              <a:rPr lang="en-US" sz="3600" dirty="0" smtClean="0"/>
              <a:t>Declarations of Surplus Property</a:t>
            </a:r>
            <a:br>
              <a:rPr lang="en-US" sz="3600" dirty="0" smtClean="0"/>
            </a:br>
            <a:r>
              <a:rPr lang="en-US" sz="3600" dirty="0" smtClean="0"/>
              <a:t>78 N. Marengo Ave., 255 E. Union St., </a:t>
            </a:r>
            <a:br>
              <a:rPr lang="en-US" sz="3600" dirty="0" smtClean="0"/>
            </a:br>
            <a:r>
              <a:rPr lang="en-US" sz="3600" dirty="0" smtClean="0"/>
              <a:t>95 N. Garfield Ave. &amp; 280 Ramona St.</a:t>
            </a:r>
            <a:endParaRPr lang="en-US" sz="3600" dirty="0"/>
          </a:p>
        </p:txBody>
      </p:sp>
      <p:sp>
        <p:nvSpPr>
          <p:cNvPr id="7" name="Rectangle 3"/>
          <p:cNvSpPr>
            <a:spLocks noGrp="1" noChangeArrowheads="1"/>
          </p:cNvSpPr>
          <p:nvPr>
            <p:ph type="subTitle" idx="1"/>
          </p:nvPr>
        </p:nvSpPr>
        <p:spPr>
          <a:xfrm>
            <a:off x="0" y="4495800"/>
            <a:ext cx="9144000" cy="1091009"/>
          </a:xfrm>
        </p:spPr>
        <p:txBody>
          <a:bodyPr/>
          <a:lstStyle/>
          <a:p>
            <a:r>
              <a:rPr lang="en-US" sz="2800" dirty="0" smtClean="0"/>
              <a:t>City Council</a:t>
            </a:r>
          </a:p>
          <a:p>
            <a:r>
              <a:rPr lang="en-US" sz="2800" dirty="0" smtClean="0"/>
              <a:t>October 5, 2020</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Purpose of Landscaped Lot Purchase</a:t>
            </a:r>
            <a:endParaRPr lang="en-US" sz="3600" dirty="0"/>
          </a:p>
        </p:txBody>
      </p:sp>
      <p:sp>
        <p:nvSpPr>
          <p:cNvPr id="3" name="Content Placeholder 2"/>
          <p:cNvSpPr>
            <a:spLocks noGrp="1"/>
          </p:cNvSpPr>
          <p:nvPr>
            <p:ph idx="1"/>
          </p:nvPr>
        </p:nvSpPr>
        <p:spPr>
          <a:xfrm>
            <a:off x="304800" y="1447800"/>
            <a:ext cx="8458200" cy="4572000"/>
          </a:xfrm>
        </p:spPr>
        <p:txBody>
          <a:bodyPr/>
          <a:lstStyle/>
          <a:p>
            <a:r>
              <a:rPr lang="en-US" sz="2400" dirty="0" smtClean="0"/>
              <a:t>Purchased in 1923 along </a:t>
            </a:r>
            <a:r>
              <a:rPr lang="en-US" sz="2400" dirty="0"/>
              <a:t>with other properties in the vicinity for “the construction and completion thereon of a building, together with suitable appurtenances, grounds and approaches, for City Hall purposes</a:t>
            </a:r>
            <a:r>
              <a:rPr lang="en-US" sz="2400" dirty="0" smtClean="0"/>
              <a:t>.”</a:t>
            </a:r>
          </a:p>
          <a:p>
            <a:endParaRPr lang="en-US" sz="2400" dirty="0"/>
          </a:p>
          <a:p>
            <a:r>
              <a:rPr lang="en-US" sz="2400" dirty="0"/>
              <a:t>1921:  State Law changed to allow the issuance of a single bond for several municipal improvements in one group if city planning commission and voters determine that the improvements constitute a “City Plan” (later cited by the 1923 City Attorney as the primary reason for the ballot propositions to be discussed).</a:t>
            </a:r>
          </a:p>
          <a:p>
            <a:endParaRPr lang="en-US" sz="2400" dirty="0"/>
          </a:p>
          <a:p>
            <a:r>
              <a:rPr lang="en-US" sz="2400" dirty="0"/>
              <a:t>April 1922:  City Planning Commission created in Pasadena</a:t>
            </a:r>
          </a:p>
          <a:p>
            <a:endParaRPr lang="en-US" sz="2400" dirty="0" smtClean="0"/>
          </a:p>
          <a:p>
            <a:endParaRPr lang="en-US" sz="2400" dirty="0"/>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10</a:t>
            </a:fld>
            <a:endParaRPr lang="en-US"/>
          </a:p>
        </p:txBody>
      </p:sp>
    </p:spTree>
    <p:extLst>
      <p:ext uri="{BB962C8B-B14F-4D97-AF65-F5344CB8AC3E}">
        <p14:creationId xmlns:p14="http://schemas.microsoft.com/office/powerpoint/2010/main" val="220454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Landscaped Lot Purchase</a:t>
            </a:r>
            <a:endParaRPr lang="en-US" sz="4000" dirty="0"/>
          </a:p>
        </p:txBody>
      </p:sp>
      <p:sp>
        <p:nvSpPr>
          <p:cNvPr id="3" name="Content Placeholder 2"/>
          <p:cNvSpPr>
            <a:spLocks noGrp="1"/>
          </p:cNvSpPr>
          <p:nvPr>
            <p:ph idx="1"/>
          </p:nvPr>
        </p:nvSpPr>
        <p:spPr/>
        <p:txBody>
          <a:bodyPr/>
          <a:lstStyle/>
          <a:p>
            <a:r>
              <a:rPr lang="en-US" sz="2400" dirty="0"/>
              <a:t>January 1923:  Bennett, Parsons &amp; Frost prepare a drawing titled “Location Plan of Public Buildings with their Approaches” – a conceptual plan for the Civic </a:t>
            </a:r>
            <a:r>
              <a:rPr lang="en-US" sz="2400" dirty="0" smtClean="0"/>
              <a:t>Center.</a:t>
            </a:r>
          </a:p>
          <a:p>
            <a:endParaRPr lang="en-US" sz="2400" dirty="0"/>
          </a:p>
          <a:p>
            <a:r>
              <a:rPr lang="en-US" sz="2400" dirty="0"/>
              <a:t>May 11, 1923:  Planning Commission approves Resolution 2 to acquire specific land and construction City Hall, Public Library and Municipal Auditorium and that these improvements constitute a City Plan</a:t>
            </a:r>
            <a:r>
              <a:rPr lang="en-US" sz="2400" dirty="0" smtClean="0"/>
              <a:t>.</a:t>
            </a:r>
          </a:p>
          <a:p>
            <a:endParaRPr lang="en-US" sz="2400" dirty="0"/>
          </a:p>
          <a:p>
            <a:r>
              <a:rPr lang="en-US" sz="2400" dirty="0"/>
              <a:t>May 24, 1923:  City Council approves Ord. 2116 providing for a special election regarding the City Plan approved in Planning Commission Resolution 2.</a:t>
            </a:r>
          </a:p>
          <a:p>
            <a:endParaRPr lang="en-US" sz="2000" dirty="0"/>
          </a:p>
          <a:p>
            <a:endParaRPr lang="en-US" sz="2000" dirty="0" smtClean="0"/>
          </a:p>
          <a:p>
            <a:endParaRPr lang="en-US" sz="2000" dirty="0"/>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11</a:t>
            </a:fld>
            <a:endParaRPr lang="en-US" dirty="0"/>
          </a:p>
        </p:txBody>
      </p:sp>
    </p:spTree>
    <p:extLst>
      <p:ext uri="{BB962C8B-B14F-4D97-AF65-F5344CB8AC3E}">
        <p14:creationId xmlns:p14="http://schemas.microsoft.com/office/powerpoint/2010/main" val="12415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Purpose of Landscaped Lot Purchase</a:t>
            </a:r>
            <a:endParaRPr lang="en-US" sz="3200" dirty="0"/>
          </a:p>
        </p:txBody>
      </p:sp>
      <p:sp>
        <p:nvSpPr>
          <p:cNvPr id="3" name="Slide Number Placeholder 2"/>
          <p:cNvSpPr>
            <a:spLocks noGrp="1"/>
          </p:cNvSpPr>
          <p:nvPr>
            <p:ph type="sldNum" sz="quarter" idx="10"/>
          </p:nvPr>
        </p:nvSpPr>
        <p:spPr/>
        <p:txBody>
          <a:bodyPr/>
          <a:lstStyle/>
          <a:p>
            <a:pPr>
              <a:defRPr/>
            </a:pPr>
            <a:fld id="{DACC051D-D51F-4FFA-9749-199FC294FECE}" type="slidenum">
              <a:rPr lang="en-US" smtClean="0">
                <a:solidFill>
                  <a:srgbClr val="000000"/>
                </a:solidFill>
              </a:rPr>
              <a:pPr>
                <a:defRPr/>
              </a:pPr>
              <a:t>12</a:t>
            </a:fld>
            <a:endParaRPr lang="en-US">
              <a:solidFill>
                <a:srgbClr val="000000"/>
              </a:solidFill>
            </a:endParaRPr>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1080" t="24427" r="2665" b="26660"/>
          <a:stretch/>
        </p:blipFill>
        <p:spPr bwMode="auto">
          <a:xfrm>
            <a:off x="190500" y="1858861"/>
            <a:ext cx="8763000" cy="39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9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Landscaped Lot Purchase</a:t>
            </a:r>
            <a:endParaRPr lang="en-US" sz="4000" dirty="0"/>
          </a:p>
        </p:txBody>
      </p:sp>
      <p:sp>
        <p:nvSpPr>
          <p:cNvPr id="3" name="Slide Number Placeholder 2"/>
          <p:cNvSpPr>
            <a:spLocks noGrp="1"/>
          </p:cNvSpPr>
          <p:nvPr>
            <p:ph type="sldNum" sz="quarter" idx="10"/>
          </p:nvPr>
        </p:nvSpPr>
        <p:spPr/>
        <p:txBody>
          <a:bodyPr/>
          <a:lstStyle/>
          <a:p>
            <a:pPr>
              <a:defRPr/>
            </a:pPr>
            <a:fld id="{DACC051D-D51F-4FFA-9749-199FC294FECE}" type="slidenum">
              <a:rPr lang="en-US" smtClean="0"/>
              <a:pPr>
                <a:defRPr/>
              </a:pPr>
              <a:t>13</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61" t="43479" r="3610" b="41699"/>
          <a:stretch/>
        </p:blipFill>
        <p:spPr bwMode="auto">
          <a:xfrm>
            <a:off x="228600" y="1487557"/>
            <a:ext cx="698398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832" t="24438" r="5727" b="24063"/>
          <a:stretch/>
        </p:blipFill>
        <p:spPr bwMode="auto">
          <a:xfrm>
            <a:off x="932622" y="2604051"/>
            <a:ext cx="5715000" cy="300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73579" y="3810000"/>
            <a:ext cx="762000" cy="1524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58000" y="2298377"/>
            <a:ext cx="2133600" cy="1600438"/>
          </a:xfrm>
          <a:prstGeom prst="rect">
            <a:avLst/>
          </a:prstGeom>
          <a:solidFill>
            <a:schemeClr val="bg1">
              <a:lumMod val="85000"/>
            </a:schemeClr>
          </a:solidFill>
          <a:ln w="3175">
            <a:solidFill>
              <a:schemeClr val="tx1"/>
            </a:solidFill>
          </a:ln>
        </p:spPr>
        <p:txBody>
          <a:bodyPr wrap="square" rtlCol="0">
            <a:spAutoFit/>
          </a:bodyPr>
          <a:lstStyle/>
          <a:p>
            <a:pPr marL="285750" indent="-285750">
              <a:buFont typeface="Arial" panose="020B0604020202020204" pitchFamily="34" charset="0"/>
              <a:buChar char="•"/>
            </a:pPr>
            <a:r>
              <a:rPr lang="en-US" sz="1400" dirty="0" smtClean="0"/>
              <a:t>Note:  No drawings included in resolution</a:t>
            </a:r>
          </a:p>
          <a:p>
            <a:pPr marL="285750" indent="-285750">
              <a:buFont typeface="Arial" panose="020B0604020202020204" pitchFamily="34" charset="0"/>
              <a:buChar char="•"/>
            </a:pPr>
            <a:r>
              <a:rPr lang="en-US" sz="1400" dirty="0" smtClean="0"/>
              <a:t>Full text in Att. D</a:t>
            </a:r>
          </a:p>
          <a:p>
            <a:pPr marL="285750" indent="-285750">
              <a:buFont typeface="Arial" panose="020B0604020202020204" pitchFamily="34" charset="0"/>
              <a:buChar char="•"/>
            </a:pPr>
            <a:r>
              <a:rPr lang="en-US" sz="1400" dirty="0" smtClean="0"/>
              <a:t>Includes legal description of properties to acquire</a:t>
            </a:r>
            <a:endParaRPr lang="en-US" sz="1400" dirty="0"/>
          </a:p>
        </p:txBody>
      </p:sp>
    </p:spTree>
    <p:extLst>
      <p:ext uri="{BB962C8B-B14F-4D97-AF65-F5344CB8AC3E}">
        <p14:creationId xmlns:p14="http://schemas.microsoft.com/office/powerpoint/2010/main" val="291028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Landscaped Lot Purchase</a:t>
            </a:r>
            <a:endParaRPr lang="en-US" sz="4000" dirty="0"/>
          </a:p>
        </p:txBody>
      </p:sp>
      <p:sp>
        <p:nvSpPr>
          <p:cNvPr id="3" name="Content Placeholder 2"/>
          <p:cNvSpPr>
            <a:spLocks noGrp="1"/>
          </p:cNvSpPr>
          <p:nvPr>
            <p:ph idx="1"/>
          </p:nvPr>
        </p:nvSpPr>
        <p:spPr>
          <a:xfrm>
            <a:off x="342900" y="1447800"/>
            <a:ext cx="8458200" cy="4572000"/>
          </a:xfrm>
        </p:spPr>
        <p:txBody>
          <a:bodyPr/>
          <a:lstStyle/>
          <a:p>
            <a:r>
              <a:rPr lang="en-US" sz="2000" dirty="0" smtClean="0"/>
              <a:t>June 1923:  Two </a:t>
            </a:r>
            <a:r>
              <a:rPr lang="en-US" sz="2000" dirty="0"/>
              <a:t>propositions were placed on the ballot to ask voters:  </a:t>
            </a:r>
            <a:endParaRPr lang="en-US" sz="2000" dirty="0" smtClean="0"/>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solidFill>
                  <a:srgbClr val="000000"/>
                </a:solidFill>
              </a:rPr>
              <a:pPr>
                <a:defRPr/>
              </a:pPr>
              <a:t>14</a:t>
            </a:fld>
            <a:endParaRPr lang="en-US">
              <a:solidFill>
                <a:srgbClr val="000000"/>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15" t="29450" r="11392" b="15210"/>
          <a:stretch/>
        </p:blipFill>
        <p:spPr bwMode="auto">
          <a:xfrm>
            <a:off x="1066800" y="1878438"/>
            <a:ext cx="5648960" cy="344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31" t="40624" r="13527" b="32696"/>
          <a:stretch/>
        </p:blipFill>
        <p:spPr bwMode="auto">
          <a:xfrm>
            <a:off x="1066799" y="5089358"/>
            <a:ext cx="5407849" cy="168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13884" y="4443027"/>
            <a:ext cx="2133600" cy="646331"/>
          </a:xfrm>
          <a:prstGeom prst="rect">
            <a:avLst/>
          </a:prstGeom>
          <a:solidFill>
            <a:schemeClr val="bg1">
              <a:lumMod val="85000"/>
            </a:schemeClr>
          </a:solidFill>
          <a:ln w="3175">
            <a:solidFill>
              <a:schemeClr val="tx1"/>
            </a:solidFill>
          </a:ln>
        </p:spPr>
        <p:txBody>
          <a:bodyPr wrap="square" rtlCol="0">
            <a:spAutoFit/>
          </a:bodyPr>
          <a:lstStyle/>
          <a:p>
            <a:r>
              <a:rPr lang="en-US" dirty="0" smtClean="0"/>
              <a:t>Note:  No drawings included in ballot</a:t>
            </a:r>
            <a:endParaRPr lang="en-US" dirty="0"/>
          </a:p>
        </p:txBody>
      </p:sp>
    </p:spTree>
    <p:extLst>
      <p:ext uri="{BB962C8B-B14F-4D97-AF65-F5344CB8AC3E}">
        <p14:creationId xmlns:p14="http://schemas.microsoft.com/office/powerpoint/2010/main" val="34625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Landscaped Lot Purchase</a:t>
            </a:r>
          </a:p>
        </p:txBody>
      </p:sp>
      <p:sp>
        <p:nvSpPr>
          <p:cNvPr id="3" name="Slide Number Placeholder 2"/>
          <p:cNvSpPr>
            <a:spLocks noGrp="1"/>
          </p:cNvSpPr>
          <p:nvPr>
            <p:ph type="sldNum" sz="quarter" idx="10"/>
          </p:nvPr>
        </p:nvSpPr>
        <p:spPr/>
        <p:txBody>
          <a:bodyPr/>
          <a:lstStyle/>
          <a:p>
            <a:pPr>
              <a:defRPr/>
            </a:pPr>
            <a:fld id="{DACC051D-D51F-4FFA-9749-199FC294FECE}" type="slidenum">
              <a:rPr lang="en-US" smtClean="0"/>
              <a:pPr>
                <a:defRPr/>
              </a:pPr>
              <a:t>15</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22" t="11330" r="2632" b="4954"/>
          <a:stretch/>
        </p:blipFill>
        <p:spPr bwMode="auto">
          <a:xfrm>
            <a:off x="114300" y="1676400"/>
            <a:ext cx="8915400" cy="5034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29500" y="1676400"/>
            <a:ext cx="1600200" cy="954107"/>
          </a:xfrm>
          <a:prstGeom prst="rect">
            <a:avLst/>
          </a:prstGeom>
          <a:solidFill>
            <a:schemeClr val="bg1">
              <a:lumMod val="85000"/>
            </a:schemeClr>
          </a:solidFill>
          <a:ln w="3175">
            <a:solidFill>
              <a:schemeClr val="tx1"/>
            </a:solidFill>
          </a:ln>
        </p:spPr>
        <p:txBody>
          <a:bodyPr wrap="square" rtlCol="0">
            <a:spAutoFit/>
          </a:bodyPr>
          <a:lstStyle/>
          <a:p>
            <a:pPr marL="285750" indent="-285750">
              <a:buFont typeface="Arial" panose="020B0604020202020204" pitchFamily="34" charset="0"/>
              <a:buChar char="•"/>
            </a:pPr>
            <a:r>
              <a:rPr lang="en-US" sz="1400" dirty="0" smtClean="0"/>
              <a:t>Attachment E</a:t>
            </a:r>
          </a:p>
          <a:p>
            <a:pPr marL="285750" indent="-285750">
              <a:buFont typeface="Arial" panose="020B0604020202020204" pitchFamily="34" charset="0"/>
              <a:buChar char="•"/>
            </a:pPr>
            <a:r>
              <a:rPr lang="en-US" sz="1400" dirty="0" smtClean="0"/>
              <a:t>Prepared by City’s Lead Surveyor</a:t>
            </a:r>
            <a:endParaRPr lang="en-US" sz="1400" dirty="0"/>
          </a:p>
        </p:txBody>
      </p:sp>
    </p:spTree>
    <p:extLst>
      <p:ext uri="{BB962C8B-B14F-4D97-AF65-F5344CB8AC3E}">
        <p14:creationId xmlns:p14="http://schemas.microsoft.com/office/powerpoint/2010/main" val="413054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Landscaped Lot Purchase</a:t>
            </a:r>
            <a:endParaRPr lang="en-US" dirty="0"/>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16</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34" t="8409" r="5247" b="3530"/>
          <a:stretch/>
        </p:blipFill>
        <p:spPr bwMode="auto">
          <a:xfrm>
            <a:off x="228600" y="1676400"/>
            <a:ext cx="4086312" cy="466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21" t="20156" r="50000" b="4494"/>
          <a:stretch/>
        </p:blipFill>
        <p:spPr bwMode="auto">
          <a:xfrm>
            <a:off x="4648200" y="1790699"/>
            <a:ext cx="4217611" cy="4435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09900" y="1421367"/>
            <a:ext cx="3124200" cy="307777"/>
          </a:xfrm>
          <a:prstGeom prst="rect">
            <a:avLst/>
          </a:prstGeom>
          <a:solidFill>
            <a:schemeClr val="bg1">
              <a:lumMod val="85000"/>
            </a:schemeClr>
          </a:solidFill>
          <a:ln w="3175">
            <a:solidFill>
              <a:schemeClr val="tx1"/>
            </a:solidFill>
          </a:ln>
        </p:spPr>
        <p:txBody>
          <a:bodyPr wrap="square" rtlCol="0">
            <a:spAutoFit/>
          </a:bodyPr>
          <a:lstStyle/>
          <a:p>
            <a:pPr algn="ctr"/>
            <a:r>
              <a:rPr lang="en-US" sz="1400" dirty="0" smtClean="0"/>
              <a:t>1910 Sanborn Map (Attachment E)</a:t>
            </a:r>
            <a:endParaRPr lang="en-US" sz="1400" dirty="0"/>
          </a:p>
        </p:txBody>
      </p:sp>
    </p:spTree>
    <p:extLst>
      <p:ext uri="{BB962C8B-B14F-4D97-AF65-F5344CB8AC3E}">
        <p14:creationId xmlns:p14="http://schemas.microsoft.com/office/powerpoint/2010/main" val="3933743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Landscaped Lot Purchase</a:t>
            </a:r>
            <a:endParaRPr lang="en-US" sz="4000" dirty="0"/>
          </a:p>
        </p:txBody>
      </p:sp>
      <p:sp>
        <p:nvSpPr>
          <p:cNvPr id="4" name="Content Placeholder 3"/>
          <p:cNvSpPr>
            <a:spLocks noGrp="1"/>
          </p:cNvSpPr>
          <p:nvPr>
            <p:ph idx="1"/>
          </p:nvPr>
        </p:nvSpPr>
        <p:spPr/>
        <p:txBody>
          <a:bodyPr/>
          <a:lstStyle/>
          <a:p>
            <a:r>
              <a:rPr lang="en-US" sz="2400" dirty="0"/>
              <a:t>Existing depth of the landscaped areas along Garfield Avenue corresponds to the actual depth of the properties acquired along Worcester (later renamed to Garfield) Avenue</a:t>
            </a:r>
            <a:r>
              <a:rPr lang="en-US" sz="2400" dirty="0" smtClean="0"/>
              <a:t>.</a:t>
            </a:r>
          </a:p>
          <a:p>
            <a:endParaRPr lang="en-US" sz="2400" dirty="0"/>
          </a:p>
          <a:p>
            <a:r>
              <a:rPr lang="en-US" sz="2400" dirty="0"/>
              <a:t>Subsequent to passing of the propositions, a design competition was held for the three buildings. </a:t>
            </a:r>
            <a:endParaRPr lang="en-US" sz="2400" dirty="0" smtClean="0"/>
          </a:p>
          <a:p>
            <a:endParaRPr lang="en-US" sz="2400" dirty="0"/>
          </a:p>
          <a:p>
            <a:r>
              <a:rPr lang="en-US" sz="2400" dirty="0"/>
              <a:t>Bennett then met with the Planning Commission and the selected architects in late 1924 and revised the Civic Center Plan to reflect and respond to these designs.</a:t>
            </a:r>
          </a:p>
          <a:p>
            <a:endParaRPr lang="en-US" sz="2400" dirty="0"/>
          </a:p>
        </p:txBody>
      </p:sp>
      <p:sp>
        <p:nvSpPr>
          <p:cNvPr id="3" name="Slide Number Placeholder 2"/>
          <p:cNvSpPr>
            <a:spLocks noGrp="1"/>
          </p:cNvSpPr>
          <p:nvPr>
            <p:ph type="sldNum" sz="quarter" idx="10"/>
          </p:nvPr>
        </p:nvSpPr>
        <p:spPr/>
        <p:txBody>
          <a:bodyPr/>
          <a:lstStyle/>
          <a:p>
            <a:pPr>
              <a:defRPr/>
            </a:pPr>
            <a:fld id="{DACC051D-D51F-4FFA-9749-199FC294FECE}" type="slidenum">
              <a:rPr lang="en-US" smtClean="0"/>
              <a:pPr>
                <a:defRPr/>
              </a:pPr>
              <a:t>17</a:t>
            </a:fld>
            <a:endParaRPr lang="en-US"/>
          </a:p>
        </p:txBody>
      </p:sp>
    </p:spTree>
    <p:extLst>
      <p:ext uri="{BB962C8B-B14F-4D97-AF65-F5344CB8AC3E}">
        <p14:creationId xmlns:p14="http://schemas.microsoft.com/office/powerpoint/2010/main" val="73720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Landscaped Lot Purchase</a:t>
            </a:r>
            <a:endParaRPr lang="en-US" sz="4000" dirty="0"/>
          </a:p>
        </p:txBody>
      </p:sp>
      <p:sp>
        <p:nvSpPr>
          <p:cNvPr id="4" name="Content Placeholder 3"/>
          <p:cNvSpPr>
            <a:spLocks noGrp="1"/>
          </p:cNvSpPr>
          <p:nvPr>
            <p:ph idx="1"/>
          </p:nvPr>
        </p:nvSpPr>
        <p:spPr/>
        <p:txBody>
          <a:bodyPr/>
          <a:lstStyle/>
          <a:p>
            <a:r>
              <a:rPr lang="en-US" sz="2400" dirty="0" smtClean="0"/>
              <a:t>November </a:t>
            </a:r>
            <a:r>
              <a:rPr lang="en-US" sz="2400" dirty="0"/>
              <a:t>1924 article reports on results of competition and changes to plan by </a:t>
            </a:r>
            <a:r>
              <a:rPr lang="en-US" sz="2400" dirty="0" smtClean="0"/>
              <a:t>Bennett.</a:t>
            </a:r>
          </a:p>
          <a:p>
            <a:endParaRPr lang="en-US" sz="2400" dirty="0"/>
          </a:p>
          <a:p>
            <a:r>
              <a:rPr lang="en-US" sz="2400" dirty="0"/>
              <a:t>1925 Plan more closely resembles existing conditions &amp; </a:t>
            </a:r>
            <a:r>
              <a:rPr lang="en-US" sz="2400" dirty="0" smtClean="0"/>
              <a:t>landscaped lot shown </a:t>
            </a:r>
            <a:r>
              <a:rPr lang="en-US" sz="2400" dirty="0"/>
              <a:t>as “automobile parking (future building site)” with a 25-foot deep landscaped area along Garfield Ave.</a:t>
            </a:r>
          </a:p>
        </p:txBody>
      </p:sp>
      <p:sp>
        <p:nvSpPr>
          <p:cNvPr id="3" name="Slide Number Placeholder 2"/>
          <p:cNvSpPr>
            <a:spLocks noGrp="1"/>
          </p:cNvSpPr>
          <p:nvPr>
            <p:ph type="sldNum" sz="quarter" idx="10"/>
          </p:nvPr>
        </p:nvSpPr>
        <p:spPr/>
        <p:txBody>
          <a:bodyPr/>
          <a:lstStyle/>
          <a:p>
            <a:pPr>
              <a:defRPr/>
            </a:pPr>
            <a:fld id="{DACC051D-D51F-4FFA-9749-199FC294FECE}" type="slidenum">
              <a:rPr lang="en-US" smtClean="0"/>
              <a:pPr>
                <a:defRPr/>
              </a:pPr>
              <a:t>18</a:t>
            </a:fld>
            <a:endParaRPr lang="en-US"/>
          </a:p>
        </p:txBody>
      </p:sp>
    </p:spTree>
    <p:extLst>
      <p:ext uri="{BB962C8B-B14F-4D97-AF65-F5344CB8AC3E}">
        <p14:creationId xmlns:p14="http://schemas.microsoft.com/office/powerpoint/2010/main" val="3142651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Landscaped Lot Purchase</a:t>
            </a:r>
            <a:endParaRPr lang="en-US" dirty="0"/>
          </a:p>
        </p:txBody>
      </p:sp>
      <p:sp>
        <p:nvSpPr>
          <p:cNvPr id="3" name="Slide Number Placeholder 2"/>
          <p:cNvSpPr>
            <a:spLocks noGrp="1"/>
          </p:cNvSpPr>
          <p:nvPr>
            <p:ph type="sldNum" sz="quarter" idx="10"/>
          </p:nvPr>
        </p:nvSpPr>
        <p:spPr/>
        <p:txBody>
          <a:bodyPr/>
          <a:lstStyle/>
          <a:p>
            <a:pPr>
              <a:defRPr/>
            </a:pPr>
            <a:fld id="{DACC051D-D51F-4FFA-9749-199FC294FECE}" type="slidenum">
              <a:rPr lang="en-US" smtClean="0"/>
              <a:pPr>
                <a:defRPr/>
              </a:pPr>
              <a:t>19</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30886"/>
            <a:ext cx="8686800" cy="3796017"/>
          </a:xfrm>
          <a:prstGeom prst="rect">
            <a:avLst/>
          </a:prstGeom>
        </p:spPr>
      </p:pic>
      <p:sp>
        <p:nvSpPr>
          <p:cNvPr id="5" name="TextBox 4"/>
          <p:cNvSpPr txBox="1"/>
          <p:nvPr/>
        </p:nvSpPr>
        <p:spPr>
          <a:xfrm>
            <a:off x="3009900" y="5715000"/>
            <a:ext cx="3124200" cy="307777"/>
          </a:xfrm>
          <a:prstGeom prst="rect">
            <a:avLst/>
          </a:prstGeom>
          <a:solidFill>
            <a:schemeClr val="bg1">
              <a:lumMod val="85000"/>
            </a:schemeClr>
          </a:solidFill>
          <a:ln w="3175">
            <a:solidFill>
              <a:schemeClr val="tx1"/>
            </a:solidFill>
          </a:ln>
        </p:spPr>
        <p:txBody>
          <a:bodyPr wrap="square" rtlCol="0">
            <a:spAutoFit/>
          </a:bodyPr>
          <a:lstStyle/>
          <a:p>
            <a:pPr algn="ctr"/>
            <a:r>
              <a:rPr lang="en-US" sz="1400" dirty="0" smtClean="0"/>
              <a:t>1925 Bennett Plan (Attachment </a:t>
            </a:r>
            <a:r>
              <a:rPr lang="en-US" sz="1400" dirty="0"/>
              <a:t>G</a:t>
            </a:r>
            <a:r>
              <a:rPr lang="en-US" sz="1400" dirty="0" smtClean="0"/>
              <a:t>)</a:t>
            </a:r>
            <a:endParaRPr lang="en-US" sz="1400" dirty="0"/>
          </a:p>
        </p:txBody>
      </p:sp>
    </p:spTree>
    <p:extLst>
      <p:ext uri="{BB962C8B-B14F-4D97-AF65-F5344CB8AC3E}">
        <p14:creationId xmlns:p14="http://schemas.microsoft.com/office/powerpoint/2010/main" val="348567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42900" y="1409700"/>
            <a:ext cx="8458200" cy="4572000"/>
          </a:xfrm>
        </p:spPr>
        <p:txBody>
          <a:bodyPr/>
          <a:lstStyle/>
          <a:p>
            <a:r>
              <a:rPr lang="en-US" sz="2200" dirty="0" smtClean="0"/>
              <a:t>This item is before the City Council now </a:t>
            </a:r>
            <a:r>
              <a:rPr lang="en-US" sz="2200" dirty="0"/>
              <a:t>rather than in conjunction with a proposed </a:t>
            </a:r>
            <a:r>
              <a:rPr lang="en-US" sz="2200" dirty="0" smtClean="0"/>
              <a:t>project</a:t>
            </a:r>
            <a:r>
              <a:rPr lang="en-US" sz="2200" dirty="0"/>
              <a:t> </a:t>
            </a:r>
            <a:r>
              <a:rPr lang="en-US" sz="2200" dirty="0" smtClean="0"/>
              <a:t>because the Council </a:t>
            </a:r>
            <a:r>
              <a:rPr lang="en-US" sz="2200" dirty="0"/>
              <a:t>needs to take this action 60 days before entering into an agreement with a </a:t>
            </a:r>
            <a:r>
              <a:rPr lang="en-US" sz="2200" dirty="0" smtClean="0"/>
              <a:t>developer. </a:t>
            </a:r>
            <a:r>
              <a:rPr lang="en-US" sz="2200" dirty="0"/>
              <a:t>There is no proposed project at this time. </a:t>
            </a:r>
            <a:endParaRPr lang="en-US" sz="2200" dirty="0" smtClean="0"/>
          </a:p>
          <a:p>
            <a:endParaRPr lang="en-US" sz="2200" dirty="0"/>
          </a:p>
          <a:p>
            <a:r>
              <a:rPr lang="en-US" sz="2200" dirty="0" smtClean="0"/>
              <a:t>Once </a:t>
            </a:r>
            <a:r>
              <a:rPr lang="en-US" sz="2200" dirty="0"/>
              <a:t>a project application is submitted to the City, it will undergo full environmental </a:t>
            </a:r>
            <a:r>
              <a:rPr lang="en-US" sz="2200" dirty="0" smtClean="0"/>
              <a:t>review and the required approval process. Tonight’s </a:t>
            </a:r>
            <a:r>
              <a:rPr lang="en-US" sz="2200" dirty="0"/>
              <a:t>issue is a prerequisite to the consideration of any </a:t>
            </a:r>
            <a:r>
              <a:rPr lang="en-US" sz="2200" dirty="0" smtClean="0"/>
              <a:t>project</a:t>
            </a:r>
            <a:r>
              <a:rPr lang="en-US" sz="2200" dirty="0"/>
              <a:t>.</a:t>
            </a:r>
            <a:endParaRPr lang="en-US" sz="2200" dirty="0" smtClean="0"/>
          </a:p>
          <a:p>
            <a:endParaRPr lang="en-US" sz="2200" dirty="0"/>
          </a:p>
          <a:p>
            <a:r>
              <a:rPr lang="en-US" sz="2200" dirty="0" smtClean="0"/>
              <a:t>Tonight’s review does not include consideration of future </a:t>
            </a:r>
            <a:r>
              <a:rPr lang="en-US" sz="2200" dirty="0"/>
              <a:t>use of the </a:t>
            </a:r>
            <a:r>
              <a:rPr lang="en-US" sz="2200" dirty="0" smtClean="0"/>
              <a:t>site or </a:t>
            </a:r>
            <a:r>
              <a:rPr lang="en-US" sz="2200" dirty="0"/>
              <a:t>development standards of </a:t>
            </a:r>
            <a:r>
              <a:rPr lang="en-US" sz="2200" dirty="0" smtClean="0"/>
              <a:t>any </a:t>
            </a:r>
            <a:r>
              <a:rPr lang="en-US" sz="2200" dirty="0"/>
              <a:t>proposed </a:t>
            </a:r>
            <a:r>
              <a:rPr lang="en-US" sz="2200" dirty="0" smtClean="0"/>
              <a:t>development.</a:t>
            </a:r>
            <a:endParaRPr lang="en-US" sz="2200" dirty="0"/>
          </a:p>
          <a:p>
            <a:endParaRPr lang="en-US" sz="2200" dirty="0"/>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2</a:t>
            </a:fld>
            <a:endParaRPr lang="en-US"/>
          </a:p>
        </p:txBody>
      </p:sp>
    </p:spTree>
    <p:extLst>
      <p:ext uri="{BB962C8B-B14F-4D97-AF65-F5344CB8AC3E}">
        <p14:creationId xmlns:p14="http://schemas.microsoft.com/office/powerpoint/2010/main" val="257196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Landscaped Lot Purchase</a:t>
            </a:r>
            <a:endParaRPr lang="en-US" dirty="0"/>
          </a:p>
        </p:txBody>
      </p:sp>
      <p:sp>
        <p:nvSpPr>
          <p:cNvPr id="3" name="Slide Number Placeholder 2"/>
          <p:cNvSpPr>
            <a:spLocks noGrp="1"/>
          </p:cNvSpPr>
          <p:nvPr>
            <p:ph type="sldNum" sz="quarter" idx="10"/>
          </p:nvPr>
        </p:nvSpPr>
        <p:spPr/>
        <p:txBody>
          <a:bodyPr/>
          <a:lstStyle/>
          <a:p>
            <a:pPr>
              <a:defRPr/>
            </a:pPr>
            <a:fld id="{DACC051D-D51F-4FFA-9749-199FC294FECE}" type="slidenum">
              <a:rPr lang="en-US" smtClean="0"/>
              <a:pPr>
                <a:defRPr/>
              </a:pPr>
              <a:t>20</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20" y="1676401"/>
            <a:ext cx="8641159" cy="3721772"/>
          </a:xfrm>
          <a:prstGeom prst="rect">
            <a:avLst/>
          </a:prstGeom>
        </p:spPr>
      </p:pic>
      <p:sp>
        <p:nvSpPr>
          <p:cNvPr id="5" name="TextBox 4"/>
          <p:cNvSpPr txBox="1"/>
          <p:nvPr/>
        </p:nvSpPr>
        <p:spPr>
          <a:xfrm>
            <a:off x="3009900" y="5715000"/>
            <a:ext cx="3124200" cy="307777"/>
          </a:xfrm>
          <a:prstGeom prst="rect">
            <a:avLst/>
          </a:prstGeom>
          <a:solidFill>
            <a:schemeClr val="bg1">
              <a:lumMod val="85000"/>
            </a:schemeClr>
          </a:solidFill>
          <a:ln w="3175">
            <a:solidFill>
              <a:schemeClr val="tx1"/>
            </a:solidFill>
          </a:ln>
        </p:spPr>
        <p:txBody>
          <a:bodyPr wrap="square" rtlCol="0">
            <a:spAutoFit/>
          </a:bodyPr>
          <a:lstStyle/>
          <a:p>
            <a:pPr algn="ctr"/>
            <a:r>
              <a:rPr lang="en-US" sz="1400" dirty="0" smtClean="0"/>
              <a:t>1926 Bennett Plan (Attachment </a:t>
            </a:r>
            <a:r>
              <a:rPr lang="en-US" sz="1400" dirty="0"/>
              <a:t>G</a:t>
            </a:r>
            <a:r>
              <a:rPr lang="en-US" sz="1400" dirty="0" smtClean="0"/>
              <a:t>)</a:t>
            </a:r>
            <a:endParaRPr lang="en-US" sz="1400" dirty="0"/>
          </a:p>
        </p:txBody>
      </p:sp>
    </p:spTree>
    <p:extLst>
      <p:ext uri="{BB962C8B-B14F-4D97-AF65-F5344CB8AC3E}">
        <p14:creationId xmlns:p14="http://schemas.microsoft.com/office/powerpoint/2010/main" val="875239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a:t>
            </a:r>
            <a:r>
              <a:rPr lang="en-US" sz="3600" dirty="0" smtClean="0"/>
              <a:t>Landscaped </a:t>
            </a:r>
            <a:r>
              <a:rPr lang="en-US" sz="3600" dirty="0"/>
              <a:t>Lot </a:t>
            </a:r>
            <a:r>
              <a:rPr lang="en-US" sz="3600" dirty="0" smtClean="0"/>
              <a:t>Purchase – Summary</a:t>
            </a:r>
            <a:endParaRPr lang="en-US" dirty="0"/>
          </a:p>
        </p:txBody>
      </p:sp>
      <p:sp>
        <p:nvSpPr>
          <p:cNvPr id="3" name="Content Placeholder 2"/>
          <p:cNvSpPr>
            <a:spLocks noGrp="1"/>
          </p:cNvSpPr>
          <p:nvPr>
            <p:ph idx="1"/>
          </p:nvPr>
        </p:nvSpPr>
        <p:spPr>
          <a:xfrm>
            <a:off x="342900" y="1524000"/>
            <a:ext cx="8458200" cy="4572000"/>
          </a:xfrm>
        </p:spPr>
        <p:txBody>
          <a:bodyPr/>
          <a:lstStyle/>
          <a:p>
            <a:r>
              <a:rPr lang="en-US" sz="2400" dirty="0"/>
              <a:t>Land was purchased following voter approval of propositions to acquire land and build City Hall building</a:t>
            </a:r>
            <a:r>
              <a:rPr lang="en-US" sz="2400" dirty="0" smtClean="0"/>
              <a:t>.</a:t>
            </a:r>
          </a:p>
          <a:p>
            <a:endParaRPr lang="en-US" sz="2400" dirty="0"/>
          </a:p>
          <a:p>
            <a:r>
              <a:rPr lang="en-US" sz="2400" dirty="0"/>
              <a:t>Properties were bought as they were configured at the time</a:t>
            </a:r>
            <a:r>
              <a:rPr lang="en-US" sz="2400" dirty="0" smtClean="0"/>
              <a:t>.</a:t>
            </a:r>
          </a:p>
          <a:p>
            <a:endParaRPr lang="en-US" sz="2400" dirty="0"/>
          </a:p>
          <a:p>
            <a:r>
              <a:rPr lang="en-US" sz="2400" dirty="0"/>
              <a:t>All plans for the Civic Center drawn by Bennett, Parsons &amp; Frost indicate a landscaped area along Garfield Avenue with between 51% and 77% shallower depth than exists today.</a:t>
            </a:r>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21</a:t>
            </a:fld>
            <a:endParaRPr lang="en-US"/>
          </a:p>
        </p:txBody>
      </p:sp>
    </p:spTree>
    <p:extLst>
      <p:ext uri="{BB962C8B-B14F-4D97-AF65-F5344CB8AC3E}">
        <p14:creationId xmlns:p14="http://schemas.microsoft.com/office/powerpoint/2010/main" val="137428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Purpose of </a:t>
            </a:r>
            <a:r>
              <a:rPr lang="en-US" sz="3600" dirty="0" smtClean="0"/>
              <a:t>Landscaped </a:t>
            </a:r>
            <a:r>
              <a:rPr lang="en-US" sz="3600" dirty="0"/>
              <a:t>Lot </a:t>
            </a:r>
            <a:r>
              <a:rPr lang="en-US" sz="3600" dirty="0" smtClean="0"/>
              <a:t>Purchase – Conclusion</a:t>
            </a:r>
            <a:endParaRPr lang="en-US" dirty="0"/>
          </a:p>
        </p:txBody>
      </p:sp>
      <p:sp>
        <p:nvSpPr>
          <p:cNvPr id="3" name="Content Placeholder 2"/>
          <p:cNvSpPr>
            <a:spLocks noGrp="1"/>
          </p:cNvSpPr>
          <p:nvPr>
            <p:ph idx="1"/>
          </p:nvPr>
        </p:nvSpPr>
        <p:spPr>
          <a:xfrm>
            <a:off x="342900" y="1524000"/>
            <a:ext cx="8458200" cy="4572000"/>
          </a:xfrm>
        </p:spPr>
        <p:txBody>
          <a:bodyPr/>
          <a:lstStyle/>
          <a:p>
            <a:r>
              <a:rPr lang="en-US" sz="2400" dirty="0" smtClean="0"/>
              <a:t>Based </a:t>
            </a:r>
            <a:r>
              <a:rPr lang="en-US" sz="2400" dirty="0"/>
              <a:t>on this information, it is clear that the City Council intended to build on a portion of this land or to declare it surplus property in the future to allow private development</a:t>
            </a:r>
            <a:r>
              <a:rPr lang="en-US" sz="2400" dirty="0" smtClean="0"/>
              <a:t>.</a:t>
            </a:r>
          </a:p>
          <a:p>
            <a:endParaRPr lang="en-US" sz="2400" dirty="0"/>
          </a:p>
          <a:p>
            <a:r>
              <a:rPr lang="en-US" sz="2400" dirty="0"/>
              <a:t>Bonds that were issued were used for the purposes intended in the ballot language and have been paid.  No covenants were established restricting use of the land in the future</a:t>
            </a:r>
            <a:r>
              <a:rPr lang="en-US" sz="2400" dirty="0" smtClean="0"/>
              <a:t>.</a:t>
            </a:r>
          </a:p>
          <a:p>
            <a:endParaRPr lang="en-US" sz="2400" dirty="0"/>
          </a:p>
          <a:p>
            <a:r>
              <a:rPr lang="en-US" sz="2400" dirty="0"/>
              <a:t>Current Municipal </a:t>
            </a:r>
            <a:r>
              <a:rPr lang="en-US" sz="2400" dirty="0" smtClean="0"/>
              <a:t>Code </a:t>
            </a:r>
            <a:r>
              <a:rPr lang="en-US" sz="2400" dirty="0"/>
              <a:t>allows for the City Council to declare City-owned land surplus property to allow it to be used for a different purpose than that for which it was originally purchased.</a:t>
            </a:r>
          </a:p>
          <a:p>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22</a:t>
            </a:fld>
            <a:endParaRPr lang="en-US"/>
          </a:p>
        </p:txBody>
      </p:sp>
    </p:spTree>
    <p:extLst>
      <p:ext uri="{BB962C8B-B14F-4D97-AF65-F5344CB8AC3E}">
        <p14:creationId xmlns:p14="http://schemas.microsoft.com/office/powerpoint/2010/main" val="3580446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Exemption from Competitive Sale Requirement</a:t>
            </a:r>
            <a:endParaRPr lang="en-US" sz="3600" dirty="0"/>
          </a:p>
        </p:txBody>
      </p:sp>
      <p:sp>
        <p:nvSpPr>
          <p:cNvPr id="3" name="Content Placeholder 2"/>
          <p:cNvSpPr>
            <a:spLocks noGrp="1"/>
          </p:cNvSpPr>
          <p:nvPr>
            <p:ph idx="1"/>
          </p:nvPr>
        </p:nvSpPr>
        <p:spPr>
          <a:xfrm>
            <a:off x="304800" y="1409700"/>
            <a:ext cx="8458200" cy="4572000"/>
          </a:xfrm>
        </p:spPr>
        <p:txBody>
          <a:bodyPr/>
          <a:lstStyle/>
          <a:p>
            <a:r>
              <a:rPr lang="en-US" sz="2400" dirty="0" smtClean="0"/>
              <a:t>PMC requires surplus property to be </a:t>
            </a:r>
            <a:r>
              <a:rPr lang="en-US" sz="2400" dirty="0"/>
              <a:t>sold only after an open and competitive bidding process to the highest bidder</a:t>
            </a:r>
            <a:r>
              <a:rPr lang="en-US" sz="2400" dirty="0" smtClean="0"/>
              <a:t>.</a:t>
            </a:r>
          </a:p>
          <a:p>
            <a:endParaRPr lang="en-US" sz="2400" dirty="0" smtClean="0"/>
          </a:p>
          <a:p>
            <a:r>
              <a:rPr lang="en-US" sz="2400" dirty="0" smtClean="0"/>
              <a:t>However, the PMC also provides that the </a:t>
            </a:r>
            <a:r>
              <a:rPr lang="en-US" sz="2400" dirty="0"/>
              <a:t>City Council </a:t>
            </a:r>
            <a:r>
              <a:rPr lang="en-US" sz="2400" dirty="0" smtClean="0"/>
              <a:t>may make </a:t>
            </a:r>
            <a:r>
              <a:rPr lang="en-US" sz="2400" dirty="0"/>
              <a:t>findings that “an extraordinary and overriding public benefit will be achieved” related to: </a:t>
            </a:r>
          </a:p>
          <a:p>
            <a:pPr lvl="1"/>
            <a:r>
              <a:rPr lang="en-US" sz="2400" dirty="0">
                <a:solidFill>
                  <a:srgbClr val="003768"/>
                </a:solidFill>
                <a:ea typeface="+mn-ea"/>
                <a:cs typeface="+mn-cs"/>
              </a:rPr>
              <a:t>Public parking, </a:t>
            </a:r>
          </a:p>
          <a:p>
            <a:pPr lvl="1"/>
            <a:r>
              <a:rPr lang="en-US" sz="2400" dirty="0">
                <a:solidFill>
                  <a:srgbClr val="003768"/>
                </a:solidFill>
                <a:ea typeface="+mn-ea"/>
                <a:cs typeface="+mn-cs"/>
              </a:rPr>
              <a:t>Low-cost housing, </a:t>
            </a:r>
          </a:p>
          <a:p>
            <a:pPr lvl="1"/>
            <a:r>
              <a:rPr lang="en-US" sz="2400" dirty="0">
                <a:solidFill>
                  <a:srgbClr val="003768"/>
                </a:solidFill>
                <a:ea typeface="+mn-ea"/>
                <a:cs typeface="+mn-cs"/>
              </a:rPr>
              <a:t>A public service facility</a:t>
            </a:r>
          </a:p>
          <a:p>
            <a:pPr lvl="1"/>
            <a:r>
              <a:rPr lang="en-US" sz="2400" dirty="0">
                <a:solidFill>
                  <a:srgbClr val="003768"/>
                </a:solidFill>
                <a:ea typeface="+mn-ea"/>
                <a:cs typeface="+mn-cs"/>
              </a:rPr>
              <a:t>A museum or other cultural or artistic institution, or </a:t>
            </a:r>
          </a:p>
          <a:p>
            <a:pPr lvl="1"/>
            <a:r>
              <a:rPr lang="en-US" sz="2400" dirty="0">
                <a:solidFill>
                  <a:srgbClr val="003768"/>
                </a:solidFill>
                <a:ea typeface="+mn-ea"/>
                <a:cs typeface="+mn-cs"/>
              </a:rPr>
              <a:t>The economic and public well-being of other properties in the immediate vicinity.”</a:t>
            </a:r>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23</a:t>
            </a:fld>
            <a:endParaRPr lang="en-US"/>
          </a:p>
        </p:txBody>
      </p:sp>
    </p:spTree>
    <p:extLst>
      <p:ext uri="{BB962C8B-B14F-4D97-AF65-F5344CB8AC3E}">
        <p14:creationId xmlns:p14="http://schemas.microsoft.com/office/powerpoint/2010/main" val="2556763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Exemption from Competitive Sale Requirement</a:t>
            </a:r>
            <a:endParaRPr lang="en-US" sz="3600" dirty="0"/>
          </a:p>
        </p:txBody>
      </p:sp>
      <p:sp>
        <p:nvSpPr>
          <p:cNvPr id="3" name="Content Placeholder 2"/>
          <p:cNvSpPr>
            <a:spLocks noGrp="1"/>
          </p:cNvSpPr>
          <p:nvPr>
            <p:ph idx="1"/>
          </p:nvPr>
        </p:nvSpPr>
        <p:spPr/>
        <p:txBody>
          <a:bodyPr/>
          <a:lstStyle/>
          <a:p>
            <a:r>
              <a:rPr lang="en-US" sz="2400" dirty="0"/>
              <a:t>Staff recommends that the </a:t>
            </a:r>
            <a:r>
              <a:rPr lang="en-US" sz="2400" dirty="0" smtClean="0"/>
              <a:t>City </a:t>
            </a:r>
            <a:r>
              <a:rPr lang="en-US" sz="2400" dirty="0"/>
              <a:t>Council find the </a:t>
            </a:r>
            <a:r>
              <a:rPr lang="en-US" sz="2400" dirty="0" smtClean="0"/>
              <a:t>sale or lease of 280 Ramona Street exempt </a:t>
            </a:r>
            <a:r>
              <a:rPr lang="en-US" sz="2400" dirty="0"/>
              <a:t>from the competitive sale requirement related to the economic and public well-being of other properties in the immediate vicinity</a:t>
            </a:r>
            <a:r>
              <a:rPr lang="en-US" sz="2400" dirty="0" smtClean="0"/>
              <a:t>.</a:t>
            </a:r>
          </a:p>
          <a:p>
            <a:endParaRPr lang="en-US" sz="2400" dirty="0"/>
          </a:p>
          <a:p>
            <a:r>
              <a:rPr lang="en-US" sz="2400" dirty="0"/>
              <a:t>This will allow the City Council to enter into </a:t>
            </a:r>
            <a:r>
              <a:rPr lang="en-US" sz="2400" dirty="0" smtClean="0"/>
              <a:t>a sale or  </a:t>
            </a:r>
            <a:r>
              <a:rPr lang="en-US" sz="2400" dirty="0"/>
              <a:t>lease with the bidder most suited to </a:t>
            </a:r>
            <a:r>
              <a:rPr lang="en-US" sz="2400" dirty="0" smtClean="0"/>
              <a:t>develop a project consistent with its goals for the site rather than with </a:t>
            </a:r>
            <a:r>
              <a:rPr lang="en-US" sz="2400" dirty="0"/>
              <a:t>the highest bidder.</a:t>
            </a:r>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24</a:t>
            </a:fld>
            <a:endParaRPr lang="en-US"/>
          </a:p>
        </p:txBody>
      </p:sp>
    </p:spTree>
    <p:extLst>
      <p:ext uri="{BB962C8B-B14F-4D97-AF65-F5344CB8AC3E}">
        <p14:creationId xmlns:p14="http://schemas.microsoft.com/office/powerpoint/2010/main" val="253847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Planning Commission Recommendation</a:t>
            </a:r>
            <a:endParaRPr lang="en-US" sz="3600" dirty="0"/>
          </a:p>
        </p:txBody>
      </p:sp>
      <p:sp>
        <p:nvSpPr>
          <p:cNvPr id="3" name="Content Placeholder 2"/>
          <p:cNvSpPr>
            <a:spLocks noGrp="1"/>
          </p:cNvSpPr>
          <p:nvPr>
            <p:ph idx="1"/>
          </p:nvPr>
        </p:nvSpPr>
        <p:spPr>
          <a:xfrm>
            <a:off x="304800" y="1409700"/>
            <a:ext cx="8458200" cy="4572000"/>
          </a:xfrm>
        </p:spPr>
        <p:txBody>
          <a:bodyPr/>
          <a:lstStyle/>
          <a:p>
            <a:r>
              <a:rPr lang="en-US" sz="2300" dirty="0"/>
              <a:t>On September 23, 2020, the Planning Commission, by a vote of 4-2, adopted the following findings</a:t>
            </a:r>
            <a:r>
              <a:rPr lang="en-US" sz="2300" dirty="0" smtClean="0"/>
              <a:t>:</a:t>
            </a:r>
          </a:p>
          <a:p>
            <a:endParaRPr lang="en-US" sz="2300" dirty="0"/>
          </a:p>
          <a:p>
            <a:pPr lvl="1"/>
            <a:r>
              <a:rPr lang="en-US" sz="2100" dirty="0" smtClean="0"/>
              <a:t>Found that the proposed action is not subject to the California Environmental Quality Act (CEQA) pursuant to State CEQA Guidelines Sections 15060 (c)(2), 15060 (c)(3), and 15378, as the activity will not result in a direct or reasonably foreseeable indirect physical change in the environment and is not a “project;” and</a:t>
            </a:r>
          </a:p>
          <a:p>
            <a:endParaRPr lang="en-US" sz="2100" dirty="0" smtClean="0"/>
          </a:p>
          <a:p>
            <a:pPr lvl="1"/>
            <a:r>
              <a:rPr lang="en-US" sz="2100" dirty="0" smtClean="0"/>
              <a:t>Found that the proposed disposition of the properties at 78 N. Marengo Avenue, 255 E. Union Street, 95 N. Garfield Avenue &amp; 280 Ramona Street, following declarations that such properties are surplus property, is consistent with the General Plan.</a:t>
            </a:r>
          </a:p>
          <a:p>
            <a:pPr lvl="1"/>
            <a:endParaRPr lang="en-US" sz="2300" dirty="0">
              <a:solidFill>
                <a:srgbClr val="003768"/>
              </a:solidFill>
              <a:ea typeface="+mn-ea"/>
              <a:cs typeface="+mn-cs"/>
            </a:endParaRPr>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25</a:t>
            </a:fld>
            <a:endParaRPr lang="en-US"/>
          </a:p>
        </p:txBody>
      </p:sp>
    </p:spTree>
    <p:extLst>
      <p:ext uri="{BB962C8B-B14F-4D97-AF65-F5344CB8AC3E}">
        <p14:creationId xmlns:p14="http://schemas.microsoft.com/office/powerpoint/2010/main" val="203227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Planning Commission Recommendation</a:t>
            </a:r>
            <a:endParaRPr lang="en-US" sz="3600" dirty="0"/>
          </a:p>
        </p:txBody>
      </p:sp>
      <p:sp>
        <p:nvSpPr>
          <p:cNvPr id="3" name="Content Placeholder 2"/>
          <p:cNvSpPr>
            <a:spLocks noGrp="1"/>
          </p:cNvSpPr>
          <p:nvPr>
            <p:ph idx="1"/>
          </p:nvPr>
        </p:nvSpPr>
        <p:spPr>
          <a:xfrm>
            <a:off x="304800" y="1409700"/>
            <a:ext cx="8458200" cy="4572000"/>
          </a:xfrm>
        </p:spPr>
        <p:txBody>
          <a:bodyPr/>
          <a:lstStyle/>
          <a:p>
            <a:r>
              <a:rPr lang="en-US" sz="2300" dirty="0" smtClean="0"/>
              <a:t>The Commission was also asked to consider the following recommendation, which failed by a vote of 3-3:</a:t>
            </a:r>
          </a:p>
          <a:p>
            <a:endParaRPr lang="en-US" sz="2300" dirty="0"/>
          </a:p>
          <a:p>
            <a:pPr lvl="1"/>
            <a:r>
              <a:rPr lang="en-US" sz="2100" dirty="0" smtClean="0"/>
              <a:t>Recommend </a:t>
            </a:r>
            <a:r>
              <a:rPr lang="en-US" sz="2100" dirty="0"/>
              <a:t>that the City Council declare the property at 280 Ramona Street as surplus property and exempt from the competitive sale requirement under Pasadena Municipal Code Chapter </a:t>
            </a:r>
            <a:r>
              <a:rPr lang="en-US" sz="2100" dirty="0" smtClean="0"/>
              <a:t>4.02</a:t>
            </a:r>
          </a:p>
          <a:p>
            <a:pPr lvl="1"/>
            <a:endParaRPr lang="en-US" sz="2100" dirty="0"/>
          </a:p>
          <a:p>
            <a:r>
              <a:rPr lang="en-US" sz="2300" dirty="0" smtClean="0"/>
              <a:t>Discussion </a:t>
            </a:r>
            <a:r>
              <a:rPr lang="en-US" sz="2300" dirty="0"/>
              <a:t>surrounding this recommendation was focused around concerns about lack of control over potential future development that might occur on this property (i.e., inability to make the finding without a specific project proposal), lack of evidence to support a determination that the property is not needed for another City use, as well as loss of open space.</a:t>
            </a:r>
          </a:p>
          <a:p>
            <a:pPr lvl="1"/>
            <a:endParaRPr lang="en-US" sz="2300" dirty="0">
              <a:solidFill>
                <a:srgbClr val="003768"/>
              </a:solidFill>
              <a:ea typeface="+mn-ea"/>
              <a:cs typeface="+mn-cs"/>
            </a:endParaRPr>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26</a:t>
            </a:fld>
            <a:endParaRPr lang="en-US"/>
          </a:p>
        </p:txBody>
      </p:sp>
    </p:spTree>
    <p:extLst>
      <p:ext uri="{BB962C8B-B14F-4D97-AF65-F5344CB8AC3E}">
        <p14:creationId xmlns:p14="http://schemas.microsoft.com/office/powerpoint/2010/main" val="318362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90600"/>
          </a:xfrm>
        </p:spPr>
        <p:txBody>
          <a:bodyPr/>
          <a:lstStyle/>
          <a:p>
            <a:r>
              <a:rPr lang="en-US" dirty="0" smtClean="0"/>
              <a:t>Staff Recommendation</a:t>
            </a:r>
            <a:endParaRPr lang="en-US" dirty="0"/>
          </a:p>
        </p:txBody>
      </p:sp>
      <p:sp>
        <p:nvSpPr>
          <p:cNvPr id="3" name="Content Placeholder 2"/>
          <p:cNvSpPr>
            <a:spLocks noGrp="1"/>
          </p:cNvSpPr>
          <p:nvPr>
            <p:ph idx="1"/>
          </p:nvPr>
        </p:nvSpPr>
        <p:spPr>
          <a:xfrm>
            <a:off x="342900" y="1600200"/>
            <a:ext cx="8458200" cy="4572000"/>
          </a:xfrm>
        </p:spPr>
        <p:txBody>
          <a:bodyPr/>
          <a:lstStyle/>
          <a:p>
            <a:pPr marL="457200" indent="-457200">
              <a:buFont typeface="+mj-lt"/>
              <a:buAutoNum type="arabicPeriod"/>
            </a:pPr>
            <a:r>
              <a:rPr lang="en-US" sz="2100" dirty="0" smtClean="0"/>
              <a:t>Find </a:t>
            </a:r>
            <a:r>
              <a:rPr lang="en-US" sz="2100" dirty="0"/>
              <a:t>that the proposed action is not subject to the California Environmental Quality Act (CEQA) pursuant to State CEQA Guidelines Sections 15060 (c)(2), 15060 (c)(3), and 15378, as the activity will not result in a direct or reasonably foreseeable indirect physical change in the environment and is not a “project;”</a:t>
            </a:r>
          </a:p>
          <a:p>
            <a:pPr marL="457200" indent="-457200">
              <a:buFont typeface="+mj-lt"/>
              <a:buAutoNum type="arabicPeriod"/>
            </a:pPr>
            <a:endParaRPr lang="en-US" sz="2100" dirty="0"/>
          </a:p>
          <a:p>
            <a:pPr marL="457200" indent="-457200">
              <a:buFont typeface="+mj-lt"/>
              <a:buAutoNum type="arabicPeriod"/>
            </a:pPr>
            <a:r>
              <a:rPr lang="en-US" sz="2100" dirty="0" smtClean="0"/>
              <a:t>Adopt a resolution </a:t>
            </a:r>
            <a:r>
              <a:rPr lang="en-US" sz="2100" dirty="0"/>
              <a:t>declaring the properties at 78 N. Marengo Avenue, 255 E. Union Street, 95 N. Garfield Avenue &amp; 280 Ramona Street as surplus property under California Government Code Sections 54220-54234; and</a:t>
            </a:r>
          </a:p>
          <a:p>
            <a:pPr marL="457200" indent="-457200">
              <a:buFont typeface="+mj-lt"/>
              <a:buAutoNum type="arabicPeriod"/>
            </a:pPr>
            <a:endParaRPr lang="en-US" sz="2100" dirty="0"/>
          </a:p>
          <a:p>
            <a:pPr marL="457200" indent="-457200">
              <a:buFont typeface="+mj-lt"/>
              <a:buAutoNum type="arabicPeriod"/>
            </a:pPr>
            <a:r>
              <a:rPr lang="en-US" sz="2100" dirty="0" smtClean="0"/>
              <a:t>Adopt a resolution </a:t>
            </a:r>
            <a:r>
              <a:rPr lang="en-US" sz="2100" dirty="0"/>
              <a:t>declaring the property at 280 Ramona Street as surplus property and exempt from the competitive sale requirement under Pasadena Municipal Code Chapter 4.02.</a:t>
            </a:r>
          </a:p>
          <a:p>
            <a:endParaRPr lang="en-US" sz="2100" dirty="0"/>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27</a:t>
            </a:fld>
            <a:endParaRPr lang="en-US"/>
          </a:p>
        </p:txBody>
      </p:sp>
    </p:spTree>
    <p:extLst>
      <p:ext uri="{BB962C8B-B14F-4D97-AF65-F5344CB8AC3E}">
        <p14:creationId xmlns:p14="http://schemas.microsoft.com/office/powerpoint/2010/main" val="2327591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0" y="2530170"/>
            <a:ext cx="9144000" cy="1965630"/>
          </a:xfrm>
        </p:spPr>
        <p:txBody>
          <a:bodyPr/>
          <a:lstStyle/>
          <a:p>
            <a:r>
              <a:rPr lang="en-US" sz="3600" dirty="0" smtClean="0"/>
              <a:t>Declarations of Surplus Property</a:t>
            </a:r>
            <a:br>
              <a:rPr lang="en-US" sz="3600" dirty="0" smtClean="0"/>
            </a:br>
            <a:r>
              <a:rPr lang="en-US" sz="3600" dirty="0" smtClean="0"/>
              <a:t>78 N. Marengo Ave., 255 E. Union St., </a:t>
            </a:r>
            <a:br>
              <a:rPr lang="en-US" sz="3600" dirty="0" smtClean="0"/>
            </a:br>
            <a:r>
              <a:rPr lang="en-US" sz="3600" dirty="0" smtClean="0"/>
              <a:t>95 N. Garfield Ave. &amp; 280 Ramona St.</a:t>
            </a:r>
            <a:endParaRPr lang="en-US" sz="3600" dirty="0"/>
          </a:p>
        </p:txBody>
      </p:sp>
      <p:sp>
        <p:nvSpPr>
          <p:cNvPr id="7" name="Rectangle 3"/>
          <p:cNvSpPr>
            <a:spLocks noGrp="1" noChangeArrowheads="1"/>
          </p:cNvSpPr>
          <p:nvPr>
            <p:ph type="subTitle" idx="1"/>
          </p:nvPr>
        </p:nvSpPr>
        <p:spPr>
          <a:xfrm>
            <a:off x="0" y="4495800"/>
            <a:ext cx="9144000" cy="1091009"/>
          </a:xfrm>
        </p:spPr>
        <p:txBody>
          <a:bodyPr/>
          <a:lstStyle/>
          <a:p>
            <a:r>
              <a:rPr lang="en-US" sz="2800" dirty="0" smtClean="0"/>
              <a:t>City Council</a:t>
            </a:r>
          </a:p>
          <a:p>
            <a:r>
              <a:rPr lang="en-US" sz="2800" dirty="0" smtClean="0"/>
              <a:t>October 5, 2020</a:t>
            </a:r>
            <a:endParaRPr lang="en-US" sz="2800" dirty="0"/>
          </a:p>
        </p:txBody>
      </p:sp>
    </p:spTree>
    <p:extLst>
      <p:ext uri="{BB962C8B-B14F-4D97-AF65-F5344CB8AC3E}">
        <p14:creationId xmlns:p14="http://schemas.microsoft.com/office/powerpoint/2010/main" val="2327854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Slide Number Placeholder 3"/>
          <p:cNvSpPr>
            <a:spLocks noGrp="1"/>
          </p:cNvSpPr>
          <p:nvPr>
            <p:ph type="sldNum" sz="quarter" idx="10"/>
          </p:nvPr>
        </p:nvSpPr>
        <p:spPr/>
        <p:txBody>
          <a:bodyPr/>
          <a:lstStyle/>
          <a:p>
            <a:pPr>
              <a:defRPr/>
            </a:pPr>
            <a:fld id="{1E50AC10-6472-4A86-A9DB-D5D3EBC0541D}" type="slidenum">
              <a:rPr lang="en-US" smtClean="0"/>
              <a:pPr>
                <a:defRPr/>
              </a:pPr>
              <a:t>3</a:t>
            </a:fld>
            <a:endParaRPr lang="en-US"/>
          </a:p>
        </p:txBody>
      </p:sp>
      <p:sp>
        <p:nvSpPr>
          <p:cNvPr id="7" name="Content Placeholder 2"/>
          <p:cNvSpPr>
            <a:spLocks noGrp="1"/>
          </p:cNvSpPr>
          <p:nvPr>
            <p:ph idx="1"/>
          </p:nvPr>
        </p:nvSpPr>
        <p:spPr>
          <a:xfrm>
            <a:off x="342900" y="1447800"/>
            <a:ext cx="8458200" cy="4572000"/>
          </a:xfrm>
        </p:spPr>
        <p:txBody>
          <a:bodyPr/>
          <a:lstStyle/>
          <a:p>
            <a:pPr marL="342900" lvl="1" indent="-342900">
              <a:lnSpc>
                <a:spcPct val="95000"/>
              </a:lnSpc>
              <a:buFontTx/>
              <a:buChar char="•"/>
            </a:pPr>
            <a:r>
              <a:rPr lang="en-US" sz="2300" dirty="0" smtClean="0">
                <a:solidFill>
                  <a:srgbClr val="003768"/>
                </a:solidFill>
                <a:ea typeface="+mn-ea"/>
                <a:cs typeface="+mn-cs"/>
              </a:rPr>
              <a:t>City purchased YWCA properties in 2012 with intent to make the property and adjacent City-owned properties available for private development to ensure preservation of the historic building.</a:t>
            </a:r>
          </a:p>
          <a:p>
            <a:pPr marL="342900" lvl="1" indent="-342900">
              <a:lnSpc>
                <a:spcPct val="95000"/>
              </a:lnSpc>
              <a:buFontTx/>
              <a:buChar char="•"/>
            </a:pPr>
            <a:endParaRPr lang="en-US" sz="2300" dirty="0">
              <a:solidFill>
                <a:srgbClr val="003768"/>
              </a:solidFill>
              <a:ea typeface="+mn-ea"/>
              <a:cs typeface="+mn-cs"/>
            </a:endParaRPr>
          </a:p>
          <a:p>
            <a:pPr marL="342900" lvl="1" indent="-342900">
              <a:lnSpc>
                <a:spcPct val="95000"/>
              </a:lnSpc>
              <a:buFontTx/>
              <a:buChar char="•"/>
            </a:pPr>
            <a:r>
              <a:rPr lang="en-US" sz="2300" dirty="0" smtClean="0">
                <a:solidFill>
                  <a:srgbClr val="003768"/>
                </a:solidFill>
                <a:ea typeface="+mn-ea"/>
                <a:cs typeface="+mn-cs"/>
              </a:rPr>
              <a:t>After a protracted process outlined in the staff report, the City is reviewing new development proposals and considering selecting a developer that would develop a project that is consistent with the goals set forth by the City Council.</a:t>
            </a:r>
            <a:endParaRPr lang="en-US" sz="2300" dirty="0">
              <a:solidFill>
                <a:srgbClr val="003768"/>
              </a:solidFill>
              <a:ea typeface="+mn-ea"/>
              <a:cs typeface="+mn-cs"/>
            </a:endParaRPr>
          </a:p>
          <a:p>
            <a:pPr marL="342900" lvl="1" indent="-342900">
              <a:lnSpc>
                <a:spcPct val="95000"/>
              </a:lnSpc>
              <a:buFontTx/>
              <a:buChar char="•"/>
            </a:pPr>
            <a:endParaRPr lang="en-US" sz="2300" dirty="0" smtClean="0">
              <a:solidFill>
                <a:srgbClr val="003768"/>
              </a:solidFill>
              <a:ea typeface="+mn-ea"/>
              <a:cs typeface="+mn-cs"/>
            </a:endParaRPr>
          </a:p>
          <a:p>
            <a:pPr marL="342900" lvl="1" indent="-342900">
              <a:lnSpc>
                <a:spcPct val="95000"/>
              </a:lnSpc>
              <a:buFontTx/>
              <a:buChar char="•"/>
            </a:pPr>
            <a:r>
              <a:rPr lang="en-US" sz="2300" dirty="0" smtClean="0">
                <a:solidFill>
                  <a:srgbClr val="003768"/>
                </a:solidFill>
                <a:ea typeface="+mn-ea"/>
                <a:cs typeface="+mn-cs"/>
              </a:rPr>
              <a:t>In order to address changes in state law and pursue a private development, the affected properties need to be declared surplus prior to entering into a sale or long-term lease agreement with a developer.</a:t>
            </a:r>
          </a:p>
        </p:txBody>
      </p:sp>
    </p:spTree>
    <p:extLst>
      <p:ext uri="{BB962C8B-B14F-4D97-AF65-F5344CB8AC3E}">
        <p14:creationId xmlns:p14="http://schemas.microsoft.com/office/powerpoint/2010/main" val="362648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in Question</a:t>
            </a:r>
            <a:endParaRPr lang="en-US" dirty="0"/>
          </a:p>
        </p:txBody>
      </p:sp>
      <p:sp>
        <p:nvSpPr>
          <p:cNvPr id="3" name="Slide Number Placeholder 2"/>
          <p:cNvSpPr>
            <a:spLocks noGrp="1"/>
          </p:cNvSpPr>
          <p:nvPr>
            <p:ph type="sldNum" sz="quarter" idx="10"/>
          </p:nvPr>
        </p:nvSpPr>
        <p:spPr/>
        <p:txBody>
          <a:bodyPr/>
          <a:lstStyle/>
          <a:p>
            <a:pPr>
              <a:defRPr/>
            </a:pPr>
            <a:fld id="{DACC051D-D51F-4FFA-9749-199FC294FECE}" type="slidenum">
              <a:rPr lang="en-US" smtClean="0"/>
              <a:pPr>
                <a:defRPr/>
              </a:pPr>
              <a:t>4</a:t>
            </a:fld>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58755"/>
            <a:ext cx="4972744" cy="4925112"/>
          </a:xfrm>
          <a:prstGeom prst="rect">
            <a:avLst/>
          </a:prstGeom>
        </p:spPr>
      </p:pic>
    </p:spTree>
    <p:extLst>
      <p:ext uri="{BB962C8B-B14F-4D97-AF65-F5344CB8AC3E}">
        <p14:creationId xmlns:p14="http://schemas.microsoft.com/office/powerpoint/2010/main" val="374675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State Surplus Land Act</a:t>
            </a:r>
            <a:endParaRPr lang="en-US" sz="4000" dirty="0"/>
          </a:p>
        </p:txBody>
      </p:sp>
      <p:sp>
        <p:nvSpPr>
          <p:cNvPr id="3" name="Content Placeholder 2"/>
          <p:cNvSpPr>
            <a:spLocks noGrp="1"/>
          </p:cNvSpPr>
          <p:nvPr>
            <p:ph idx="1"/>
          </p:nvPr>
        </p:nvSpPr>
        <p:spPr>
          <a:xfrm>
            <a:off x="304800" y="1447800"/>
            <a:ext cx="8458200" cy="4572000"/>
          </a:xfrm>
        </p:spPr>
        <p:txBody>
          <a:bodyPr/>
          <a:lstStyle/>
          <a:p>
            <a:r>
              <a:rPr lang="en-US" sz="2400" dirty="0"/>
              <a:t>Surplus land is land owned in fee simple by the City for which the City Council takes formal action in a regular public meeting declaring the land is surplus and not necessary for the City’s use</a:t>
            </a:r>
            <a:r>
              <a:rPr lang="en-US" sz="2400" dirty="0" smtClean="0"/>
              <a:t>.</a:t>
            </a:r>
          </a:p>
          <a:p>
            <a:endParaRPr lang="en-US" sz="2400" dirty="0"/>
          </a:p>
          <a:p>
            <a:r>
              <a:rPr lang="en-US" sz="2400" dirty="0"/>
              <a:t>No real property shall be disposed of until the location, purpose and extent of such disposition has been submitted to and reported upon by the planning agency as to conformity with the adopted general plan</a:t>
            </a:r>
            <a:r>
              <a:rPr lang="en-US" sz="2400" dirty="0" smtClean="0"/>
              <a:t>.</a:t>
            </a:r>
          </a:p>
          <a:p>
            <a:endParaRPr lang="en-US" sz="2400" dirty="0"/>
          </a:p>
          <a:p>
            <a:r>
              <a:rPr lang="en-US" sz="2400" dirty="0" smtClean="0"/>
              <a:t>Although not strictly required by state law, the Planning Commission determined on September 23, 2020 that the proposed disposition is consistent with the General Plan.</a:t>
            </a:r>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0"/>
          </p:nvPr>
        </p:nvSpPr>
        <p:spPr>
          <a:xfrm>
            <a:off x="0" y="6537325"/>
            <a:ext cx="9144000" cy="320675"/>
          </a:xfrm>
        </p:spPr>
        <p:txBody>
          <a:bodyPr/>
          <a:lstStyle/>
          <a:p>
            <a:pPr>
              <a:defRPr/>
            </a:pPr>
            <a:fld id="{1E50AC10-6472-4A86-A9DB-D5D3EBC0541D}" type="slidenum">
              <a:rPr lang="en-US" smtClean="0"/>
              <a:pPr>
                <a:defRPr/>
              </a:pPr>
              <a:t>5</a:t>
            </a:fld>
            <a:endParaRPr lang="en-US" dirty="0"/>
          </a:p>
        </p:txBody>
      </p:sp>
    </p:spTree>
    <p:extLst>
      <p:ext uri="{BB962C8B-B14F-4D97-AF65-F5344CB8AC3E}">
        <p14:creationId xmlns:p14="http://schemas.microsoft.com/office/powerpoint/2010/main" val="1133675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State Surplus Land Act Analysis</a:t>
            </a:r>
            <a:endParaRPr lang="en-US" sz="4000" dirty="0"/>
          </a:p>
        </p:txBody>
      </p:sp>
      <p:sp>
        <p:nvSpPr>
          <p:cNvPr id="3" name="Content Placeholder 2"/>
          <p:cNvSpPr>
            <a:spLocks noGrp="1"/>
          </p:cNvSpPr>
          <p:nvPr>
            <p:ph idx="1"/>
          </p:nvPr>
        </p:nvSpPr>
        <p:spPr>
          <a:xfrm>
            <a:off x="342900" y="1494895"/>
            <a:ext cx="8458200" cy="4572000"/>
          </a:xfrm>
        </p:spPr>
        <p:txBody>
          <a:bodyPr/>
          <a:lstStyle/>
          <a:p>
            <a:r>
              <a:rPr lang="en-US" sz="2200" dirty="0"/>
              <a:t>The four subject properties are not being used, nor are they planned to be used pursuant to a written plan adopted by the City Council, for City work or operations</a:t>
            </a:r>
            <a:r>
              <a:rPr lang="en-US" sz="2200" dirty="0" smtClean="0"/>
              <a:t>.</a:t>
            </a:r>
          </a:p>
          <a:p>
            <a:pPr marL="0" indent="0">
              <a:buNone/>
            </a:pPr>
            <a:endParaRPr lang="en-US" sz="2200" dirty="0"/>
          </a:p>
          <a:p>
            <a:r>
              <a:rPr lang="en-US" sz="2200" dirty="0"/>
              <a:t>The sites are not needed for the City’s use, as defined in the State Surplus Lands Act, and are proposed to be made available through sale or long-term lease to a private developer or developers</a:t>
            </a:r>
            <a:r>
              <a:rPr lang="en-US" sz="2200" dirty="0" smtClean="0"/>
              <a:t>.</a:t>
            </a:r>
          </a:p>
          <a:p>
            <a:pPr marL="0" indent="0">
              <a:buNone/>
            </a:pPr>
            <a:endParaRPr lang="en-US" sz="2200" dirty="0"/>
          </a:p>
          <a:p>
            <a:r>
              <a:rPr lang="en-US" sz="2200" dirty="0" smtClean="0"/>
              <a:t>The </a:t>
            </a:r>
            <a:r>
              <a:rPr lang="en-US" sz="2200" dirty="0"/>
              <a:t>City is financially unable to rehabilitate the </a:t>
            </a:r>
            <a:r>
              <a:rPr lang="en-US" sz="2200" dirty="0" smtClean="0"/>
              <a:t>YWCA building and </a:t>
            </a:r>
            <a:r>
              <a:rPr lang="en-US" sz="2200" dirty="0"/>
              <a:t>is seeking to partner with a</a:t>
            </a:r>
            <a:r>
              <a:rPr lang="en-US" sz="2200" dirty="0" smtClean="0"/>
              <a:t> private developer on </a:t>
            </a:r>
            <a:r>
              <a:rPr lang="en-US" sz="2200" dirty="0"/>
              <a:t>a project that would rehabilitate </a:t>
            </a:r>
            <a:r>
              <a:rPr lang="en-US" sz="2200" dirty="0" smtClean="0"/>
              <a:t>the structure and provide </a:t>
            </a:r>
            <a:r>
              <a:rPr lang="en-US" sz="2200" dirty="0"/>
              <a:t>supporting uses to ensure adequate return to the developer on the large </a:t>
            </a:r>
            <a:r>
              <a:rPr lang="en-US" sz="2200" dirty="0" smtClean="0"/>
              <a:t>investment </a:t>
            </a:r>
            <a:r>
              <a:rPr lang="en-US" sz="2200" dirty="0"/>
              <a:t>needed </a:t>
            </a:r>
            <a:r>
              <a:rPr lang="en-US" sz="2200" dirty="0" smtClean="0"/>
              <a:t>for rehabilitation.</a:t>
            </a:r>
          </a:p>
          <a:p>
            <a:endParaRPr lang="en-US" sz="2200" dirty="0"/>
          </a:p>
          <a:p>
            <a:endParaRPr lang="en-US" sz="2200" dirty="0"/>
          </a:p>
        </p:txBody>
      </p:sp>
      <p:sp>
        <p:nvSpPr>
          <p:cNvPr id="4" name="Slide Number Placeholder 3"/>
          <p:cNvSpPr>
            <a:spLocks noGrp="1"/>
          </p:cNvSpPr>
          <p:nvPr>
            <p:ph type="sldNum" sz="quarter" idx="10"/>
          </p:nvPr>
        </p:nvSpPr>
        <p:spPr>
          <a:xfrm>
            <a:off x="0" y="6537325"/>
            <a:ext cx="9144000" cy="320675"/>
          </a:xfrm>
        </p:spPr>
        <p:txBody>
          <a:bodyPr/>
          <a:lstStyle/>
          <a:p>
            <a:pPr>
              <a:defRPr/>
            </a:pPr>
            <a:fld id="{1E50AC10-6472-4A86-A9DB-D5D3EBC0541D}" type="slidenum">
              <a:rPr lang="en-US" smtClean="0"/>
              <a:pPr>
                <a:defRPr/>
              </a:pPr>
              <a:t>6</a:t>
            </a:fld>
            <a:endParaRPr lang="en-US" dirty="0"/>
          </a:p>
        </p:txBody>
      </p:sp>
    </p:spTree>
    <p:extLst>
      <p:ext uri="{BB962C8B-B14F-4D97-AF65-F5344CB8AC3E}">
        <p14:creationId xmlns:p14="http://schemas.microsoft.com/office/powerpoint/2010/main" val="472759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State Surplus Land Act Analysis</a:t>
            </a:r>
            <a:endParaRPr lang="en-US" sz="4000" dirty="0"/>
          </a:p>
        </p:txBody>
      </p:sp>
      <p:sp>
        <p:nvSpPr>
          <p:cNvPr id="3" name="Content Placeholder 2"/>
          <p:cNvSpPr>
            <a:spLocks noGrp="1"/>
          </p:cNvSpPr>
          <p:nvPr>
            <p:ph idx="1"/>
          </p:nvPr>
        </p:nvSpPr>
        <p:spPr>
          <a:xfrm>
            <a:off x="342900" y="1494895"/>
            <a:ext cx="8458200" cy="4572000"/>
          </a:xfrm>
        </p:spPr>
        <p:txBody>
          <a:bodyPr/>
          <a:lstStyle/>
          <a:p>
            <a:r>
              <a:rPr lang="en-US" sz="2200" dirty="0" smtClean="0"/>
              <a:t>The </a:t>
            </a:r>
            <a:r>
              <a:rPr lang="en-US" sz="2200" dirty="0"/>
              <a:t>properties have been zoned and planned for development since the 1920’s and are not specified in any planning documents as being zoned or planned for public use.  </a:t>
            </a:r>
            <a:endParaRPr lang="en-US" sz="2200" dirty="0" smtClean="0"/>
          </a:p>
          <a:p>
            <a:endParaRPr lang="en-US" sz="2200" dirty="0"/>
          </a:p>
          <a:p>
            <a:r>
              <a:rPr lang="en-US" sz="2200" dirty="0" smtClean="0"/>
              <a:t>On </a:t>
            </a:r>
            <a:r>
              <a:rPr lang="en-US" sz="2200" dirty="0"/>
              <a:t>April 8, 2019, the City Council identified setback and height parameters that would be imposed on any potential </a:t>
            </a:r>
            <a:r>
              <a:rPr lang="en-US" sz="2200" dirty="0" smtClean="0"/>
              <a:t>development </a:t>
            </a:r>
            <a:r>
              <a:rPr lang="en-US" sz="2200" dirty="0"/>
              <a:t>that would be undertaken on these properties</a:t>
            </a:r>
            <a:r>
              <a:rPr lang="en-US" sz="2200" dirty="0" smtClean="0"/>
              <a:t>.</a:t>
            </a:r>
          </a:p>
          <a:p>
            <a:endParaRPr lang="en-US" sz="2200" dirty="0"/>
          </a:p>
          <a:p>
            <a:r>
              <a:rPr lang="en-US" sz="2200" dirty="0" smtClean="0"/>
              <a:t>To </a:t>
            </a:r>
            <a:r>
              <a:rPr lang="en-US" sz="2200" dirty="0"/>
              <a:t>ensure that the Council’s goals for the project are met, appropriate steps will be taken during any potential negotiations </a:t>
            </a:r>
            <a:r>
              <a:rPr lang="en-US" sz="2200" dirty="0" smtClean="0"/>
              <a:t>with </a:t>
            </a:r>
            <a:r>
              <a:rPr lang="en-US" sz="2200" dirty="0"/>
              <a:t>private developers to ensure that these parameters are </a:t>
            </a:r>
            <a:r>
              <a:rPr lang="en-US" sz="2200" dirty="0" smtClean="0"/>
              <a:t>followed.</a:t>
            </a:r>
            <a:endParaRPr lang="en-US" sz="2200" dirty="0"/>
          </a:p>
          <a:p>
            <a:endParaRPr lang="en-US" sz="2200" dirty="0"/>
          </a:p>
        </p:txBody>
      </p:sp>
      <p:sp>
        <p:nvSpPr>
          <p:cNvPr id="4" name="Slide Number Placeholder 3"/>
          <p:cNvSpPr>
            <a:spLocks noGrp="1"/>
          </p:cNvSpPr>
          <p:nvPr>
            <p:ph type="sldNum" sz="quarter" idx="10"/>
          </p:nvPr>
        </p:nvSpPr>
        <p:spPr>
          <a:xfrm>
            <a:off x="0" y="6537325"/>
            <a:ext cx="9144000" cy="320675"/>
          </a:xfrm>
        </p:spPr>
        <p:txBody>
          <a:bodyPr/>
          <a:lstStyle/>
          <a:p>
            <a:pPr>
              <a:defRPr/>
            </a:pPr>
            <a:fld id="{1E50AC10-6472-4A86-A9DB-D5D3EBC0541D}" type="slidenum">
              <a:rPr lang="en-US" smtClean="0"/>
              <a:pPr>
                <a:defRPr/>
              </a:pPr>
              <a:t>7</a:t>
            </a:fld>
            <a:endParaRPr lang="en-US" dirty="0"/>
          </a:p>
        </p:txBody>
      </p:sp>
    </p:spTree>
    <p:extLst>
      <p:ext uri="{BB962C8B-B14F-4D97-AF65-F5344CB8AC3E}">
        <p14:creationId xmlns:p14="http://schemas.microsoft.com/office/powerpoint/2010/main" val="2410472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PMC Requirements for Surplus Property</a:t>
            </a:r>
            <a:endParaRPr lang="en-US" sz="4000" dirty="0"/>
          </a:p>
        </p:txBody>
      </p:sp>
      <p:sp>
        <p:nvSpPr>
          <p:cNvPr id="3" name="Content Placeholder 2"/>
          <p:cNvSpPr>
            <a:spLocks noGrp="1"/>
          </p:cNvSpPr>
          <p:nvPr>
            <p:ph idx="1"/>
          </p:nvPr>
        </p:nvSpPr>
        <p:spPr>
          <a:xfrm>
            <a:off x="304800" y="1676399"/>
            <a:ext cx="8458200" cy="4860925"/>
          </a:xfrm>
        </p:spPr>
        <p:txBody>
          <a:bodyPr/>
          <a:lstStyle/>
          <a:p>
            <a:r>
              <a:rPr lang="en-US" sz="2400" dirty="0" smtClean="0"/>
              <a:t>“Surplus </a:t>
            </a:r>
            <a:r>
              <a:rPr lang="en-US" sz="2400" dirty="0"/>
              <a:t>real property</a:t>
            </a:r>
            <a:r>
              <a:rPr lang="en-US" sz="2400" dirty="0" smtClean="0"/>
              <a:t>,” </a:t>
            </a:r>
            <a:r>
              <a:rPr lang="en-US" sz="2400" dirty="0"/>
              <a:t>is defined as “real property of the city not needed for the purpose for which it was acquired or for any other public purpose” prior to its sale (which includes long-term </a:t>
            </a:r>
            <a:r>
              <a:rPr lang="en-US" sz="2400" dirty="0" smtClean="0"/>
              <a:t>leases).</a:t>
            </a:r>
          </a:p>
          <a:p>
            <a:endParaRPr lang="en-US" sz="2400" dirty="0"/>
          </a:p>
          <a:p>
            <a:r>
              <a:rPr lang="en-US" sz="2400" dirty="0"/>
              <a:t>PMC also establishes competitive sale requirement (i.e., sale to the lowest bidder) and a procedure for it to be </a:t>
            </a:r>
            <a:r>
              <a:rPr lang="en-US" sz="2400" dirty="0" smtClean="0"/>
              <a:t>waived.</a:t>
            </a:r>
          </a:p>
          <a:p>
            <a:endParaRPr lang="en-US" sz="2400" dirty="0">
              <a:ea typeface="+mn-ea"/>
              <a:cs typeface="+mn-cs"/>
            </a:endParaRPr>
          </a:p>
          <a:p>
            <a:r>
              <a:rPr lang="en-US" sz="2400" dirty="0" smtClean="0"/>
              <a:t>Declaration &amp; waiver only currently required for 280 Ramona Street – staff is also requesting Council approval on these actions.</a:t>
            </a:r>
            <a:endParaRPr lang="en-US" sz="2400" dirty="0" smtClean="0">
              <a:ea typeface="+mn-ea"/>
              <a:cs typeface="+mn-cs"/>
            </a:endParaRPr>
          </a:p>
          <a:p>
            <a:pPr lvl="1"/>
            <a:endParaRPr lang="en-US" sz="2400" dirty="0" smtClean="0">
              <a:ea typeface="+mn-ea"/>
              <a:cs typeface="+mn-cs"/>
            </a:endParaRPr>
          </a:p>
          <a:p>
            <a:pPr lvl="1"/>
            <a:endParaRPr lang="en-US" sz="2400" dirty="0" smtClean="0">
              <a:ea typeface="+mn-ea"/>
              <a:cs typeface="+mn-cs"/>
            </a:endParaRPr>
          </a:p>
          <a:p>
            <a:pPr lvl="1"/>
            <a:endParaRPr lang="en-US" sz="2800" dirty="0" smtClean="0">
              <a:solidFill>
                <a:srgbClr val="003768"/>
              </a:solidFill>
              <a:ea typeface="+mn-ea"/>
              <a:cs typeface="+mn-cs"/>
            </a:endParaRPr>
          </a:p>
          <a:p>
            <a:pPr lvl="1"/>
            <a:endParaRPr lang="en-US" sz="2400" dirty="0">
              <a:ea typeface="+mn-ea"/>
              <a:cs typeface="+mn-cs"/>
            </a:endParaRPr>
          </a:p>
        </p:txBody>
      </p:sp>
      <p:sp>
        <p:nvSpPr>
          <p:cNvPr id="4" name="Slide Number Placeholder 3"/>
          <p:cNvSpPr>
            <a:spLocks noGrp="1"/>
          </p:cNvSpPr>
          <p:nvPr>
            <p:ph type="sldNum" sz="quarter" idx="10"/>
          </p:nvPr>
        </p:nvSpPr>
        <p:spPr>
          <a:xfrm>
            <a:off x="0" y="6537325"/>
            <a:ext cx="9144000" cy="320675"/>
          </a:xfrm>
        </p:spPr>
        <p:txBody>
          <a:bodyPr/>
          <a:lstStyle/>
          <a:p>
            <a:pPr>
              <a:defRPr/>
            </a:pPr>
            <a:fld id="{1E50AC10-6472-4A86-A9DB-D5D3EBC0541D}" type="slidenum">
              <a:rPr lang="en-US" smtClean="0"/>
              <a:pPr>
                <a:defRPr/>
              </a:pPr>
              <a:t>8</a:t>
            </a:fld>
            <a:endParaRPr lang="en-US" dirty="0"/>
          </a:p>
        </p:txBody>
      </p:sp>
    </p:spTree>
    <p:extLst>
      <p:ext uri="{BB962C8B-B14F-4D97-AF65-F5344CB8AC3E}">
        <p14:creationId xmlns:p14="http://schemas.microsoft.com/office/powerpoint/2010/main" val="3339328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City Surplus Land Declaration</a:t>
            </a:r>
            <a:endParaRPr lang="en-US" sz="4000" dirty="0"/>
          </a:p>
        </p:txBody>
      </p:sp>
      <p:sp>
        <p:nvSpPr>
          <p:cNvPr id="3" name="Content Placeholder 2"/>
          <p:cNvSpPr>
            <a:spLocks noGrp="1"/>
          </p:cNvSpPr>
          <p:nvPr>
            <p:ph idx="1"/>
          </p:nvPr>
        </p:nvSpPr>
        <p:spPr>
          <a:xfrm>
            <a:off x="342900" y="1371600"/>
            <a:ext cx="8458200" cy="4572000"/>
          </a:xfrm>
        </p:spPr>
        <p:txBody>
          <a:bodyPr/>
          <a:lstStyle/>
          <a:p>
            <a:r>
              <a:rPr lang="en-US" sz="2400" dirty="0" smtClean="0"/>
              <a:t>Purposes of original land purchases, 280 Ramona St. purchased in two separate transactions and joined together by a lot line adjustment.</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“Dirt lot” acquired </a:t>
            </a:r>
            <a:r>
              <a:rPr lang="en-US" sz="2400" dirty="0"/>
              <a:t>in conjunction with the rehabilitation of the YMCA for no specific stated </a:t>
            </a:r>
            <a:r>
              <a:rPr lang="en-US" sz="2400" dirty="0" smtClean="0"/>
              <a:t>purpose and </a:t>
            </a:r>
            <a:r>
              <a:rPr lang="en-US" sz="2400" dirty="0"/>
              <a:t>is not needed for any City purpose.</a:t>
            </a:r>
          </a:p>
          <a:p>
            <a:endParaRPr lang="en-US" sz="2400" dirty="0" smtClean="0"/>
          </a:p>
          <a:p>
            <a:endParaRPr lang="en-US" sz="2900" dirty="0">
              <a:ea typeface="+mn-ea"/>
              <a:cs typeface="+mn-cs"/>
            </a:endParaRPr>
          </a:p>
          <a:p>
            <a:endParaRPr lang="en-US" sz="2400" dirty="0" smtClean="0">
              <a:ea typeface="+mn-ea"/>
              <a:cs typeface="+mn-cs"/>
            </a:endParaRPr>
          </a:p>
          <a:p>
            <a:pPr lvl="1"/>
            <a:endParaRPr lang="en-US" sz="2400" dirty="0" smtClean="0">
              <a:ea typeface="+mn-ea"/>
              <a:cs typeface="+mn-cs"/>
            </a:endParaRPr>
          </a:p>
        </p:txBody>
      </p:sp>
      <p:sp>
        <p:nvSpPr>
          <p:cNvPr id="4" name="Slide Number Placeholder 3"/>
          <p:cNvSpPr>
            <a:spLocks noGrp="1"/>
          </p:cNvSpPr>
          <p:nvPr>
            <p:ph type="sldNum" sz="quarter" idx="10"/>
          </p:nvPr>
        </p:nvSpPr>
        <p:spPr>
          <a:xfrm>
            <a:off x="0" y="6537325"/>
            <a:ext cx="9144000" cy="320675"/>
          </a:xfrm>
        </p:spPr>
        <p:txBody>
          <a:bodyPr/>
          <a:lstStyle/>
          <a:p>
            <a:pPr>
              <a:defRPr/>
            </a:pPr>
            <a:fld id="{1E50AC10-6472-4A86-A9DB-D5D3EBC0541D}" type="slidenum">
              <a:rPr lang="en-US" smtClean="0"/>
              <a:pPr>
                <a:defRPr/>
              </a:pPr>
              <a:t>9</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527" y="2628804"/>
            <a:ext cx="5482946" cy="2705196"/>
          </a:xfrm>
          <a:prstGeom prst="rect">
            <a:avLst/>
          </a:prstGeom>
        </p:spPr>
      </p:pic>
      <p:sp>
        <p:nvSpPr>
          <p:cNvPr id="6" name="TextBox 5"/>
          <p:cNvSpPr txBox="1"/>
          <p:nvPr/>
        </p:nvSpPr>
        <p:spPr>
          <a:xfrm>
            <a:off x="4040495" y="3429000"/>
            <a:ext cx="1159292" cy="369332"/>
          </a:xfrm>
          <a:prstGeom prst="rect">
            <a:avLst/>
          </a:prstGeom>
          <a:noFill/>
        </p:spPr>
        <p:txBody>
          <a:bodyPr wrap="none" rtlCol="0">
            <a:spAutoFit/>
          </a:bodyPr>
          <a:lstStyle/>
          <a:p>
            <a:r>
              <a:rPr lang="en-US" b="1" dirty="0" smtClean="0">
                <a:solidFill>
                  <a:srgbClr val="FFFF00"/>
                </a:solidFill>
              </a:rPr>
              <a:t>“Dirt lot”</a:t>
            </a:r>
            <a:endParaRPr lang="en-US" b="1" dirty="0">
              <a:solidFill>
                <a:srgbClr val="FFFF00"/>
              </a:solidFill>
            </a:endParaRPr>
          </a:p>
        </p:txBody>
      </p:sp>
      <p:sp>
        <p:nvSpPr>
          <p:cNvPr id="7" name="TextBox 6"/>
          <p:cNvSpPr txBox="1"/>
          <p:nvPr/>
        </p:nvSpPr>
        <p:spPr>
          <a:xfrm>
            <a:off x="5591072" y="3429000"/>
            <a:ext cx="1710725" cy="646331"/>
          </a:xfrm>
          <a:prstGeom prst="rect">
            <a:avLst/>
          </a:prstGeom>
          <a:noFill/>
        </p:spPr>
        <p:txBody>
          <a:bodyPr wrap="none" rtlCol="0">
            <a:spAutoFit/>
          </a:bodyPr>
          <a:lstStyle/>
          <a:p>
            <a:r>
              <a:rPr lang="en-US" b="1" dirty="0" smtClean="0">
                <a:solidFill>
                  <a:srgbClr val="FFFF00"/>
                </a:solidFill>
              </a:rPr>
              <a:t>“Landscaped </a:t>
            </a:r>
          </a:p>
          <a:p>
            <a:r>
              <a:rPr lang="en-US" b="1" dirty="0" smtClean="0">
                <a:solidFill>
                  <a:srgbClr val="FFFF00"/>
                </a:solidFill>
              </a:rPr>
              <a:t> lot”</a:t>
            </a:r>
            <a:endParaRPr lang="en-US" b="1" dirty="0">
              <a:solidFill>
                <a:srgbClr val="FFFF00"/>
              </a:solidFill>
            </a:endParaRPr>
          </a:p>
        </p:txBody>
      </p:sp>
    </p:spTree>
    <p:extLst>
      <p:ext uri="{BB962C8B-B14F-4D97-AF65-F5344CB8AC3E}">
        <p14:creationId xmlns:p14="http://schemas.microsoft.com/office/powerpoint/2010/main" val="1230954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sadena 2011 PP Template Revised">
  <a:themeElements>
    <a:clrScheme name="Pasadena 2011 PP Template Revi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sadena 2011 PP Template Revised">
      <a:majorFont>
        <a:latin typeface="Futura Md BT"/>
        <a:ea typeface=""/>
        <a:cs typeface="Times New Roman"/>
      </a:majorFont>
      <a:minorFont>
        <a:latin typeface="Futura Md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sadena 2011 PP Template Revis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sadena 2011 PP Template Revis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sadena 2011 PP Template Revis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sadena 2011 PP Template Revis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sadena 2011 PP Template Revis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sadena 2011 PP Template Revis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sadena 2011 PP Template Revis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sadena 2011 PP Template Revis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sadena 2011 PP Template Revis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sadena 2011 PP Template Revis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sadena 2011 PP Template Revis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sadena 2011 PP Template Revis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Pasadena 2011 PP Template Revised</Template>
  <TotalTime>9087</TotalTime>
  <Words>1940</Words>
  <Application>Microsoft Office PowerPoint</Application>
  <PresentationFormat>On-screen Show (4:3)</PresentationFormat>
  <Paragraphs>177</Paragraphs>
  <Slides>28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Futura Bk BT</vt:lpstr>
      <vt:lpstr>Futura Hv BT</vt:lpstr>
      <vt:lpstr>Futura Md BT</vt:lpstr>
      <vt:lpstr>Times New Roman</vt:lpstr>
      <vt:lpstr>Wingdings</vt:lpstr>
      <vt:lpstr>Pasadena 2011 PP Template Revised</vt:lpstr>
      <vt:lpstr>Declarations of Surplus Property 78 N. Marengo Ave., 255 E. Union St.,  95 N. Garfield Ave. &amp; 280 Ramona St.</vt:lpstr>
      <vt:lpstr>Introduction</vt:lpstr>
      <vt:lpstr>Background</vt:lpstr>
      <vt:lpstr>Properties in Question</vt:lpstr>
      <vt:lpstr>State Surplus Land Act</vt:lpstr>
      <vt:lpstr>State Surplus Land Act Analysis</vt:lpstr>
      <vt:lpstr>State Surplus Land Act Analysis</vt:lpstr>
      <vt:lpstr>PMC Requirements for Surplus Property</vt:lpstr>
      <vt:lpstr>City Surplus Land Declaration</vt:lpstr>
      <vt:lpstr>Purpose of Landscaped Lot Purchase</vt:lpstr>
      <vt:lpstr>Purpose of Landscaped Lot Purchase</vt:lpstr>
      <vt:lpstr>Purpose of Landscaped Lot Purchase</vt:lpstr>
      <vt:lpstr>Purpose of Landscaped Lot Purchase</vt:lpstr>
      <vt:lpstr>Purpose of Landscaped Lot Purchase</vt:lpstr>
      <vt:lpstr>Purpose of Landscaped Lot Purchase</vt:lpstr>
      <vt:lpstr>Purpose of Landscaped Lot Purchase</vt:lpstr>
      <vt:lpstr>Purpose of Landscaped Lot Purchase</vt:lpstr>
      <vt:lpstr>Purpose of Landscaped Lot Purchase</vt:lpstr>
      <vt:lpstr>Purpose of Landscaped Lot Purchase</vt:lpstr>
      <vt:lpstr>Purpose of Landscaped Lot Purchase</vt:lpstr>
      <vt:lpstr>Purpose of Landscaped Lot Purchase – Summary</vt:lpstr>
      <vt:lpstr>Purpose of Landscaped Lot Purchase – Conclusion</vt:lpstr>
      <vt:lpstr>Exemption from Competitive Sale Requirement</vt:lpstr>
      <vt:lpstr>Exemption from Competitive Sale Requirement</vt:lpstr>
      <vt:lpstr>Planning Commission Recommendation</vt:lpstr>
      <vt:lpstr>Planning Commission Recommendation</vt:lpstr>
      <vt:lpstr>Staff Recommendation</vt:lpstr>
      <vt:lpstr>Declarations of Surplus Property 78 N. Marengo Ave., 255 E. Union St.,  95 N. Garfield Ave. &amp; 280 Ramona St.</vt:lpstr>
    </vt:vector>
  </TitlesOfParts>
  <Company>City of Pasadena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Novelo, Lilia</cp:lastModifiedBy>
  <cp:revision>442</cp:revision>
  <cp:lastPrinted>2017-02-14T23:28:46Z</cp:lastPrinted>
  <dcterms:created xsi:type="dcterms:W3CDTF">2011-02-18T16:32:15Z</dcterms:created>
  <dcterms:modified xsi:type="dcterms:W3CDTF">2020-12-02T23:23:22Z</dcterms:modified>
</cp:coreProperties>
</file>