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62" r:id="rId7"/>
    <p:sldId id="258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433"/>
    <a:srgbClr val="314661"/>
    <a:srgbClr val="3A5272"/>
    <a:srgbClr val="4D6E99"/>
    <a:srgbClr val="F89827"/>
    <a:srgbClr val="003768"/>
    <a:srgbClr val="003767"/>
    <a:srgbClr val="D3A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>
        <p:scale>
          <a:sx n="60" d="100"/>
          <a:sy n="60" d="100"/>
        </p:scale>
        <p:origin x="-156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CF16EB-4E88-4404-AE44-9E6985795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70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Powerpoint_Template_Cover_11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416175"/>
            <a:ext cx="9144000" cy="1470025"/>
          </a:xfrm>
        </p:spPr>
        <p:txBody>
          <a:bodyPr anchor="t" anchorCtr="1"/>
          <a:lstStyle>
            <a:lvl1pPr algn="ctr">
              <a:defRPr>
                <a:solidFill>
                  <a:srgbClr val="003767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9144000" cy="1752600"/>
          </a:xfrm>
        </p:spPr>
        <p:txBody>
          <a:bodyPr anchorCtr="1"/>
          <a:lstStyle>
            <a:lvl1pPr marL="0" indent="0" algn="ctr">
              <a:buFontTx/>
              <a:buNone/>
              <a:defRPr>
                <a:solidFill>
                  <a:srgbClr val="D3A464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84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15E38-9417-4B4B-88DF-15CE9A9DE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8F68-8C22-4A7C-83D5-EC6E6EE77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1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 sz="2600"/>
            </a:lvl1pPr>
            <a:lvl2pPr>
              <a:spcBef>
                <a:spcPts val="0"/>
              </a:spcBef>
              <a:spcAft>
                <a:spcPts val="600"/>
              </a:spcAft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defRPr sz="18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3C58E-3FBF-404D-9580-DCA3BBE9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BDD7-6615-4792-A06C-6C40E594D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6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3CB21-4969-4C18-A326-7F16F30D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9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BFC75-E479-423B-A8A5-D38251D8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C2DEE-7D9F-4AAC-A0B8-5C42532BB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C3A32-C61F-4BB0-9A77-19BB664E8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5507C-E8A5-48E5-AF14-66C512443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4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97DE-D02D-4612-8C27-80887E834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Powerpoint_Template_Page2_11S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5" descr="logotyp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67450"/>
            <a:ext cx="232251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9144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Futura Bk BT" pitchFamily="34" charset="0"/>
              </a:defRPr>
            </a:lvl1pPr>
          </a:lstStyle>
          <a:p>
            <a:pPr>
              <a:defRPr/>
            </a:pPr>
            <a:fld id="{90D0C997-60DA-46C6-A8B2-DFAA04805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body copy</a:t>
            </a:r>
          </a:p>
          <a:p>
            <a:pPr lvl="1"/>
            <a:r>
              <a:rPr lang="en-US" smtClean="0"/>
              <a:t>Click to edit bullet 1</a:t>
            </a:r>
          </a:p>
          <a:p>
            <a:pPr lvl="2"/>
            <a:r>
              <a:rPr lang="en-US" smtClean="0"/>
              <a:t>Click to edit bullet 2</a:t>
            </a:r>
          </a:p>
          <a:p>
            <a:pPr lvl="3"/>
            <a:r>
              <a:rPr lang="en-US" smtClean="0"/>
              <a:t>Click to edit bullet 3</a:t>
            </a:r>
          </a:p>
          <a:p>
            <a:pPr lvl="3"/>
            <a:endParaRPr lang="en-US" smtClean="0"/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D3A464"/>
          </a:solidFill>
          <a:latin typeface="Futura Md BT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rgbClr val="D3A464"/>
        </a:buClr>
        <a:buChar char="•"/>
        <a:defRPr sz="3000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Futura Hv BT" pitchFamily="34" charset="0"/>
        <a:buChar char="&gt;"/>
        <a:defRPr sz="2500">
          <a:solidFill>
            <a:srgbClr val="4D6E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Wingdings" pitchFamily="2" charset="2"/>
        <a:buChar char="§"/>
        <a:defRPr sz="2500">
          <a:solidFill>
            <a:srgbClr val="4D6E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3A464"/>
        </a:buClr>
        <a:buFont typeface="Futura Hv BT" pitchFamily="34" charset="0"/>
        <a:buChar char="»"/>
        <a:defRPr sz="2500">
          <a:solidFill>
            <a:srgbClr val="4D6E99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EE962C"/>
          </a:solidFill>
          <a:latin typeface="Futura Bk B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16175"/>
            <a:ext cx="9144000" cy="23844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EIR and Transportation Consultants</a:t>
            </a:r>
            <a:br>
              <a:rPr lang="en-US" sz="3600" dirty="0" smtClean="0"/>
            </a:br>
            <a:r>
              <a:rPr lang="en-US" sz="3600" dirty="0" smtClean="0"/>
              <a:t>to Evaluate Additional Displacement</a:t>
            </a:r>
            <a:br>
              <a:rPr lang="en-US" sz="3600" dirty="0" smtClean="0"/>
            </a:br>
            <a:r>
              <a:rPr lang="en-US" sz="3600" dirty="0" smtClean="0"/>
              <a:t>Events at the Rose Bowl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76800"/>
            <a:ext cx="9144000" cy="99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City Council</a:t>
            </a:r>
          </a:p>
          <a:p>
            <a:pPr eaLnBrk="1" hangingPunct="1"/>
            <a:r>
              <a:rPr lang="en-US" sz="2400" dirty="0" smtClean="0"/>
              <a:t>March 22, 2012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Find actions proposed are exempt from </a:t>
            </a:r>
            <a:r>
              <a:rPr lang="en-US" sz="2000" dirty="0" err="1" smtClean="0"/>
              <a:t>CEQA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Authorize City Manager to enter into contract without competitive bidding with Impact Sciences in an amount not to exceed $139,000 for preparation of EIR for proposed temporary increase in number of events at Rose Bowl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Authorize City Manager to enter into contract without competitive bidding with </a:t>
            </a:r>
            <a:r>
              <a:rPr lang="en-US" sz="2000" dirty="0" smtClean="0"/>
              <a:t>Fehr and Peers </a:t>
            </a:r>
            <a:r>
              <a:rPr lang="en-US" sz="2000" dirty="0"/>
              <a:t>in an amount not to exceed $</a:t>
            </a:r>
            <a:r>
              <a:rPr lang="en-US" sz="2000" dirty="0" smtClean="0"/>
              <a:t>195,000 </a:t>
            </a:r>
            <a:r>
              <a:rPr lang="en-US" sz="2000" dirty="0"/>
              <a:t>for preparation of </a:t>
            </a:r>
            <a:r>
              <a:rPr lang="en-US" sz="2000" dirty="0" smtClean="0"/>
              <a:t>Traffic Impact Study in support of EIR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City Council grant proposed contracts exemption from competitive selection process per PMC 4.08.049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/>
              <a:t>Subject to RBOC approval</a:t>
            </a:r>
            <a:r>
              <a:rPr lang="en-US" sz="2000" dirty="0" smtClean="0"/>
              <a:t>, authorize amendment to FY2012 Operating Budget transferring $200,000 from the </a:t>
            </a:r>
            <a:r>
              <a:rPr lang="en-US" sz="2000" b="1" dirty="0" smtClean="0"/>
              <a:t>RBOC </a:t>
            </a:r>
            <a:r>
              <a:rPr lang="en-US" sz="2000" b="1" dirty="0" err="1" smtClean="0"/>
              <a:t>Unappropriated</a:t>
            </a:r>
            <a:r>
              <a:rPr lang="en-US" sz="2000" b="1" dirty="0" smtClean="0"/>
              <a:t> Fund Balance</a:t>
            </a:r>
            <a:r>
              <a:rPr lang="en-US" sz="2000" dirty="0" smtClean="0"/>
              <a:t> to General Fund Non-Departmental and increasing General Fund appropriations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C58E-3FBF-404D-9580-DCA3BBE95C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significant developers, Majestic Realty, AEG spent millions of dollars in an effort to build NFL Stadium</a:t>
            </a:r>
          </a:p>
          <a:p>
            <a:r>
              <a:rPr lang="en-US" dirty="0" smtClean="0"/>
              <a:t>If either party successful, </a:t>
            </a:r>
            <a:r>
              <a:rPr lang="en-US" dirty="0" smtClean="0"/>
              <a:t>an </a:t>
            </a:r>
            <a:r>
              <a:rPr lang="en-US" dirty="0" smtClean="0"/>
              <a:t>interim stadium will be needed while new stadium is being constructed</a:t>
            </a:r>
          </a:p>
          <a:p>
            <a:r>
              <a:rPr lang="en-US" dirty="0" smtClean="0"/>
              <a:t>Preliminary traffic </a:t>
            </a:r>
            <a:r>
              <a:rPr lang="en-US" dirty="0" smtClean="0"/>
              <a:t>analyses </a:t>
            </a:r>
            <a:r>
              <a:rPr lang="en-US" dirty="0" smtClean="0"/>
              <a:t>in October</a:t>
            </a:r>
            <a:r>
              <a:rPr lang="en-US" dirty="0" smtClean="0"/>
              <a:t> determined that a new EIR process needed for </a:t>
            </a:r>
            <a:r>
              <a:rPr lang="en-US" dirty="0"/>
              <a:t>the Rose Bowl to be considered as the interim stadium, </a:t>
            </a:r>
            <a:r>
              <a:rPr lang="en-US" dirty="0" smtClean="0"/>
              <a:t>which requires an </a:t>
            </a:r>
            <a:r>
              <a:rPr lang="en-US" dirty="0" smtClean="0"/>
              <a:t>increase in number </a:t>
            </a:r>
            <a:r>
              <a:rPr lang="en-US" dirty="0" smtClean="0"/>
              <a:t>of </a:t>
            </a:r>
            <a:r>
              <a:rPr lang="en-US" dirty="0" smtClean="0"/>
              <a:t>allowable displacement </a:t>
            </a:r>
            <a:r>
              <a:rPr lang="en-US" dirty="0" smtClean="0"/>
              <a:t>events from </a:t>
            </a:r>
            <a:r>
              <a:rPr lang="en-US" dirty="0" smtClean="0"/>
              <a:t>12 to 25 </a:t>
            </a:r>
            <a:r>
              <a:rPr lang="en-US" dirty="0" smtClean="0"/>
              <a:t>for up </a:t>
            </a:r>
            <a:r>
              <a:rPr lang="en-US" dirty="0" smtClean="0"/>
              <a:t>to </a:t>
            </a:r>
            <a:r>
              <a:rPr lang="en-US" dirty="0" smtClean="0"/>
              <a:t>5 </a:t>
            </a:r>
            <a:r>
              <a:rPr lang="en-US" dirty="0" smtClean="0"/>
              <a:t>years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C58E-3FBF-404D-9580-DCA3BBE95C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key questions need to be answered if we are to proceed with this opportunity</a:t>
            </a:r>
          </a:p>
          <a:p>
            <a:pPr lvl="1"/>
            <a:r>
              <a:rPr lang="en-US" dirty="0" smtClean="0"/>
              <a:t>Is there likelihood a team will come to L.A. area?</a:t>
            </a:r>
          </a:p>
          <a:p>
            <a:pPr lvl="1"/>
            <a:r>
              <a:rPr lang="en-US" dirty="0" smtClean="0"/>
              <a:t>Are economic benefits worth it?</a:t>
            </a:r>
          </a:p>
          <a:p>
            <a:pPr lvl="1"/>
            <a:r>
              <a:rPr lang="en-US" dirty="0" smtClean="0"/>
              <a:t>How to pay for EIR?</a:t>
            </a:r>
          </a:p>
          <a:p>
            <a:r>
              <a:rPr lang="en-US" dirty="0" smtClean="0"/>
              <a:t>Timing is key factor if Rose Bowl is to be considered as an interim site stadium</a:t>
            </a:r>
          </a:p>
          <a:p>
            <a:r>
              <a:rPr lang="en-US" dirty="0" smtClean="0"/>
              <a:t>Believe Rose Bowl well positioned to be host stadium, due in large part to renovation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C58E-3FBF-404D-9580-DCA3BBE95C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Intend to engage in discussions with stakeholders of Rose Bowl (e.g. UCLA, T/R, neighborhoods and business associations, other </a:t>
            </a:r>
            <a:r>
              <a:rPr lang="en-US" dirty="0" smtClean="0"/>
              <a:t>RBOC </a:t>
            </a:r>
            <a:r>
              <a:rPr lang="en-US" dirty="0"/>
              <a:t>business partners)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C58E-3FBF-404D-9580-DCA3BBE95C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Environmental Impact Report (EIR)</a:t>
            </a:r>
            <a:br>
              <a:rPr lang="en-US" smtClean="0"/>
            </a:br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EIR will take approximately eight months to complete;</a:t>
            </a:r>
          </a:p>
          <a:p>
            <a:r>
              <a:rPr lang="en-US" dirty="0" smtClean="0"/>
              <a:t>Opportunities for public comment, including scope of the EIR and draft EIR;</a:t>
            </a:r>
          </a:p>
          <a:p>
            <a:r>
              <a:rPr lang="en-US" dirty="0" smtClean="0"/>
              <a:t>Anticipate EIR discussion issues will include:</a:t>
            </a:r>
          </a:p>
          <a:p>
            <a:pPr lvl="1"/>
            <a:r>
              <a:rPr lang="en-US" dirty="0" smtClean="0"/>
              <a:t>Air Quality (including a Greenhouse Gas Assessment), Land Use, Noise, Recreation and Traffic and Transportation;</a:t>
            </a:r>
          </a:p>
          <a:p>
            <a:r>
              <a:rPr lang="en-US" dirty="0" smtClean="0"/>
              <a:t>Anticipate EIR technical studies will include:</a:t>
            </a:r>
          </a:p>
          <a:p>
            <a:pPr lvl="1"/>
            <a:r>
              <a:rPr lang="en-US" dirty="0" smtClean="0"/>
              <a:t>Air Quality, Noise and Traffic.</a:t>
            </a:r>
          </a:p>
          <a:p>
            <a:r>
              <a:rPr lang="en-US" dirty="0" smtClean="0"/>
              <a:t>Final EIR to City Council for certification when considering Amendment to the Arroyo </a:t>
            </a:r>
            <a:r>
              <a:rPr lang="en-US" dirty="0" err="1" smtClean="0"/>
              <a:t>Seco</a:t>
            </a:r>
            <a:r>
              <a:rPr lang="en-US" dirty="0" smtClean="0"/>
              <a:t> Lands Ordinance.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C9F29B3-7CCB-4E26-8776-151CBB8B92C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Up to 13 additional </a:t>
            </a:r>
            <a:r>
              <a:rPr lang="en-US" dirty="0"/>
              <a:t>displacement </a:t>
            </a:r>
            <a:r>
              <a:rPr lang="en-US" dirty="0" smtClean="0"/>
              <a:t>events (total of up to 25)</a:t>
            </a:r>
          </a:p>
          <a:p>
            <a:pPr lvl="0"/>
            <a:r>
              <a:rPr lang="en-US" dirty="0" smtClean="0"/>
              <a:t>For up </a:t>
            </a:r>
            <a:r>
              <a:rPr lang="en-US" dirty="0"/>
              <a:t>to 5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 smtClean="0"/>
              <a:t>Up to a maximum </a:t>
            </a:r>
            <a:r>
              <a:rPr lang="en-US" dirty="0"/>
              <a:t>attendance </a:t>
            </a:r>
            <a:r>
              <a:rPr lang="en-US" dirty="0" smtClean="0"/>
              <a:t>of 75,000 </a:t>
            </a:r>
          </a:p>
          <a:p>
            <a:pPr lvl="0"/>
            <a:r>
              <a:rPr lang="en-US" dirty="0" smtClean="0"/>
              <a:t>Duration of displacement events – August 1 </a:t>
            </a:r>
            <a:r>
              <a:rPr lang="en-US" dirty="0" smtClean="0"/>
              <a:t>through</a:t>
            </a:r>
            <a:r>
              <a:rPr lang="en-US" dirty="0" smtClean="0"/>
              <a:t> </a:t>
            </a:r>
            <a:r>
              <a:rPr lang="en-US" dirty="0"/>
              <a:t>January </a:t>
            </a:r>
            <a:r>
              <a:rPr lang="en-US" dirty="0" smtClean="0"/>
              <a:t>31</a:t>
            </a:r>
          </a:p>
          <a:p>
            <a:pPr lvl="0"/>
            <a:r>
              <a:rPr lang="en-US" dirty="0" smtClean="0"/>
              <a:t>No physical changes to the stadium or surrounding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C58E-3FBF-404D-9580-DCA3BBE95C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Impact Report (EIR)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EIR Consultant: Impact Sciences</a:t>
            </a:r>
          </a:p>
          <a:p>
            <a:pPr lvl="1"/>
            <a:r>
              <a:rPr lang="en-US" dirty="0" smtClean="0"/>
              <a:t>Extensive experience with large, complex projects including the Mission Village EIR and the Beverly Hilton Revitalization Plan EIR;</a:t>
            </a:r>
          </a:p>
          <a:p>
            <a:r>
              <a:rPr lang="en-US" dirty="0" smtClean="0"/>
              <a:t>Traffic Consultant: Fehr and Peers</a:t>
            </a:r>
          </a:p>
          <a:p>
            <a:pPr lvl="1"/>
            <a:r>
              <a:rPr lang="en-US" dirty="0" smtClean="0"/>
              <a:t>Experience with large and complex entertainment and sports venues;</a:t>
            </a:r>
          </a:p>
          <a:p>
            <a:pPr lvl="1"/>
            <a:r>
              <a:rPr lang="en-US" dirty="0" smtClean="0"/>
              <a:t>Developed the City’s transportation forecasting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C58E-3FBF-404D-9580-DCA3BBE95C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C58E-3FBF-404D-9580-DCA3BBE95C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580578"/>
              </p:ext>
            </p:extLst>
          </p:nvPr>
        </p:nvGraphicFramePr>
        <p:xfrm>
          <a:off x="2362200" y="1600200"/>
          <a:ext cx="3962400" cy="204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4" imgW="2257568" imgH="1181290" progId="Excel.Sheet.12">
                  <p:embed/>
                </p:oleObj>
              </mc:Choice>
              <mc:Fallback>
                <p:oleObj name="Worksheet" r:id="rId4" imgW="2257568" imgH="1181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200" y="1600200"/>
                        <a:ext cx="3962400" cy="2046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767390"/>
              </p:ext>
            </p:extLst>
          </p:nvPr>
        </p:nvGraphicFramePr>
        <p:xfrm>
          <a:off x="1752600" y="3886200"/>
          <a:ext cx="5081272" cy="1738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7" imgW="2867073" imgH="981123" progId="Excel.Sheet.12">
                  <p:embed/>
                </p:oleObj>
              </mc:Choice>
              <mc:Fallback>
                <p:oleObj name="Worksheet" r:id="rId7" imgW="2867073" imgH="9811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3886200"/>
                        <a:ext cx="5081272" cy="1738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0" y="5760497"/>
            <a:ext cx="5129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*Plaza Las Fuentes air rights sale proceeds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94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NFL as Economic Stimulus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 of millions of dollars annually in direct economic impact to City, RBOC, and local businesses</a:t>
            </a:r>
          </a:p>
          <a:p>
            <a:pPr lvl="1"/>
            <a:r>
              <a:rPr lang="en-US" dirty="0" smtClean="0"/>
              <a:t>Increase in City revenues</a:t>
            </a:r>
          </a:p>
          <a:p>
            <a:pPr lvl="1"/>
            <a:r>
              <a:rPr lang="en-US" dirty="0" smtClean="0"/>
              <a:t>Help close Rose Bowl Renovation Project gap</a:t>
            </a:r>
          </a:p>
          <a:p>
            <a:pPr lvl="1"/>
            <a:r>
              <a:rPr lang="en-US" dirty="0" smtClean="0"/>
              <a:t>Stimulate hotel, restaurant, &amp; retail activity</a:t>
            </a:r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6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adena 2011 PP Template Revised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Futura Md BT"/>
        <a:ea typeface=""/>
        <a:cs typeface="Times New Roman"/>
      </a:majorFont>
      <a:minorFont>
        <a:latin typeface="Futura Md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Pasadena 2011 PP Template Revised</Template>
  <TotalTime>333</TotalTime>
  <Words>528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Pasadena 2011 PP Template Revised</vt:lpstr>
      <vt:lpstr>Worksheet</vt:lpstr>
      <vt:lpstr>EIR and Transportation Consultants to Evaluate Additional Displacement Events at the Rose Bowl </vt:lpstr>
      <vt:lpstr>Background</vt:lpstr>
      <vt:lpstr>Background</vt:lpstr>
      <vt:lpstr>Background</vt:lpstr>
      <vt:lpstr> Environmental Impact Report (EIR) </vt:lpstr>
      <vt:lpstr>Project Description</vt:lpstr>
      <vt:lpstr>Environmental Impact Report (EIR)</vt:lpstr>
      <vt:lpstr>Funding</vt:lpstr>
      <vt:lpstr>NFL as Economic Stimulus</vt:lpstr>
      <vt:lpstr>Recommendations</vt:lpstr>
    </vt:vector>
  </TitlesOfParts>
  <Company>City of Pasadena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Paige-Saeki, Jennifer</dc:creator>
  <cp:lastModifiedBy>Michael J. Beck</cp:lastModifiedBy>
  <cp:revision>22</cp:revision>
  <cp:lastPrinted>2012-03-13T01:19:46Z</cp:lastPrinted>
  <dcterms:created xsi:type="dcterms:W3CDTF">2012-03-12T16:33:06Z</dcterms:created>
  <dcterms:modified xsi:type="dcterms:W3CDTF">2012-03-13T02:07:17Z</dcterms:modified>
</cp:coreProperties>
</file>